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6" r:id="rId2"/>
    <p:sldId id="275" r:id="rId3"/>
    <p:sldId id="285" r:id="rId4"/>
    <p:sldId id="277" r:id="rId5"/>
    <p:sldId id="278" r:id="rId6"/>
    <p:sldId id="284" r:id="rId7"/>
    <p:sldId id="281" r:id="rId8"/>
    <p:sldId id="282" r:id="rId9"/>
    <p:sldId id="280" r:id="rId10"/>
    <p:sldId id="279" r:id="rId11"/>
    <p:sldId id="286" r:id="rId12"/>
    <p:sldId id="287" r:id="rId13"/>
    <p:sldId id="293" r:id="rId14"/>
    <p:sldId id="294" r:id="rId15"/>
    <p:sldId id="289" r:id="rId16"/>
    <p:sldId id="290" r:id="rId17"/>
    <p:sldId id="291" r:id="rId18"/>
    <p:sldId id="302" r:id="rId19"/>
    <p:sldId id="305" r:id="rId20"/>
    <p:sldId id="306" r:id="rId21"/>
    <p:sldId id="304" r:id="rId22"/>
    <p:sldId id="303" r:id="rId23"/>
    <p:sldId id="300" r:id="rId24"/>
    <p:sldId id="301" r:id="rId25"/>
    <p:sldId id="292" r:id="rId26"/>
    <p:sldId id="299" r:id="rId27"/>
    <p:sldId id="298" r:id="rId28"/>
    <p:sldId id="297" r:id="rId29"/>
    <p:sldId id="308" r:id="rId30"/>
    <p:sldId id="314" r:id="rId31"/>
    <p:sldId id="319" r:id="rId32"/>
    <p:sldId id="321" r:id="rId33"/>
    <p:sldId id="323" r:id="rId34"/>
    <p:sldId id="322" r:id="rId35"/>
    <p:sldId id="318" r:id="rId36"/>
    <p:sldId id="315" r:id="rId37"/>
    <p:sldId id="325" r:id="rId38"/>
    <p:sldId id="328" r:id="rId39"/>
    <p:sldId id="326" r:id="rId40"/>
    <p:sldId id="317" r:id="rId41"/>
    <p:sldId id="329" r:id="rId42"/>
    <p:sldId id="316" r:id="rId43"/>
    <p:sldId id="309" r:id="rId44"/>
    <p:sldId id="265" r:id="rId45"/>
    <p:sldId id="307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0E3"/>
    <a:srgbClr val="FFFFFF"/>
    <a:srgbClr val="F49F0F"/>
    <a:srgbClr val="C010B8"/>
    <a:srgbClr val="29B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f Özsaygı" userId="05941b2a4e4ebe0c" providerId="LiveId" clId="{4C14FD51-DA36-4A00-9344-0B4EA801289E}"/>
    <pc:docChg chg="custSel modSld">
      <pc:chgData name="Arif Özsaygı" userId="05941b2a4e4ebe0c" providerId="LiveId" clId="{4C14FD51-DA36-4A00-9344-0B4EA801289E}" dt="2026-04-08T11:22:31.277" v="130" actId="113"/>
      <pc:docMkLst>
        <pc:docMk/>
      </pc:docMkLst>
      <pc:sldChg chg="modSp mod">
        <pc:chgData name="Arif Özsaygı" userId="05941b2a4e4ebe0c" providerId="LiveId" clId="{4C14FD51-DA36-4A00-9344-0B4EA801289E}" dt="2026-04-03T10:08:21.099" v="13" actId="21"/>
        <pc:sldMkLst>
          <pc:docMk/>
          <pc:sldMk cId="1161727368" sldId="317"/>
        </pc:sldMkLst>
        <pc:graphicFrameChg chg="mod modGraphic">
          <ac:chgData name="Arif Özsaygı" userId="05941b2a4e4ebe0c" providerId="LiveId" clId="{4C14FD51-DA36-4A00-9344-0B4EA801289E}" dt="2026-04-03T10:08:21.099" v="13" actId="21"/>
          <ac:graphicFrameMkLst>
            <pc:docMk/>
            <pc:sldMk cId="1161727368" sldId="317"/>
            <ac:graphicFrameMk id="6" creationId="{D79A37B3-DC35-345E-63F6-EFCFB581BE84}"/>
          </ac:graphicFrameMkLst>
        </pc:graphicFrameChg>
      </pc:sldChg>
      <pc:sldChg chg="modSp mod">
        <pc:chgData name="Arif Özsaygı" userId="05941b2a4e4ebe0c" providerId="LiveId" clId="{4C14FD51-DA36-4A00-9344-0B4EA801289E}" dt="2026-04-08T11:22:31.277" v="130" actId="113"/>
        <pc:sldMkLst>
          <pc:docMk/>
          <pc:sldMk cId="3499536970" sldId="329"/>
        </pc:sldMkLst>
        <pc:graphicFrameChg chg="mod modGraphic">
          <ac:chgData name="Arif Özsaygı" userId="05941b2a4e4ebe0c" providerId="LiveId" clId="{4C14FD51-DA36-4A00-9344-0B4EA801289E}" dt="2026-04-08T11:22:31.277" v="130" actId="113"/>
          <ac:graphicFrameMkLst>
            <pc:docMk/>
            <pc:sldMk cId="3499536970" sldId="329"/>
            <ac:graphicFrameMk id="4" creationId="{71D82785-D0F6-825C-BE98-7EA56684FA6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0C3ED-9E52-4B35-A17F-1D3FD2849AE6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DFD2C-FFF3-414D-8FD8-84C4C4C588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80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3B2CF-EF1C-35B0-3261-7BBD9F2BC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3B57699-11FF-95A2-8341-A1A147330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400CFD6-63C3-9617-FBE5-DCA48368D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43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EBECEE-6518-4047-970D-ABF6B8F48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B9642A-7C01-463A-AE58-160CA2E99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7C1B80-13ED-42AC-B101-9917A967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F67019-7008-4980-8841-3A71F2C2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A65061-5EE6-4FD2-A344-8F55EA1D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7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FD622B-026E-49E4-A051-38FECE0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2D3DDA-ECE9-4C27-A4F8-D90A0E3D9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84981D-F5CF-41E3-AE1A-261CC2FA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A92325-C034-4B52-ADE6-A7067947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B91320-EACA-4F26-A167-6D2077D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5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86AA53B-B906-401A-A9F9-F30149C5D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A3E5F0-F5EB-4E72-9380-D2D6EC49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D2690B-7802-4DC6-9155-8AFCC9F4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2BCC76-3CA7-48A7-B5F1-E0392CC0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978973-F9CE-4839-821B-A56447E9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8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oyu mavi arka plana dokunan iki denizanası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35000" y="6083300"/>
            <a:ext cx="10922000" cy="347028"/>
          </a:xfrm>
          <a:prstGeom prst="rect">
            <a:avLst/>
          </a:prstGeom>
        </p:spPr>
        <p:txBody>
          <a:bodyPr/>
          <a:lstStyle>
            <a:lvl1pPr marL="0" indent="0" algn="ctr" defTabSz="412750">
              <a:buClrTx/>
              <a:buSzTx/>
              <a:buNone/>
              <a:defRPr sz="1750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Yazar ve Tarih</a:t>
            </a:r>
          </a:p>
        </p:txBody>
      </p:sp>
      <p:sp>
        <p:nvSpPr>
          <p:cNvPr id="23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635000" y="1644650"/>
            <a:ext cx="10922000" cy="1936750"/>
          </a:xfrm>
          <a:prstGeom prst="rect">
            <a:avLst/>
          </a:prstGeom>
        </p:spPr>
        <p:txBody>
          <a:bodyPr/>
          <a:lstStyle>
            <a:lvl1pPr defTabSz="1219200">
              <a:lnSpc>
                <a:spcPct val="90000"/>
              </a:lnSpc>
              <a:defRPr sz="5800" spc="-174">
                <a:solidFill>
                  <a:srgbClr val="FFFFFF"/>
                </a:solidFill>
              </a:defRPr>
            </a:lvl1pPr>
          </a:lstStyle>
          <a:p>
            <a:r>
              <a:t>Sunu Başlığı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5000" y="3492500"/>
            <a:ext cx="10922000" cy="1257300"/>
          </a:xfrm>
          <a:prstGeom prst="rect">
            <a:avLst/>
          </a:prstGeom>
        </p:spPr>
        <p:txBody>
          <a:bodyPr/>
          <a:lstStyle>
            <a:lvl1pPr marL="0" indent="0" algn="ctr" defTabSz="412750">
              <a:buClrTx/>
              <a:buSzTx/>
              <a:buNone/>
              <a:defRPr sz="3200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412750">
              <a:buClrTx/>
              <a:buSzTx/>
              <a:buNone/>
              <a:defRPr sz="3200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412750">
              <a:buClrTx/>
              <a:buSzTx/>
              <a:buNone/>
              <a:defRPr sz="3200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412750">
              <a:buClrTx/>
              <a:buSzTx/>
              <a:buNone/>
              <a:defRPr sz="3200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412750">
              <a:buClrTx/>
              <a:buSzTx/>
              <a:buNone/>
              <a:defRPr sz="3200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3372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F0BAC5-4CD1-4D46-8945-C71825B8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790D6F-41F7-48DC-A3C2-A9DDCE41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560F04-35F4-4604-B968-3C92917D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B23688-2394-403F-86D0-85360CD0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9553E0-9237-4715-AA20-64B6FB6D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60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2C52BA-9EA5-432A-97FC-F7828CCA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6846CE7-B999-40FD-95D7-6AA0E108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BC7000-93CA-431A-904D-CBF588A6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99D138-1273-4E77-8B47-42DD97F4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848A0-8841-423E-9A0B-D0249056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74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F66D8B-DF02-4CC1-A448-A11B7A60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F8A817-FFD3-462A-9F33-603D7BD05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ACAE247-A2FA-416E-82F8-844F93CBF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A426AF7-4751-4ABB-BC84-9A7DD783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E17DA4-F16F-4591-9C16-718FD4FD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A3536C-A9A0-4877-AC36-7E4D852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95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9C926C-D615-4CAB-8ED8-B140F5FC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DBEBB5-1C85-433F-BBED-672EF2A16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E307DA8-5F7C-4540-BEC7-57AA16A7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06D8AF0-2D70-4C0D-9445-E1EDECFE8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AB9DED-0D06-4320-B7AC-81EF24A1B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1553865-4892-4C1A-B458-5F9E6E70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3EDDFA-E543-4D29-A4F2-18F3DA4D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5B4E42-94D4-4892-9375-ED9E7251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5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1F71CF-2184-495E-AE26-833F118C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F45CC4A-0AC3-4B21-A5EB-E03D4464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59838CF-BC7B-4FE6-9999-456DA446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7F1FC6-8DD3-4AE5-8F83-364DCE52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72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861354-EA3F-45E8-AA64-E58CEC13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057FBC-5711-48F3-9DBF-B41726C0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28C600-8ADC-4917-B062-AF425516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80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2517F4-8116-4195-9619-947D8E06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0B7804-3AC9-4C35-A2BE-2CB91EC6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C7139E-4835-453A-9F63-D41714C89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E22CEB-35E8-44AD-9183-5959A8CE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82DCD8-4DDE-414F-AA6C-50588040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E5AF7DF-583A-4671-976C-0CF62F4A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61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01933C-E5D5-4E37-9D9C-CB245583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2882FC8-CF8C-41D0-AD14-380B287C9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CDA082-BB9A-420C-95CE-32336A999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15CC44-55B4-4774-A326-4B02B884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102EAA-BDD6-4B42-8EDD-04F50D2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DFE89F-8ED3-4E4F-AB6E-66D676C0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9714ECB-2247-438F-AFD8-80AF9DD9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B98F3D-7DA0-48FE-A816-AF3C50980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747742-0A71-4A1F-9446-9BCF5392D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77CA-B077-44BB-A52B-63CEAB7B2990}" type="datetimeFigureOut">
              <a:rPr lang="tr-TR" smtClean="0"/>
              <a:pPr/>
              <a:t>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8A5D93-B0F2-484A-BD33-FCAA3C60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6CCDE3-F0AF-4379-A5E8-A321CCD84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9AF1-95D7-4407-9E10-B6E6451C6E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56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odirioz@gmail.com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ceakan@gmail.com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ceakan@gmail.com" TargetMode="Externa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uneytevruke@gmail.com" TargetMode="Externa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brubezek@icloud.com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8A4A1-AD1C-48CB-0AFB-53B27F94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6E3CE7A-0FA3-1B83-0EA2-6892E9B14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7BB8FFD-610F-F056-8DE3-549FA24F5B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r="-633" b="3691"/>
          <a:stretch/>
        </p:blipFill>
        <p:spPr>
          <a:xfrm>
            <a:off x="0" y="-1622612"/>
            <a:ext cx="12819529" cy="1020529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A411ECB-3B61-EF93-CD8A-8DB02997BFBA}"/>
              </a:ext>
            </a:extLst>
          </p:cNvPr>
          <p:cNvSpPr txBox="1"/>
          <p:nvPr/>
        </p:nvSpPr>
        <p:spPr>
          <a:xfrm>
            <a:off x="2705546" y="2531337"/>
            <a:ext cx="8479219" cy="338554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tr-TR" sz="3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Bookman Old Style" panose="02050604050505020204" pitchFamily="18" charset="0"/>
              </a:rPr>
              <a:t>KONUŞMACI BANKASI BÖLGE ANA KOMİTESİ </a:t>
            </a:r>
          </a:p>
          <a:p>
            <a:pPr algn="ctr"/>
            <a:r>
              <a:rPr lang="tr-TR" sz="3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Bookman Old Style" panose="02050604050505020204" pitchFamily="18" charset="0"/>
              </a:rPr>
              <a:t>GDB. RTN. Arif ÖZSAYGI</a:t>
            </a:r>
          </a:p>
          <a:p>
            <a:pPr algn="ctr"/>
            <a:r>
              <a:rPr lang="tr-TR" sz="32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Bookman Old Style" panose="02050604050505020204" pitchFamily="18" charset="0"/>
              </a:rPr>
              <a:t>   BÖLGE KOMİTE BAŞKANI </a:t>
            </a:r>
          </a:p>
          <a:p>
            <a:pPr algn="ctr"/>
            <a:endParaRPr lang="tr-TR" sz="32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enyan Coffee Rg" panose="02000808020200010104" pitchFamily="50" charset="0"/>
            </a:endParaRPr>
          </a:p>
          <a:p>
            <a:endParaRPr lang="tr-TR" sz="5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enyan Coffee Rg" panose="02000808020200010104" pitchFamily="50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4D1F262-031C-65C4-9767-AF26E2CD52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1" t="30373" b="28937"/>
          <a:stretch/>
        </p:blipFill>
        <p:spPr>
          <a:xfrm>
            <a:off x="194179" y="-399956"/>
            <a:ext cx="3531256" cy="3761721"/>
          </a:xfrm>
          <a:prstGeom prst="rect">
            <a:avLst/>
          </a:prstGeom>
        </p:spPr>
      </p:pic>
      <p:pic>
        <p:nvPicPr>
          <p:cNvPr id="9" name="Picture 2" descr="C:\Users\BASTAS\Downloads\rotary 2025 5.png">
            <a:extLst>
              <a:ext uri="{FF2B5EF4-FFF2-40B4-BE49-F238E27FC236}">
                <a16:creationId xmlns:a16="http://schemas.microsoft.com/office/drawing/2014/main" id="{FC92AF7B-C354-5672-58F9-7272E1A4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685" y="5433646"/>
            <a:ext cx="4003595" cy="1011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2877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138A5-4E4D-B6C2-1208-85CE3CB54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27B0B715-89C3-7418-F8DB-797ADBEC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18A2DC4-EF2F-CD39-C283-33FE127DA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B3C52834-1D0B-7143-D624-B073D0BA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FBD05AC3-F41C-A924-1845-DC30D78494F0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D487713-4C06-C67A-0608-BC60E985A9B0}"/>
              </a:ext>
            </a:extLst>
          </p:cNvPr>
          <p:cNvSpPr txBox="1"/>
          <p:nvPr/>
        </p:nvSpPr>
        <p:spPr>
          <a:xfrm>
            <a:off x="842211" y="2599254"/>
            <a:ext cx="10792326" cy="257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Kulüplerimizin,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tr-TR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erek online (çevrimiçi) toplantılarında,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gerekse;</a:t>
            </a:r>
            <a:r>
              <a:rPr lang="tr-TR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yüz yüze toplantılarda bu konuşmacılar herhangi bir ücret almadan katılmaktadırlar.</a:t>
            </a:r>
            <a:br>
              <a:rPr lang="tr-TR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6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F1DF3-2FEA-DDB8-2889-BCA278CD9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B0593617-0F9B-BAD2-9197-35E469C6D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0AD5064-2348-4591-ABC7-F18919B9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DC871A89-FB28-9FD2-74F4-3BA43D38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AA34FCE8-843A-83A0-8C64-E1B08C76BE55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63A8FC1-F95A-3A1B-A222-FC54F55EC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92530"/>
              </p:ext>
            </p:extLst>
          </p:nvPr>
        </p:nvGraphicFramePr>
        <p:xfrm>
          <a:off x="212558" y="988727"/>
          <a:ext cx="11782218" cy="5028661"/>
        </p:xfrm>
        <a:graphic>
          <a:graphicData uri="http://schemas.openxmlformats.org/drawingml/2006/table">
            <a:tbl>
              <a:tblPr/>
              <a:tblGrid>
                <a:gridCol w="1637017">
                  <a:extLst>
                    <a:ext uri="{9D8B030D-6E8A-4147-A177-3AD203B41FA5}">
                      <a16:colId xmlns:a16="http://schemas.microsoft.com/office/drawing/2014/main" val="4245418992"/>
                    </a:ext>
                  </a:extLst>
                </a:gridCol>
                <a:gridCol w="1268593">
                  <a:extLst>
                    <a:ext uri="{9D8B030D-6E8A-4147-A177-3AD203B41FA5}">
                      <a16:colId xmlns:a16="http://schemas.microsoft.com/office/drawing/2014/main" val="797756238"/>
                    </a:ext>
                  </a:extLst>
                </a:gridCol>
                <a:gridCol w="2667831">
                  <a:extLst>
                    <a:ext uri="{9D8B030D-6E8A-4147-A177-3AD203B41FA5}">
                      <a16:colId xmlns:a16="http://schemas.microsoft.com/office/drawing/2014/main" val="3014167105"/>
                    </a:ext>
                  </a:extLst>
                </a:gridCol>
                <a:gridCol w="2535251">
                  <a:extLst>
                    <a:ext uri="{9D8B030D-6E8A-4147-A177-3AD203B41FA5}">
                      <a16:colId xmlns:a16="http://schemas.microsoft.com/office/drawing/2014/main" val="1634558258"/>
                    </a:ext>
                  </a:extLst>
                </a:gridCol>
                <a:gridCol w="3673526">
                  <a:extLst>
                    <a:ext uri="{9D8B030D-6E8A-4147-A177-3AD203B41FA5}">
                      <a16:colId xmlns:a16="http://schemas.microsoft.com/office/drawing/2014/main" val="1182437363"/>
                    </a:ext>
                  </a:extLst>
                </a:gridCol>
              </a:tblGrid>
              <a:tr h="19229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GDG. MALİK AVİRAL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5322334680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malik.aviral@elimko.com .tr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Kavaklıdere Rotary Kulübü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Jüpiter Gezegeninde Rotary.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65060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Asıl Olan Liderle Birlikte Ekip Başarısıdır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10997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Neden Rotaryen Oldum?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08480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Rotaryenleri Neler Mutlu Kılar?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09167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 De Paylaşılmış Liderlik Özellikleri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46163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Ben Acaba Hangisiyim? Ya Siz?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72784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 De Nasıl Fon Yaratırız?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43788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Kim Korkar Konuşmaktan-Sunum Teknikleri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70466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Bir Kulübü Çökertmenin Yolları.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977618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 De Gelin Bir İç Muhasebesi Yapalım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919939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Stratejik Plan Nasıl Yapılır?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9035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Güvenin Önemi.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02807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Dörtlü Özdenetim(Four Way Test)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82140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Neden Buradayız?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136549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Gerçek Bir Rotary Başarı Hikayesini Paylaşalım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70463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Ve Üyelik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94946"/>
                  </a:ext>
                </a:extLst>
              </a:tr>
              <a:tr h="39961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Yeni Nesillere Tavsiyeler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66396"/>
                  </a:ext>
                </a:extLst>
              </a:tr>
              <a:tr h="18136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Rotary’i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Tanıyalım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32955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Sen Ne Muhteşemsin Rotary. Rotary Vakfı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4759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32143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Kim Milyoner Olmak İster?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Bilgileri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14560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’ de Birkaç Bakış Şablonum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72799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İyi Bir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 Nasıl Olmalı?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40325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GDG.HASAN AKDUMAN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5322926530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akduman.hasan@gmail.com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Çankaya Rotary Kulübü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Geçmişten Günümüze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492660"/>
                  </a:ext>
                </a:extLst>
              </a:tr>
              <a:tr h="19229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Kulüp Çeşitlilikleri</a:t>
                      </a:r>
                    </a:p>
                  </a:txBody>
                  <a:tcPr marL="4351" marR="4351" marT="4351" marB="208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34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646E1-7CD6-6AE4-D418-00421BEB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22651920-03E0-6954-942A-95A9B7CBC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AB14942-C972-8A18-25B6-7E26DFDCC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AA819434-C906-5EE1-C5C3-47E6E266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AD767625-7230-683E-ADD3-C3BFD875412A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137EC363-00AA-05F7-7BCA-0F0E22197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20984"/>
              </p:ext>
            </p:extLst>
          </p:nvPr>
        </p:nvGraphicFramePr>
        <p:xfrm>
          <a:off x="224589" y="988727"/>
          <a:ext cx="11536762" cy="4916277"/>
        </p:xfrm>
        <a:graphic>
          <a:graphicData uri="http://schemas.openxmlformats.org/drawingml/2006/table">
            <a:tbl>
              <a:tblPr/>
              <a:tblGrid>
                <a:gridCol w="1839995">
                  <a:extLst>
                    <a:ext uri="{9D8B030D-6E8A-4147-A177-3AD203B41FA5}">
                      <a16:colId xmlns:a16="http://schemas.microsoft.com/office/drawing/2014/main" val="1243519603"/>
                    </a:ext>
                  </a:extLst>
                </a:gridCol>
                <a:gridCol w="1278795">
                  <a:extLst>
                    <a:ext uri="{9D8B030D-6E8A-4147-A177-3AD203B41FA5}">
                      <a16:colId xmlns:a16="http://schemas.microsoft.com/office/drawing/2014/main" val="692412401"/>
                    </a:ext>
                  </a:extLst>
                </a:gridCol>
                <a:gridCol w="2529991">
                  <a:extLst>
                    <a:ext uri="{9D8B030D-6E8A-4147-A177-3AD203B41FA5}">
                      <a16:colId xmlns:a16="http://schemas.microsoft.com/office/drawing/2014/main" val="31641431"/>
                    </a:ext>
                  </a:extLst>
                </a:gridCol>
                <a:gridCol w="2404260">
                  <a:extLst>
                    <a:ext uri="{9D8B030D-6E8A-4147-A177-3AD203B41FA5}">
                      <a16:colId xmlns:a16="http://schemas.microsoft.com/office/drawing/2014/main" val="2108759184"/>
                    </a:ext>
                  </a:extLst>
                </a:gridCol>
                <a:gridCol w="3483721">
                  <a:extLst>
                    <a:ext uri="{9D8B030D-6E8A-4147-A177-3AD203B41FA5}">
                      <a16:colId xmlns:a16="http://schemas.microsoft.com/office/drawing/2014/main" val="2454662103"/>
                    </a:ext>
                  </a:extLst>
                </a:gridCol>
              </a:tblGrid>
              <a:tr h="1957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GDG.MURAT ÖZ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5324747212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ozmehmetmurat@gmail.com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Beysukent Rotary Kulübü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 İle Renklenen Yaşamlar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37827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 Değerlerimiz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5516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 Nedir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436537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Rotary’nin Yazılı Olmayan Kuralları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64927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36926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GDG.ALTAN ARSLAN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5322874204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rtn.naarslan@gmail.com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Kızılay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Rotary Markası Ve Bu Markanın Korunması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95492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Her Rotaryenin Bir Hikayesi Olmalı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28232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Büyük Bir Başarı Hikayesi; Polio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77370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Harekete Geçenler Kampanyamız Ve Önemi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140286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GDG. Hakan KARAALİOĞLU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5332818232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mhkrotary@gmail.com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Çankaya Rotary Kulübü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Nereden Başlamalı, Nasıl Yapmalı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992202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Ben Kendimi Tanıyormuyum?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17307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Lider, Yönetici Ve Sen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09765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Hangisi Kolay, Hangisi Doğru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377694"/>
                  </a:ext>
                </a:extLst>
              </a:tr>
              <a:tr h="209918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Zaman Yönetimi Ve Verimli Kullanımı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4885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Toplantım Nasıl Başarılı Geçer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96283"/>
                  </a:ext>
                </a:extLst>
              </a:tr>
              <a:tr h="209918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Siz Hangisisiniz? Yönetici-Lider-Patron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68639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Etkili Sunum Teknikleri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46430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Gurup Tartışma Liderliği ( İş Hayatı )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83044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Hikayem Nereden Nereye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04085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Yaşam Tarzı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59253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Bir Yıl Hem Uzun, Hem Kısa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46172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Lider Benim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59320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Üyelik Nasıl Arttırılır?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01987"/>
                  </a:ext>
                </a:extLst>
              </a:tr>
              <a:tr h="2047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Rotary'nin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Yönetsel Yapısı</a:t>
                      </a:r>
                    </a:p>
                  </a:txBody>
                  <a:tcPr marL="4523" marR="4523" marT="4523" marB="21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0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8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4AA79-721C-0889-E928-FFA4465AD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EA6EA72F-7B8F-2D59-E175-D92CBAC7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5A26DCC-4C31-C823-0C38-02667A137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51CB0203-D410-F18E-23D6-49DC8095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C2E59370-C160-2F1C-FEE1-FE913D24F80B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10D45E11-16D3-BE68-20DE-300F42091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92770"/>
              </p:ext>
            </p:extLst>
          </p:nvPr>
        </p:nvGraphicFramePr>
        <p:xfrm>
          <a:off x="120316" y="892517"/>
          <a:ext cx="11874462" cy="5352776"/>
        </p:xfrm>
        <a:graphic>
          <a:graphicData uri="http://schemas.openxmlformats.org/drawingml/2006/table">
            <a:tbl>
              <a:tblPr/>
              <a:tblGrid>
                <a:gridCol w="1893853">
                  <a:extLst>
                    <a:ext uri="{9D8B030D-6E8A-4147-A177-3AD203B41FA5}">
                      <a16:colId xmlns:a16="http://schemas.microsoft.com/office/drawing/2014/main" val="1311529268"/>
                    </a:ext>
                  </a:extLst>
                </a:gridCol>
                <a:gridCol w="1316228">
                  <a:extLst>
                    <a:ext uri="{9D8B030D-6E8A-4147-A177-3AD203B41FA5}">
                      <a16:colId xmlns:a16="http://schemas.microsoft.com/office/drawing/2014/main" val="973233274"/>
                    </a:ext>
                  </a:extLst>
                </a:gridCol>
                <a:gridCol w="2604049">
                  <a:extLst>
                    <a:ext uri="{9D8B030D-6E8A-4147-A177-3AD203B41FA5}">
                      <a16:colId xmlns:a16="http://schemas.microsoft.com/office/drawing/2014/main" val="186918860"/>
                    </a:ext>
                  </a:extLst>
                </a:gridCol>
                <a:gridCol w="2474636">
                  <a:extLst>
                    <a:ext uri="{9D8B030D-6E8A-4147-A177-3AD203B41FA5}">
                      <a16:colId xmlns:a16="http://schemas.microsoft.com/office/drawing/2014/main" val="3850614475"/>
                    </a:ext>
                  </a:extLst>
                </a:gridCol>
                <a:gridCol w="3585696">
                  <a:extLst>
                    <a:ext uri="{9D8B030D-6E8A-4147-A177-3AD203B41FA5}">
                      <a16:colId xmlns:a16="http://schemas.microsoft.com/office/drawing/2014/main" val="3635523255"/>
                    </a:ext>
                  </a:extLst>
                </a:gridCol>
              </a:tblGrid>
              <a:tr h="195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AHMET GÜZEL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5426253409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aguz53@hotmail.com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Anamur Rotary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Eğitim, Kişisel Gelişim, Sanat(Tiyatro, Sinema)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45103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ALAATTİN KURU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5327640880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alaattinkuru55@gmail.com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Samsun İlkadım Rotary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Gönüllü Birey Olmak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780523"/>
                  </a:ext>
                </a:extLst>
              </a:tr>
              <a:tr h="199982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ALİ DİNÇ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5354046463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alidinc69@gmail.com 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Kavaklıdere Rotary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Azerbaycan Ermenistan savaşları, alınan dersler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599974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Ukrayna Rusya savaşları ve alınan dersler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45495"/>
                  </a:ext>
                </a:extLst>
              </a:tr>
              <a:tr h="494772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Afganistan Ingiliz, Afganistan Rusya ve Afganistan ABD savaşları, Afganlar neden bağımsızlık savaşlarında basarılı ama yaşam standardında basarısız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51654"/>
                  </a:ext>
                </a:extLst>
              </a:tr>
              <a:tr h="338092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Zenginlerin yaşam anlayışı ve başarılarındaki temel faktörler.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472094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72958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96058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ALİ ERDAL İNAN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5056528902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alierdalinan@hotmail.com 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Anamur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Resim, Heykel, Seramik, Kusamono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8122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ALİ OĞUZ DİRİÖZ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5337232811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sng" strike="noStrike" dirty="0">
                          <a:solidFill>
                            <a:srgbClr val="467886"/>
                          </a:solidFill>
                          <a:effectLst/>
                          <a:latin typeface="+mn-lt"/>
                          <a:hlinkClick r:id="rId5"/>
                        </a:rPr>
                        <a:t>aodirioz@gmail.com</a:t>
                      </a:r>
                      <a:endParaRPr lang="tr-TR" sz="1050" b="0" i="0" u="sng" strike="noStrike" dirty="0">
                        <a:solidFill>
                          <a:srgbClr val="467886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İnternational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RK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Küreselleşme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36038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ALPARSLAN AKSOY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5309324436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aksoyalparslan@hotmail.com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Malatya Rotary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Lösemi,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09727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Türkiye Kök hücre Bankası,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66979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Türkök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,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626091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Kök Hücre Nakli.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90671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ALPER ABACIGİL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5333505053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alperabacigil@gmail.com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Kocatepe Rotary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Anlamlarıyla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Toplantı Kuralları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36842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Haklarımız 101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789489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Afet Dönemlerinde Kulüp İşlevselliği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56558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ALPER ÖMEROĞLU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5324747086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alper2708@gmail.com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Kocatepe Rotary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İdeal Benlik,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63285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Kulüp İçi Ve Dışı İletişim,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38437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İyi Sunum Ve İyi Dinleme,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08586"/>
                  </a:ext>
                </a:extLst>
              </a:tr>
              <a:tr h="338092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ASLI BİLEKDEMİR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5068065410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mericasli@yahoo.com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Kızkalesi Rotary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Serviks Kanseri Ve HPV Farkındalığı  Kadın Hastalıkları Ve Doğum İle İlgili Her Konu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6662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ASLI SELİN ARIEMRE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5389817108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asli.ariemre@gmail.com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Taşköprü Rotary Kulübü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20’li Yaşlarda İş Hayatı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42529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İş Hayatında İletişim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63190"/>
                  </a:ext>
                </a:extLst>
              </a:tr>
              <a:tr h="195104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Aile Şirketlerinin Kurumsallaşması</a:t>
                      </a:r>
                    </a:p>
                  </a:txBody>
                  <a:tcPr marL="4355" marR="4355" marT="4355" marB="2090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64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14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2DF8-247A-6A05-7DF9-488229F9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C6A4D681-DEF9-53A4-36FC-4767F92F7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4649E3D-4024-36C1-EF70-F32DC8AEA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9CB0917D-78FE-68B3-3E68-1F2DB17A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941E6EEF-456E-0244-09FA-39C6F97FFCC3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2E78DE9-C298-4FC7-D355-87CF3829A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44651"/>
              </p:ext>
            </p:extLst>
          </p:nvPr>
        </p:nvGraphicFramePr>
        <p:xfrm>
          <a:off x="197224" y="854270"/>
          <a:ext cx="11797551" cy="5138094"/>
        </p:xfrm>
        <a:graphic>
          <a:graphicData uri="http://schemas.openxmlformats.org/drawingml/2006/table">
            <a:tbl>
              <a:tblPr/>
              <a:tblGrid>
                <a:gridCol w="1881586">
                  <a:extLst>
                    <a:ext uri="{9D8B030D-6E8A-4147-A177-3AD203B41FA5}">
                      <a16:colId xmlns:a16="http://schemas.microsoft.com/office/drawing/2014/main" val="1544048545"/>
                    </a:ext>
                  </a:extLst>
                </a:gridCol>
                <a:gridCol w="1307704">
                  <a:extLst>
                    <a:ext uri="{9D8B030D-6E8A-4147-A177-3AD203B41FA5}">
                      <a16:colId xmlns:a16="http://schemas.microsoft.com/office/drawing/2014/main" val="3761929348"/>
                    </a:ext>
                  </a:extLst>
                </a:gridCol>
                <a:gridCol w="2587182">
                  <a:extLst>
                    <a:ext uri="{9D8B030D-6E8A-4147-A177-3AD203B41FA5}">
                      <a16:colId xmlns:a16="http://schemas.microsoft.com/office/drawing/2014/main" val="3325772612"/>
                    </a:ext>
                  </a:extLst>
                </a:gridCol>
                <a:gridCol w="2458607">
                  <a:extLst>
                    <a:ext uri="{9D8B030D-6E8A-4147-A177-3AD203B41FA5}">
                      <a16:colId xmlns:a16="http://schemas.microsoft.com/office/drawing/2014/main" val="566267707"/>
                    </a:ext>
                  </a:extLst>
                </a:gridCol>
                <a:gridCol w="3562472">
                  <a:extLst>
                    <a:ext uri="{9D8B030D-6E8A-4147-A177-3AD203B41FA5}">
                      <a16:colId xmlns:a16="http://schemas.microsoft.com/office/drawing/2014/main" val="766523980"/>
                    </a:ext>
                  </a:extLst>
                </a:gridCol>
              </a:tblGrid>
              <a:tr h="265461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AYÇA KARAÖMEROĞLU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5365259876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aycakaraomeroglu@gmail.com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Beysukent Rotary Kulübü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Bir Mango Car’ınız Olsun, Bilgi Sizinle Olsun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81312"/>
                  </a:ext>
                </a:extLst>
              </a:tr>
              <a:tr h="272097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AYŞEGÜL ATAK YÜCEL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5054782966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aysegulatak@yahoo.com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Uluslararası (International) Rotary Kulübü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Bağışıklık Sistemimiz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40882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DEI (Diversity, Equity &amp;Inclusion: Çeşitlilik,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76342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Eşitçilik Ve Kapsayıcılık) Ve Rotary;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592751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Kırgızistan, Kazakistan Ve Özbekistan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22394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İzlenimler; NATO’da Tıp Ve Sağlık Ve Türkiye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93299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AZİZE KALKAVAN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5323720403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azize.kalkavan@gmail.com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Antalya Aspendos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Takım Ruhu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64724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Ekip Çalışması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4272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Rotary Bize Ne Kazandırır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45086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İş Ahlakı Ve Etik Ticaret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3350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DİDEM SAĞIN KARAMAN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5323023263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didemsagin@gmail.com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Yıldız Rotary Kulübü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KVKK Ve Kişisel Verilerin Yurt Dışına Aktarımı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15119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BANU İNANÇ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5323473985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banuyazganinanc@gmail.com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Koza Rotary Kulübü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İletişim Becerileri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41840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Aile İlişkileri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01758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Grup Dinamikleri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35259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Yetişkin Psikolojisi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02725"/>
                  </a:ext>
                </a:extLst>
              </a:tr>
              <a:tr h="272097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Sağlıklı Olmak Ve Sağlık Davranışlarının Kazanılması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23764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Ebeveyn Çocuk İlişkileri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628575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BERDAN DOĞAN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5333245644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berdandogan@prvgroup.com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Mersin Rotary Kulübü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Buz Atılır Mı ?  (Viski Tadım Ve Anlatım)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56684"/>
                  </a:ext>
                </a:extLst>
              </a:tr>
              <a:tr h="265461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BUĞRA AĞCA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5382483531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bugraagca@hotmail.com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Ulus </a:t>
                      </a:r>
                      <a:r>
                        <a:rPr lang="tr-TR" sz="105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Dijital Para Ve Blokchain Teknolojisi</a:t>
                      </a:r>
                    </a:p>
                  </a:txBody>
                  <a:tcPr marL="5710" marR="5710" marT="5710" marB="274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81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FCEF5-0F1F-636C-A14B-0A0FD764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8ADA24B1-7346-CD96-BD86-1F38D795E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67CEFB1-BB99-41D2-C53C-59CD1D024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731E2B37-4EA7-D57B-BD2B-589963E2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FB8384C7-516F-F4F5-9E8E-E7FAF657BD71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AAAB6CC-D970-140C-2DE1-99D6E5014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99629"/>
              </p:ext>
            </p:extLst>
          </p:nvPr>
        </p:nvGraphicFramePr>
        <p:xfrm>
          <a:off x="477135" y="865634"/>
          <a:ext cx="11546542" cy="5316738"/>
        </p:xfrm>
        <a:graphic>
          <a:graphicData uri="http://schemas.openxmlformats.org/drawingml/2006/table">
            <a:tbl>
              <a:tblPr/>
              <a:tblGrid>
                <a:gridCol w="1841553">
                  <a:extLst>
                    <a:ext uri="{9D8B030D-6E8A-4147-A177-3AD203B41FA5}">
                      <a16:colId xmlns:a16="http://schemas.microsoft.com/office/drawing/2014/main" val="3434579301"/>
                    </a:ext>
                  </a:extLst>
                </a:gridCol>
                <a:gridCol w="1279880">
                  <a:extLst>
                    <a:ext uri="{9D8B030D-6E8A-4147-A177-3AD203B41FA5}">
                      <a16:colId xmlns:a16="http://schemas.microsoft.com/office/drawing/2014/main" val="285784120"/>
                    </a:ext>
                  </a:extLst>
                </a:gridCol>
                <a:gridCol w="2532136">
                  <a:extLst>
                    <a:ext uri="{9D8B030D-6E8A-4147-A177-3AD203B41FA5}">
                      <a16:colId xmlns:a16="http://schemas.microsoft.com/office/drawing/2014/main" val="2225514522"/>
                    </a:ext>
                  </a:extLst>
                </a:gridCol>
                <a:gridCol w="2406297">
                  <a:extLst>
                    <a:ext uri="{9D8B030D-6E8A-4147-A177-3AD203B41FA5}">
                      <a16:colId xmlns:a16="http://schemas.microsoft.com/office/drawing/2014/main" val="999143488"/>
                    </a:ext>
                  </a:extLst>
                </a:gridCol>
                <a:gridCol w="3486676">
                  <a:extLst>
                    <a:ext uri="{9D8B030D-6E8A-4147-A177-3AD203B41FA5}">
                      <a16:colId xmlns:a16="http://schemas.microsoft.com/office/drawing/2014/main" val="3258558447"/>
                    </a:ext>
                  </a:extLst>
                </a:gridCol>
              </a:tblGrid>
              <a:tr h="40718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DENİZ ERDEM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5331763211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dennizerdem@gmail.com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Tunalı Hilmi Rotary Kulübü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İç Kontrol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48065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İç Denetim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30694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Risk Yönetimi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08293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Kurumsal Risk Yönetimi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11632"/>
                  </a:ext>
                </a:extLst>
              </a:tr>
              <a:tr h="430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DOÇ. DR. SEVİNÇ BAHAR YENİGÜL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5327430967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yenigulster@gmail.com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Tandoğan Rotary Kulübü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İklim Değişikliği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5389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Kentleşme Ve Çevre Sorunları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14816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Kırsal Alan Planlaması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882747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Tarım Ve Gıda Güvencesi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98609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DOÇ.DR.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5072516981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skuleci@gmail.com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Güney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Tütün Ve Akciğer Sağlığı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079792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SEDAT KULECİ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Akciğer Tüberkülozu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6350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Koah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1796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Astım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72564"/>
                  </a:ext>
                </a:extLst>
              </a:tr>
              <a:tr h="40718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Solunumsal Uyku Bozuklukları</a:t>
                      </a:r>
                    </a:p>
                  </a:txBody>
                  <a:tcPr marL="8352" marR="8352" marT="8352" marB="4008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3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44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CEDB4-FC8D-E711-FB97-D687E7A7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88458554-B8BC-8A2B-5176-E894CCC79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168A451-230E-5B1A-32F5-34BC23777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1557A4B6-207E-670E-4955-3B8BA5EE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FC34DE61-6410-5652-9E71-35ABADEBA388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EAA58DE-45B2-168D-E719-484C32D30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703"/>
              </p:ext>
            </p:extLst>
          </p:nvPr>
        </p:nvGraphicFramePr>
        <p:xfrm>
          <a:off x="176462" y="988727"/>
          <a:ext cx="11818312" cy="5003636"/>
        </p:xfrm>
        <a:graphic>
          <a:graphicData uri="http://schemas.openxmlformats.org/drawingml/2006/table">
            <a:tbl>
              <a:tblPr/>
              <a:tblGrid>
                <a:gridCol w="1884898">
                  <a:extLst>
                    <a:ext uri="{9D8B030D-6E8A-4147-A177-3AD203B41FA5}">
                      <a16:colId xmlns:a16="http://schemas.microsoft.com/office/drawing/2014/main" val="206378736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val="996452776"/>
                    </a:ext>
                  </a:extLst>
                </a:gridCol>
                <a:gridCol w="2591734">
                  <a:extLst>
                    <a:ext uri="{9D8B030D-6E8A-4147-A177-3AD203B41FA5}">
                      <a16:colId xmlns:a16="http://schemas.microsoft.com/office/drawing/2014/main" val="68438232"/>
                    </a:ext>
                  </a:extLst>
                </a:gridCol>
                <a:gridCol w="2462934">
                  <a:extLst>
                    <a:ext uri="{9D8B030D-6E8A-4147-A177-3AD203B41FA5}">
                      <a16:colId xmlns:a16="http://schemas.microsoft.com/office/drawing/2014/main" val="2805280215"/>
                    </a:ext>
                  </a:extLst>
                </a:gridCol>
                <a:gridCol w="3568741">
                  <a:extLst>
                    <a:ext uri="{9D8B030D-6E8A-4147-A177-3AD203B41FA5}">
                      <a16:colId xmlns:a16="http://schemas.microsoft.com/office/drawing/2014/main" val="2231754911"/>
                    </a:ext>
                  </a:extLst>
                </a:gridCol>
              </a:tblGrid>
              <a:tr h="34763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DOÇ.DR.YUSUF ZİYA HALEFOĞLU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5422671001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yhalefoglu@gmail.com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Rotary Kulübü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Koçluk-Mentorluk (Uluslararası Akredite)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12230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Liderlik-Kendimize Liderlik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54249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Atatürk-Kurucu Felsefe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40040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Filozof Atatürk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60159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Etkili İletişim-Dinleme,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00269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ECE ÖZEN AKAN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5324541146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eceakan@gmail.com</a:t>
                      </a:r>
                      <a:endParaRPr lang="tr-TR" sz="1100" b="0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Emek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Kulüplerde Swot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8379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Protokol Ve Görgü Kuralları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7519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Stres Yönetimi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23168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Gönüllü Olmaya Gönüllü Müyüz?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23046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Sunum Teknikleri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89435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Takım Olabiliyor Muyuz?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69596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Kuruluşundan Bugüne Türkiye’de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31765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İletişimin 4 Anahtarı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83518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Değerlerimiz (Yüz yüze)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20743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Beden Dilimiz (Yüz yüze)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01076"/>
                  </a:ext>
                </a:extLst>
              </a:tr>
              <a:tr h="3073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Points Of You ((</a:t>
                      </a:r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Yüz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yüze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788" marR="6788" marT="6788" marB="325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2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7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80C0E-D365-1B61-F105-F3F6093BA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98FED61-BE5D-093D-16D3-EC2B568F2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656E0BF-DC91-1519-BAFF-B9D0C24D4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A28B5BC8-635B-E10C-1646-1655C4D3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281CAF6F-AEF3-EC0F-E8FA-B5AE42897A80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3A55E70D-27BA-28E7-9DD7-917406E7A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2576"/>
              </p:ext>
            </p:extLst>
          </p:nvPr>
        </p:nvGraphicFramePr>
        <p:xfrm>
          <a:off x="144380" y="892518"/>
          <a:ext cx="11960047" cy="4900799"/>
        </p:xfrm>
        <a:graphic>
          <a:graphicData uri="http://schemas.openxmlformats.org/drawingml/2006/table">
            <a:tbl>
              <a:tblPr/>
              <a:tblGrid>
                <a:gridCol w="1907504">
                  <a:extLst>
                    <a:ext uri="{9D8B030D-6E8A-4147-A177-3AD203B41FA5}">
                      <a16:colId xmlns:a16="http://schemas.microsoft.com/office/drawing/2014/main" val="4010272607"/>
                    </a:ext>
                  </a:extLst>
                </a:gridCol>
                <a:gridCol w="1325715">
                  <a:extLst>
                    <a:ext uri="{9D8B030D-6E8A-4147-A177-3AD203B41FA5}">
                      <a16:colId xmlns:a16="http://schemas.microsoft.com/office/drawing/2014/main" val="306964579"/>
                    </a:ext>
                  </a:extLst>
                </a:gridCol>
                <a:gridCol w="2622817">
                  <a:extLst>
                    <a:ext uri="{9D8B030D-6E8A-4147-A177-3AD203B41FA5}">
                      <a16:colId xmlns:a16="http://schemas.microsoft.com/office/drawing/2014/main" val="1648840939"/>
                    </a:ext>
                  </a:extLst>
                </a:gridCol>
                <a:gridCol w="2492471">
                  <a:extLst>
                    <a:ext uri="{9D8B030D-6E8A-4147-A177-3AD203B41FA5}">
                      <a16:colId xmlns:a16="http://schemas.microsoft.com/office/drawing/2014/main" val="3562130119"/>
                    </a:ext>
                  </a:extLst>
                </a:gridCol>
                <a:gridCol w="3611540">
                  <a:extLst>
                    <a:ext uri="{9D8B030D-6E8A-4147-A177-3AD203B41FA5}">
                      <a16:colId xmlns:a16="http://schemas.microsoft.com/office/drawing/2014/main" val="403348705"/>
                    </a:ext>
                  </a:extLst>
                </a:gridCol>
              </a:tblGrid>
              <a:tr h="60855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EMİN BAHRİ UĞURLU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5422142236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bahriugurlu@hotmail.com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Atakum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07533"/>
                  </a:ext>
                </a:extLst>
              </a:tr>
              <a:tr h="60855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Neden Buradayız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58381"/>
                  </a:ext>
                </a:extLst>
              </a:tr>
              <a:tr h="60855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Maslow Piramidi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74219"/>
                  </a:ext>
                </a:extLst>
              </a:tr>
              <a:tr h="60855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01330"/>
                  </a:ext>
                </a:extLst>
              </a:tr>
              <a:tr h="64093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EMİR KAAN İZCİ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5336514938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ekaanizci@hotmail.com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Konya Meram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Beyin , Omurga Ve Sinir Cerrahisi Omurga Sağlığı Bel Ve Boyun Sağlığı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60830"/>
                  </a:ext>
                </a:extLst>
              </a:tr>
              <a:tr h="60855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ERHAN ÇANKAYA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5323860396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erhausen@gmail.com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Samsun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Tüketici Hakları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11652"/>
                  </a:ext>
                </a:extLst>
              </a:tr>
              <a:tr h="60855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ERHAN NUGAY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5324079232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erhan.nugay@artipartner.com.tr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Konya Meram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Altın Anahtar: İletişim, Transaksiyonel Analiz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06472"/>
                  </a:ext>
                </a:extLst>
              </a:tr>
              <a:tr h="60855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ERKAN ATESLER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5322127316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erkanatesler@gmail.com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Güney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Finans, Ekonomi, Para Ve Yatırım Stratejileri.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00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0608-096D-186C-6D3F-30CDD565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BA631306-ED75-3548-4474-293A3538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E6F6A02-B1A4-E25F-E906-6EC554D8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350E3900-28FA-FE98-40D3-28D2605C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5793FD45-13B4-3055-2E5A-A376C7E8961D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D8A9857-8F8C-5F37-E155-A56E7E6D8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57760"/>
              </p:ext>
            </p:extLst>
          </p:nvPr>
        </p:nvGraphicFramePr>
        <p:xfrm>
          <a:off x="421341" y="1000884"/>
          <a:ext cx="11465860" cy="4888637"/>
        </p:xfrm>
        <a:graphic>
          <a:graphicData uri="http://schemas.openxmlformats.org/drawingml/2006/table">
            <a:tbl>
              <a:tblPr/>
              <a:tblGrid>
                <a:gridCol w="1828686">
                  <a:extLst>
                    <a:ext uri="{9D8B030D-6E8A-4147-A177-3AD203B41FA5}">
                      <a16:colId xmlns:a16="http://schemas.microsoft.com/office/drawing/2014/main" val="1182169887"/>
                    </a:ext>
                  </a:extLst>
                </a:gridCol>
                <a:gridCol w="1270936">
                  <a:extLst>
                    <a:ext uri="{9D8B030D-6E8A-4147-A177-3AD203B41FA5}">
                      <a16:colId xmlns:a16="http://schemas.microsoft.com/office/drawing/2014/main" val="468610192"/>
                    </a:ext>
                  </a:extLst>
                </a:gridCol>
                <a:gridCol w="2514444">
                  <a:extLst>
                    <a:ext uri="{9D8B030D-6E8A-4147-A177-3AD203B41FA5}">
                      <a16:colId xmlns:a16="http://schemas.microsoft.com/office/drawing/2014/main" val="1107394379"/>
                    </a:ext>
                  </a:extLst>
                </a:gridCol>
                <a:gridCol w="2389483">
                  <a:extLst>
                    <a:ext uri="{9D8B030D-6E8A-4147-A177-3AD203B41FA5}">
                      <a16:colId xmlns:a16="http://schemas.microsoft.com/office/drawing/2014/main" val="29530634"/>
                    </a:ext>
                  </a:extLst>
                </a:gridCol>
                <a:gridCol w="3462311">
                  <a:extLst>
                    <a:ext uri="{9D8B030D-6E8A-4147-A177-3AD203B41FA5}">
                      <a16:colId xmlns:a16="http://schemas.microsoft.com/office/drawing/2014/main" val="1449736400"/>
                    </a:ext>
                  </a:extLst>
                </a:gridCol>
              </a:tblGrid>
              <a:tr h="37604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ERSAY ERSOY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5324509977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ersayersoy@gmail.com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Mersin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Olba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Güneş Enerji Santrallerinde Elektrik Üretimi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60662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Yenilenebilir Enerjinin Verimli Kullanılması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66669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Kendi Enerjimizi Nasıl Üretiriz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00467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Çevre Temizliği Ve Çevre Bilinci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15421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EVRİM ÇAKIL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5425445354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eczevrim@gmail.com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Antalya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Öz Bakım: Sağlık İçin İlk Adım, Dijital Sağlık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78262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EZGİ TIĞLI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5557091342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ezgitigli@gmail.com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Eskişehir Yazılıkaya Rotary Kulübü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Satın alma Yönetimi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08176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Stratejik Satın alma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00433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Endirekt Satın alma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15650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Tedarikçi İlişkileri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161348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Dış Ticaret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587737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FAHRİYE YONCA AYAS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5325037478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hekimyonca@gmail.com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Adıyaman Nemrut Rotary Kulübü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İş Ve Çevre Sağlığı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54652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Sürdürülebilir Tarım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98219"/>
                  </a:ext>
                </a:extLst>
              </a:tr>
              <a:tr h="376049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Mevsimlik Tarım İşçileri</a:t>
                      </a:r>
                    </a:p>
                  </a:txBody>
                  <a:tcPr marL="8368" marR="8368" marT="8368" marB="401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962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80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D3B8-5125-AC9E-8F78-76034230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389BAF56-0D33-E780-6A8A-452A39EF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FE5B5F7-4118-8800-3A04-87C3A416F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C2149E69-3B29-80BB-E1A5-64D07489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D0CB43FD-8474-0B95-45B0-05D5D14CADBA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F595F07E-7BAF-3AFB-8E21-AA59E2BB1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25279"/>
              </p:ext>
            </p:extLst>
          </p:nvPr>
        </p:nvGraphicFramePr>
        <p:xfrm>
          <a:off x="282342" y="988727"/>
          <a:ext cx="11712434" cy="5003635"/>
        </p:xfrm>
        <a:graphic>
          <a:graphicData uri="http://schemas.openxmlformats.org/drawingml/2006/table">
            <a:tbl>
              <a:tblPr/>
              <a:tblGrid>
                <a:gridCol w="1868011">
                  <a:extLst>
                    <a:ext uri="{9D8B030D-6E8A-4147-A177-3AD203B41FA5}">
                      <a16:colId xmlns:a16="http://schemas.microsoft.com/office/drawing/2014/main" val="1923212479"/>
                    </a:ext>
                  </a:extLst>
                </a:gridCol>
                <a:gridCol w="1298269">
                  <a:extLst>
                    <a:ext uri="{9D8B030D-6E8A-4147-A177-3AD203B41FA5}">
                      <a16:colId xmlns:a16="http://schemas.microsoft.com/office/drawing/2014/main" val="2857379209"/>
                    </a:ext>
                  </a:extLst>
                </a:gridCol>
                <a:gridCol w="2568516">
                  <a:extLst>
                    <a:ext uri="{9D8B030D-6E8A-4147-A177-3AD203B41FA5}">
                      <a16:colId xmlns:a16="http://schemas.microsoft.com/office/drawing/2014/main" val="3244370187"/>
                    </a:ext>
                  </a:extLst>
                </a:gridCol>
                <a:gridCol w="2440869">
                  <a:extLst>
                    <a:ext uri="{9D8B030D-6E8A-4147-A177-3AD203B41FA5}">
                      <a16:colId xmlns:a16="http://schemas.microsoft.com/office/drawing/2014/main" val="381504733"/>
                    </a:ext>
                  </a:extLst>
                </a:gridCol>
                <a:gridCol w="3536769">
                  <a:extLst>
                    <a:ext uri="{9D8B030D-6E8A-4147-A177-3AD203B41FA5}">
                      <a16:colId xmlns:a16="http://schemas.microsoft.com/office/drawing/2014/main" val="2747018987"/>
                    </a:ext>
                  </a:extLst>
                </a:gridCol>
              </a:tblGrid>
              <a:tr h="45051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FATMA AKDOĞAN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5324215430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faakdogan@gmail.com 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Güney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Kanser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1848"/>
                  </a:ext>
                </a:extLst>
              </a:tr>
              <a:tr h="45051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Meme Kanseri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46653"/>
                  </a:ext>
                </a:extLst>
              </a:tr>
              <a:tr h="45051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Kanserde Erken Tanı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65608"/>
                  </a:ext>
                </a:extLst>
              </a:tr>
              <a:tr h="45051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Sağlıklı Yaşam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10666"/>
                  </a:ext>
                </a:extLst>
              </a:tr>
              <a:tr h="47449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FERİDE BAHAR ÜRTİŞ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5376614971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f.bahar.27@hotmail.com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Maltepe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Yeşil İşler: Ekolojik Tarım, Sanal Su (Virtual Water), İleri Dönüşüm (Upcycling)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87999"/>
                  </a:ext>
                </a:extLst>
              </a:tr>
              <a:tr h="47449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Sürdürülebilirlik: Ekolojik, Ekonomik Ve Sosyal Koşullar Açısından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51667"/>
                  </a:ext>
                </a:extLst>
              </a:tr>
              <a:tr h="45051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Interact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Nedir? Niçin Önemlidir?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07143"/>
                  </a:ext>
                </a:extLst>
              </a:tr>
              <a:tr h="45051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FİLİZ EROL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5325593105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filizerol@filizerol.av.tr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Emek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Sigorta Hukuku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68671"/>
                  </a:ext>
                </a:extLst>
              </a:tr>
              <a:tr h="45051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İş Hukuku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626419"/>
                  </a:ext>
                </a:extLst>
              </a:tr>
              <a:tr h="45051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Ticaret Hukuku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62360"/>
                  </a:ext>
                </a:extLst>
              </a:tr>
              <a:tr h="45051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Sözleşmeler Hukuku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75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1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F26408C3-FFB9-43C1-8208-E3790F15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22CBFA-B17D-47B6-895F-53505F57F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E5DFAE52-FA9D-4589-BC74-0138FAB1D0C6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17E2669-BFBF-36F1-186A-F4DD0D347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1" t="23791" r="6949" b="50000"/>
          <a:stretch/>
        </p:blipFill>
        <p:spPr>
          <a:xfrm>
            <a:off x="339840" y="1192692"/>
            <a:ext cx="3016156" cy="468994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18FB777-107B-F7F3-6CBF-DFC54233E860}"/>
              </a:ext>
            </a:extLst>
          </p:cNvPr>
          <p:cNvSpPr txBox="1"/>
          <p:nvPr/>
        </p:nvSpPr>
        <p:spPr>
          <a:xfrm>
            <a:off x="3565609" y="3060610"/>
            <a:ext cx="76117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latin typeface="Bookman Old Style" panose="02050604050505020204" pitchFamily="18" charset="0"/>
              </a:rPr>
              <a:t>ROTARY 2430. BÖLGE </a:t>
            </a:r>
          </a:p>
          <a:p>
            <a:r>
              <a:rPr lang="tr-TR" sz="3200" b="1" dirty="0">
                <a:latin typeface="Bookman Old Style" panose="02050604050505020204" pitchFamily="18" charset="0"/>
              </a:rPr>
              <a:t>2025-2026 DÖNEMİ GUVERNÖRÜ   </a:t>
            </a:r>
          </a:p>
          <a:p>
            <a:r>
              <a:rPr lang="tr-TR" sz="3200" b="1" dirty="0">
                <a:latin typeface="Bookman Old Style" panose="02050604050505020204" pitchFamily="18" charset="0"/>
              </a:rPr>
              <a:t>L.CAN ÇIĞIRGAN</a:t>
            </a:r>
          </a:p>
        </p:txBody>
      </p:sp>
    </p:spTree>
    <p:extLst>
      <p:ext uri="{BB962C8B-B14F-4D97-AF65-F5344CB8AC3E}">
        <p14:creationId xmlns:p14="http://schemas.microsoft.com/office/powerpoint/2010/main" val="887903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9B1B9-BE0F-AD29-3F8F-11C804A4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FDBD6CEF-D7DA-0475-3D39-1BE083CB4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4598C0-D243-138A-D933-67433CBB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8D0EF767-7557-5F3C-BA24-5D7ADE55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BF5087A6-3E82-517A-111F-1ECB9CB0F014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A2F6A903-0EFB-76F1-54FD-931E5DEB8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54864"/>
              </p:ext>
            </p:extLst>
          </p:nvPr>
        </p:nvGraphicFramePr>
        <p:xfrm>
          <a:off x="309622" y="892517"/>
          <a:ext cx="11685153" cy="4997008"/>
        </p:xfrm>
        <a:graphic>
          <a:graphicData uri="http://schemas.openxmlformats.org/drawingml/2006/table">
            <a:tbl>
              <a:tblPr/>
              <a:tblGrid>
                <a:gridCol w="1863660">
                  <a:extLst>
                    <a:ext uri="{9D8B030D-6E8A-4147-A177-3AD203B41FA5}">
                      <a16:colId xmlns:a16="http://schemas.microsoft.com/office/drawing/2014/main" val="1264905016"/>
                    </a:ext>
                  </a:extLst>
                </a:gridCol>
                <a:gridCol w="1295245">
                  <a:extLst>
                    <a:ext uri="{9D8B030D-6E8A-4147-A177-3AD203B41FA5}">
                      <a16:colId xmlns:a16="http://schemas.microsoft.com/office/drawing/2014/main" val="3817494541"/>
                    </a:ext>
                  </a:extLst>
                </a:gridCol>
                <a:gridCol w="2562533">
                  <a:extLst>
                    <a:ext uri="{9D8B030D-6E8A-4147-A177-3AD203B41FA5}">
                      <a16:colId xmlns:a16="http://schemas.microsoft.com/office/drawing/2014/main" val="2799790376"/>
                    </a:ext>
                  </a:extLst>
                </a:gridCol>
                <a:gridCol w="2435184">
                  <a:extLst>
                    <a:ext uri="{9D8B030D-6E8A-4147-A177-3AD203B41FA5}">
                      <a16:colId xmlns:a16="http://schemas.microsoft.com/office/drawing/2014/main" val="2188011966"/>
                    </a:ext>
                  </a:extLst>
                </a:gridCol>
                <a:gridCol w="3528531">
                  <a:extLst>
                    <a:ext uri="{9D8B030D-6E8A-4147-A177-3AD203B41FA5}">
                      <a16:colId xmlns:a16="http://schemas.microsoft.com/office/drawing/2014/main" val="2358146853"/>
                    </a:ext>
                  </a:extLst>
                </a:gridCol>
              </a:tblGrid>
              <a:tr h="60843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H. HALE KÜNÜÇEN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5322824384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hhalek@gmail.com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Kavaklıdere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Sinema/ Türk Sineması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61692"/>
                  </a:ext>
                </a:extLst>
              </a:tr>
              <a:tr h="60843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Atatürk'ün Ulusal Sinema Anlayışı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140088"/>
                  </a:ext>
                </a:extLst>
              </a:tr>
              <a:tr h="60843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Film Okuma/ Oyunculuk Analizi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18247"/>
                  </a:ext>
                </a:extLst>
              </a:tr>
              <a:tr h="64081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HALDUN KAMBUROĞLU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5324733502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hk@haldunkamburoglu.com.tr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Beysukent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Günümüzdeki Estetik Ve Güzellik Algısı Nasıl Değişim Göstermektedir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62976"/>
                  </a:ext>
                </a:extLst>
              </a:tr>
              <a:tr h="640815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Bilimsel Olarak Hem Doğal Hem Estetik Bir Görünüm Neden Hedeftir?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71028"/>
                  </a:ext>
                </a:extLst>
              </a:tr>
              <a:tr h="640815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Kolay Ve Sıkıcı Görünen Ancak Zor Ve Çok Eğlenceli Olan Spordan Öte Bir Tutku, Golf.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54390"/>
                  </a:ext>
                </a:extLst>
              </a:tr>
              <a:tr h="60843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HALE ERBAŞ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5325814461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haleerbas@gmail.com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Güney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Serviks Kanseri Ve Aşı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8388"/>
                  </a:ext>
                </a:extLst>
              </a:tr>
              <a:tr h="64081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HALE TURNAOĞLU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5323106920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drhaleturnaoglu@gmail.com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Beysukent 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Meme Kanseri Taramasında Erken Tanının Önemi Ve Yöntemler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5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33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49800-3058-5AB7-2793-3F5805567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89D712A8-3BAE-39B8-9CB6-855100BE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872D1CA-31C1-A7EA-A350-D8AE6D994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8EC4A61C-3EAB-3AEE-C595-BE21DAAB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E8957BA5-E593-A1F9-8136-DB2388232C24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1C0E444-620C-8129-D336-8D208743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14131"/>
              </p:ext>
            </p:extLst>
          </p:nvPr>
        </p:nvGraphicFramePr>
        <p:xfrm>
          <a:off x="284748" y="1051245"/>
          <a:ext cx="11710029" cy="4327939"/>
        </p:xfrm>
        <a:graphic>
          <a:graphicData uri="http://schemas.openxmlformats.org/drawingml/2006/table">
            <a:tbl>
              <a:tblPr/>
              <a:tblGrid>
                <a:gridCol w="1867628">
                  <a:extLst>
                    <a:ext uri="{9D8B030D-6E8A-4147-A177-3AD203B41FA5}">
                      <a16:colId xmlns:a16="http://schemas.microsoft.com/office/drawing/2014/main" val="3292596285"/>
                    </a:ext>
                  </a:extLst>
                </a:gridCol>
                <a:gridCol w="1298002">
                  <a:extLst>
                    <a:ext uri="{9D8B030D-6E8A-4147-A177-3AD203B41FA5}">
                      <a16:colId xmlns:a16="http://schemas.microsoft.com/office/drawing/2014/main" val="2953830691"/>
                    </a:ext>
                  </a:extLst>
                </a:gridCol>
                <a:gridCol w="2567988">
                  <a:extLst>
                    <a:ext uri="{9D8B030D-6E8A-4147-A177-3AD203B41FA5}">
                      <a16:colId xmlns:a16="http://schemas.microsoft.com/office/drawing/2014/main" val="279308570"/>
                    </a:ext>
                  </a:extLst>
                </a:gridCol>
                <a:gridCol w="2440368">
                  <a:extLst>
                    <a:ext uri="{9D8B030D-6E8A-4147-A177-3AD203B41FA5}">
                      <a16:colId xmlns:a16="http://schemas.microsoft.com/office/drawing/2014/main" val="3907560058"/>
                    </a:ext>
                  </a:extLst>
                </a:gridCol>
                <a:gridCol w="3536043">
                  <a:extLst>
                    <a:ext uri="{9D8B030D-6E8A-4147-A177-3AD203B41FA5}">
                      <a16:colId xmlns:a16="http://schemas.microsoft.com/office/drawing/2014/main" val="2578121774"/>
                    </a:ext>
                  </a:extLst>
                </a:gridCol>
              </a:tblGrid>
              <a:tr h="55863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HÜSEYİN AKÇAR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5335140807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akcarhsyn@gmail.com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Eskişehir Yunus Emre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Hukuk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32393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Sanat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0536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Beden Dili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9384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Diksiyon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37253"/>
                  </a:ext>
                </a:extLst>
              </a:tr>
              <a:tr h="55863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İLKAY YEŞİLBAŞ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5559674500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ilkayyesilbas@gmail.com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Kavaklıdere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Yurt Dışı Üniversite Ve Yüksek Lisans Eğitimi Olanakları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95047"/>
                  </a:ext>
                </a:extLst>
              </a:tr>
              <a:tr h="558633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Yurt Dışı Staj Olanakları, Yurt Dışı Dil Eğitimi Olanakları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31697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Baskı Altında Kalmadan Da Başarı Gelir Mi?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8884"/>
                  </a:ext>
                </a:extLst>
              </a:tr>
              <a:tr h="53040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KEMAL ATTİLA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5322160737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kemal.attila@gmail.com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Gençlik Değişim Nedir ?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5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673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32157-44DB-5AF9-47DD-84D0393F2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40A04E3D-9F58-1968-7FCC-819028419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3DAA118-0705-B9EE-61BC-07E4E9E76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E6FB979F-4C92-5524-4EE7-B9EB9AA8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78B319BE-2174-61F1-B7FB-27E29097A6E9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151F12F-9D8E-DC3A-1ADA-2FF0C99E3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03377"/>
              </p:ext>
            </p:extLst>
          </p:nvPr>
        </p:nvGraphicFramePr>
        <p:xfrm>
          <a:off x="120316" y="906608"/>
          <a:ext cx="11874462" cy="5044783"/>
        </p:xfrm>
        <a:graphic>
          <a:graphicData uri="http://schemas.openxmlformats.org/drawingml/2006/table">
            <a:tbl>
              <a:tblPr/>
              <a:tblGrid>
                <a:gridCol w="1893853">
                  <a:extLst>
                    <a:ext uri="{9D8B030D-6E8A-4147-A177-3AD203B41FA5}">
                      <a16:colId xmlns:a16="http://schemas.microsoft.com/office/drawing/2014/main" val="2769861535"/>
                    </a:ext>
                  </a:extLst>
                </a:gridCol>
                <a:gridCol w="1316229">
                  <a:extLst>
                    <a:ext uri="{9D8B030D-6E8A-4147-A177-3AD203B41FA5}">
                      <a16:colId xmlns:a16="http://schemas.microsoft.com/office/drawing/2014/main" val="2251769949"/>
                    </a:ext>
                  </a:extLst>
                </a:gridCol>
                <a:gridCol w="2604048">
                  <a:extLst>
                    <a:ext uri="{9D8B030D-6E8A-4147-A177-3AD203B41FA5}">
                      <a16:colId xmlns:a16="http://schemas.microsoft.com/office/drawing/2014/main" val="1351974677"/>
                    </a:ext>
                  </a:extLst>
                </a:gridCol>
                <a:gridCol w="2474636">
                  <a:extLst>
                    <a:ext uri="{9D8B030D-6E8A-4147-A177-3AD203B41FA5}">
                      <a16:colId xmlns:a16="http://schemas.microsoft.com/office/drawing/2014/main" val="3981839345"/>
                    </a:ext>
                  </a:extLst>
                </a:gridCol>
                <a:gridCol w="3585696">
                  <a:extLst>
                    <a:ext uri="{9D8B030D-6E8A-4147-A177-3AD203B41FA5}">
                      <a16:colId xmlns:a16="http://schemas.microsoft.com/office/drawing/2014/main" val="2896642461"/>
                    </a:ext>
                  </a:extLst>
                </a:gridCol>
              </a:tblGrid>
              <a:tr h="45580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KÜRŞAT MURATLI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5320152511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kursat.m@gmail.com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Bahçelievler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Kripto para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91540"/>
                  </a:ext>
                </a:extLst>
              </a:tr>
              <a:tr h="455805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Blok Zincir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41338"/>
                  </a:ext>
                </a:extLst>
              </a:tr>
              <a:tr h="455805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Metaverse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44688"/>
                  </a:ext>
                </a:extLst>
              </a:tr>
              <a:tr h="455805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İkna Sanatı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0395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M. BARAN ÖLÇER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5323224230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baran@baranmutfak.com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Gaziantep Kavaklık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Göçmen Ve Mülteciler Sorununun Ülkemize Olan Bedelleri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39618"/>
                  </a:ext>
                </a:extLst>
              </a:tr>
              <a:tr h="45580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M. CEM ALAYBEYOĞLU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5336611900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cem.alaybeyoglu@wisersense.io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Eskişehir Anadolu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Yapay Zeka İle Geleceğimiz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9618"/>
                  </a:ext>
                </a:extLst>
              </a:tr>
              <a:tr h="45580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MEHMET SUAT GÜVENÇ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5556391757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suatguvenc@gmail.com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Amasya Yeşilırmak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Liderlik, Yönetim Ve Tarım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67892"/>
                  </a:ext>
                </a:extLst>
              </a:tr>
              <a:tr h="45580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MELEK AKDOĞAN GEDİK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5326529297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makdogan@cu.edu.tr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Koza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Küresel İklim Değişikliği Ve Gıda Güvencesi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34610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MELİS AKSOY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5307920352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melis.aksoy@me.com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Kocatepe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Marka Değeri Oluşturmak (Kişi Olarak Marka Değeri, Kulübünüz İçin Marka Değeri)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82288"/>
                  </a:ext>
                </a:extLst>
              </a:tr>
              <a:tr h="89402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MUHAMMED BATUHAN GÜN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5075509898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av.batuhangun@gmail.com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Mersin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Mahkemelere Alternatif Uyuşmazlık Çözüm Yöntemlerinden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Arabulucuk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(Ticari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Arabulucuk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Ve İşçi-İşveren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Arabulucukları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) Ve Tahkim Yargılaması.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54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11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0DE4-A497-8905-A554-9C45D690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5972F385-980F-A252-B313-1CBB6174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3A24DD6-C08A-8AFE-1805-10BA15EA8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BED4725A-3BA7-7719-B6B0-BA95E0F3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8E19124E-AC14-F11F-2C82-E384FBA1A924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C164B584-367C-26F0-C20E-45A9EBAD9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05447"/>
              </p:ext>
            </p:extLst>
          </p:nvPr>
        </p:nvGraphicFramePr>
        <p:xfrm>
          <a:off x="233896" y="865634"/>
          <a:ext cx="11760878" cy="5126732"/>
        </p:xfrm>
        <a:graphic>
          <a:graphicData uri="http://schemas.openxmlformats.org/drawingml/2006/table">
            <a:tbl>
              <a:tblPr/>
              <a:tblGrid>
                <a:gridCol w="1875738">
                  <a:extLst>
                    <a:ext uri="{9D8B030D-6E8A-4147-A177-3AD203B41FA5}">
                      <a16:colId xmlns:a16="http://schemas.microsoft.com/office/drawing/2014/main" val="2334113501"/>
                    </a:ext>
                  </a:extLst>
                </a:gridCol>
                <a:gridCol w="1303637">
                  <a:extLst>
                    <a:ext uri="{9D8B030D-6E8A-4147-A177-3AD203B41FA5}">
                      <a16:colId xmlns:a16="http://schemas.microsoft.com/office/drawing/2014/main" val="454080807"/>
                    </a:ext>
                  </a:extLst>
                </a:gridCol>
                <a:gridCol w="2579140">
                  <a:extLst>
                    <a:ext uri="{9D8B030D-6E8A-4147-A177-3AD203B41FA5}">
                      <a16:colId xmlns:a16="http://schemas.microsoft.com/office/drawing/2014/main" val="1731921521"/>
                    </a:ext>
                  </a:extLst>
                </a:gridCol>
                <a:gridCol w="2450965">
                  <a:extLst>
                    <a:ext uri="{9D8B030D-6E8A-4147-A177-3AD203B41FA5}">
                      <a16:colId xmlns:a16="http://schemas.microsoft.com/office/drawing/2014/main" val="3026811706"/>
                    </a:ext>
                  </a:extLst>
                </a:gridCol>
                <a:gridCol w="3551398">
                  <a:extLst>
                    <a:ext uri="{9D8B030D-6E8A-4147-A177-3AD203B41FA5}">
                      <a16:colId xmlns:a16="http://schemas.microsoft.com/office/drawing/2014/main" val="266871246"/>
                    </a:ext>
                  </a:extLst>
                </a:gridCol>
              </a:tblGrid>
              <a:tr h="4125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MUSTAFA ÖZBEK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5455496843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mozbek32@gmail.com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Beysukent Rotary Kulübü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Kent, Kentsel Dönüşüm, İmar Planları, Arsa Ve Arazi Yatırımları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22637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NARİN GÜNGÖR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5309283933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naringungor@gmail.com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Evrensel Rotary Kulübü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CV Hazırlama Teknikleri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88429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İş Görüşmelerinde Başarı Sırları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21231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İşe Alım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3885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Yetkinlik Nedir Nasıl Kullanılır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73288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777777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777777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777777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777777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777777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4905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NURSUN DOĞRU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5303491429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dogrunursun70@gmail.com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Yıldız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Yeşil Ve Çevre Dostu Binalar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61334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Ekolojik Bina Ve Yerleşim Yeri Tasarımı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045149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Yeşil OSB ler Ve Sanayide Yeşil Dönüşüm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73598"/>
                  </a:ext>
                </a:extLst>
              </a:tr>
              <a:tr h="41257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İklim Değişikliğine Dirençli Yapılaşma Standartları Ve Yeşil Şehircilik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30562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Sürdürülebilir Performanslı Kentsel Tasarım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25853"/>
                  </a:ext>
                </a:extLst>
              </a:tr>
              <a:tr h="388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ONUR OĞUZHAN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539 242 7329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avonuroguzhan@gmail.com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Osmaniye Rotary Kulübü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Sosyal Haklar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06849"/>
                  </a:ext>
                </a:extLst>
              </a:tr>
              <a:tr h="41257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Sokak Hayvanları Hakkında Yapılan Düzenlemeler</a:t>
                      </a:r>
                    </a:p>
                  </a:txBody>
                  <a:tcPr marL="8320" marR="8320" marT="8320" marB="3993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1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708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931E9-DC31-42C6-7430-0EF2B892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B08DBB54-DCF6-8D81-C377-32CEB3673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56D4F80-8D6E-A3A7-B4DD-43DD344EE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B493910A-0479-EE55-043C-917DE94A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64AA80EB-3A59-4AE4-4BB2-32DD446640C4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10F1EEE2-B04B-791A-6FDB-E6C604B66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59824"/>
              </p:ext>
            </p:extLst>
          </p:nvPr>
        </p:nvGraphicFramePr>
        <p:xfrm>
          <a:off x="224588" y="892517"/>
          <a:ext cx="11770188" cy="5099846"/>
        </p:xfrm>
        <a:graphic>
          <a:graphicData uri="http://schemas.openxmlformats.org/drawingml/2006/table">
            <a:tbl>
              <a:tblPr/>
              <a:tblGrid>
                <a:gridCol w="1877223">
                  <a:extLst>
                    <a:ext uri="{9D8B030D-6E8A-4147-A177-3AD203B41FA5}">
                      <a16:colId xmlns:a16="http://schemas.microsoft.com/office/drawing/2014/main" val="3560867681"/>
                    </a:ext>
                  </a:extLst>
                </a:gridCol>
                <a:gridCol w="1304670">
                  <a:extLst>
                    <a:ext uri="{9D8B030D-6E8A-4147-A177-3AD203B41FA5}">
                      <a16:colId xmlns:a16="http://schemas.microsoft.com/office/drawing/2014/main" val="3649153957"/>
                    </a:ext>
                  </a:extLst>
                </a:gridCol>
                <a:gridCol w="2581181">
                  <a:extLst>
                    <a:ext uri="{9D8B030D-6E8A-4147-A177-3AD203B41FA5}">
                      <a16:colId xmlns:a16="http://schemas.microsoft.com/office/drawing/2014/main" val="2765739301"/>
                    </a:ext>
                  </a:extLst>
                </a:gridCol>
                <a:gridCol w="2452905">
                  <a:extLst>
                    <a:ext uri="{9D8B030D-6E8A-4147-A177-3AD203B41FA5}">
                      <a16:colId xmlns:a16="http://schemas.microsoft.com/office/drawing/2014/main" val="3659156802"/>
                    </a:ext>
                  </a:extLst>
                </a:gridCol>
                <a:gridCol w="3554209">
                  <a:extLst>
                    <a:ext uri="{9D8B030D-6E8A-4147-A177-3AD203B41FA5}">
                      <a16:colId xmlns:a16="http://schemas.microsoft.com/office/drawing/2014/main" val="3312132150"/>
                    </a:ext>
                  </a:extLst>
                </a:gridCol>
              </a:tblGrid>
              <a:tr h="50461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ÖZCAN AYDOĞDU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5462560468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ozcanaydogdu@yahoo.com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Kızılırmak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Astrolojik Doğum Haritamız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54706"/>
                  </a:ext>
                </a:extLst>
              </a:tr>
              <a:tr h="50461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Ruhsal Ve Dünyevi Yol Haritamız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733784"/>
                  </a:ext>
                </a:extLst>
              </a:tr>
              <a:tr h="50461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Kuantum Düşünce Tekniği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33151"/>
                  </a:ext>
                </a:extLst>
              </a:tr>
              <a:tr h="50461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Aile Sistemik Dizimle Atalardan Şifalanma,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079728"/>
                  </a:ext>
                </a:extLst>
              </a:tr>
              <a:tr h="53146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Somatik Deneyimleme İle Travmalarla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Başetme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95827"/>
                  </a:ext>
                </a:extLst>
              </a:tr>
              <a:tr h="50461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ÖZDEN SAĞLAM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5322826018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saglam.ozden@gmail.com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Kızılırmak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Kuş Fotoğrafçılığı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06450"/>
                  </a:ext>
                </a:extLst>
              </a:tr>
              <a:tr h="53146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Kızılırmak Deltası Doğal Yaşam, Unesco Süreci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5948"/>
                  </a:ext>
                </a:extLst>
              </a:tr>
              <a:tr h="50461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Kuşların Bana-Bize Öğrettikleri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24221"/>
                  </a:ext>
                </a:extLst>
              </a:tr>
              <a:tr h="50461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Elma Sirkesi Yapım Süreci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79860"/>
                  </a:ext>
                </a:extLst>
              </a:tr>
              <a:tr h="50461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ÖZGE ÖZTÜRK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5364368320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mdozgeozturk@gmail.com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Yazılıkaya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Çocuk Hastalıkları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45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679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46D1-333E-A7E0-6DAD-87D09CC0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2B3F77C-E57A-2844-8982-EE47C2FAC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0AA53B3-0E24-8A24-22D2-02279C7E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D56AC3A7-997A-888D-2EF8-B83A7BCD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24CBA415-635D-08C0-2110-8FEC05265473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A6F2FCEE-367D-9D89-6B55-0A9D29216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26702"/>
              </p:ext>
            </p:extLst>
          </p:nvPr>
        </p:nvGraphicFramePr>
        <p:xfrm>
          <a:off x="308811" y="836920"/>
          <a:ext cx="11573436" cy="5155444"/>
        </p:xfrm>
        <a:graphic>
          <a:graphicData uri="http://schemas.openxmlformats.org/drawingml/2006/table">
            <a:tbl>
              <a:tblPr/>
              <a:tblGrid>
                <a:gridCol w="1728830">
                  <a:extLst>
                    <a:ext uri="{9D8B030D-6E8A-4147-A177-3AD203B41FA5}">
                      <a16:colId xmlns:a16="http://schemas.microsoft.com/office/drawing/2014/main" val="132888303"/>
                    </a:ext>
                  </a:extLst>
                </a:gridCol>
                <a:gridCol w="1298293">
                  <a:extLst>
                    <a:ext uri="{9D8B030D-6E8A-4147-A177-3AD203B41FA5}">
                      <a16:colId xmlns:a16="http://schemas.microsoft.com/office/drawing/2014/main" val="3989614909"/>
                    </a:ext>
                  </a:extLst>
                </a:gridCol>
                <a:gridCol w="2568563">
                  <a:extLst>
                    <a:ext uri="{9D8B030D-6E8A-4147-A177-3AD203B41FA5}">
                      <a16:colId xmlns:a16="http://schemas.microsoft.com/office/drawing/2014/main" val="3737343272"/>
                    </a:ext>
                  </a:extLst>
                </a:gridCol>
                <a:gridCol w="2440915">
                  <a:extLst>
                    <a:ext uri="{9D8B030D-6E8A-4147-A177-3AD203B41FA5}">
                      <a16:colId xmlns:a16="http://schemas.microsoft.com/office/drawing/2014/main" val="4033936588"/>
                    </a:ext>
                  </a:extLst>
                </a:gridCol>
                <a:gridCol w="3536835">
                  <a:extLst>
                    <a:ext uri="{9D8B030D-6E8A-4147-A177-3AD203B41FA5}">
                      <a16:colId xmlns:a16="http://schemas.microsoft.com/office/drawing/2014/main" val="364486129"/>
                    </a:ext>
                  </a:extLst>
                </a:gridCol>
              </a:tblGrid>
              <a:tr h="46197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ÖZLEM M.ÇÖLKESEN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5335528931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ozlemmcolkesen@hotmail.com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Antalya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Aromaterapi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67397"/>
                  </a:ext>
                </a:extLst>
              </a:tr>
              <a:tr h="46197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Meditasyon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85232"/>
                  </a:ext>
                </a:extLst>
              </a:tr>
              <a:tr h="46197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Mindfulness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36891"/>
                  </a:ext>
                </a:extLst>
              </a:tr>
              <a:tr h="46197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Schussler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Mineralleri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95973"/>
                  </a:ext>
                </a:extLst>
              </a:tr>
              <a:tr h="46197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Homeopati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03554"/>
                  </a:ext>
                </a:extLst>
              </a:tr>
              <a:tr h="46197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Zihin beden ruh Sağlığı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479615"/>
                  </a:ext>
                </a:extLst>
              </a:tr>
              <a:tr h="46197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Bach Çiçekleri Terapisi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19032"/>
                  </a:ext>
                </a:extLst>
              </a:tr>
              <a:tr h="48655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PINAR YILGÖR HURİ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5334326341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pyilgor@yahoo.com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Beysukent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Organ Mühendisliği: İnsan Yedek Parçalarına Ne Kadar Yakınız?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637487"/>
                  </a:ext>
                </a:extLst>
              </a:tr>
              <a:tr h="48655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PROF DR. ERSİN GÜRKAN DUMLU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5324465043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gurkandumlu@gmail.com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Gaziosmanpaşa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Meme Hastalıkları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641320"/>
                  </a:ext>
                </a:extLst>
              </a:tr>
              <a:tr h="48655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PROF DR. NESRİN ÇOBANOĞLU YÜKSEL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5052407989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nesrin.cobanoglu@gmail.com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Gazi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Ötanazi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6289"/>
                  </a:ext>
                </a:extLst>
              </a:tr>
              <a:tr h="461972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Tıp Etiği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37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90083-C607-F52F-1F94-876E18409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CC47A522-509F-23E5-1FDA-A5875532C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4F8F9F8-1FE6-3076-1A3C-14D63A08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1B00A6D4-2F2D-83C1-B1ED-C810B395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5CDE8248-7506-F143-6C0E-B126343CAE53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15B6B05E-0B59-9BC9-5392-11D40DFB5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46817"/>
              </p:ext>
            </p:extLst>
          </p:nvPr>
        </p:nvGraphicFramePr>
        <p:xfrm>
          <a:off x="464029" y="804384"/>
          <a:ext cx="11572754" cy="5091770"/>
        </p:xfrm>
        <a:graphic>
          <a:graphicData uri="http://schemas.openxmlformats.org/drawingml/2006/table">
            <a:tbl>
              <a:tblPr/>
              <a:tblGrid>
                <a:gridCol w="1845734">
                  <a:extLst>
                    <a:ext uri="{9D8B030D-6E8A-4147-A177-3AD203B41FA5}">
                      <a16:colId xmlns:a16="http://schemas.microsoft.com/office/drawing/2014/main" val="1375455852"/>
                    </a:ext>
                  </a:extLst>
                </a:gridCol>
                <a:gridCol w="1282786">
                  <a:extLst>
                    <a:ext uri="{9D8B030D-6E8A-4147-A177-3AD203B41FA5}">
                      <a16:colId xmlns:a16="http://schemas.microsoft.com/office/drawing/2014/main" val="887465992"/>
                    </a:ext>
                  </a:extLst>
                </a:gridCol>
                <a:gridCol w="2537884">
                  <a:extLst>
                    <a:ext uri="{9D8B030D-6E8A-4147-A177-3AD203B41FA5}">
                      <a16:colId xmlns:a16="http://schemas.microsoft.com/office/drawing/2014/main" val="3480390959"/>
                    </a:ext>
                  </a:extLst>
                </a:gridCol>
                <a:gridCol w="2411760">
                  <a:extLst>
                    <a:ext uri="{9D8B030D-6E8A-4147-A177-3AD203B41FA5}">
                      <a16:colId xmlns:a16="http://schemas.microsoft.com/office/drawing/2014/main" val="1830117517"/>
                    </a:ext>
                  </a:extLst>
                </a:gridCol>
                <a:gridCol w="3494590">
                  <a:extLst>
                    <a:ext uri="{9D8B030D-6E8A-4147-A177-3AD203B41FA5}">
                      <a16:colId xmlns:a16="http://schemas.microsoft.com/office/drawing/2014/main" val="3317179984"/>
                    </a:ext>
                  </a:extLst>
                </a:gridCol>
              </a:tblGrid>
              <a:tr h="5091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PROF.DR.ATABAY DÜZENLİ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5326571097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atabayduzenli@gmail.com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Güney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Doğa Ve Çevre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58234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Ekosistem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7485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İklim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4495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Yaşam Alanlarımız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18351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5.Yok Oluş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94152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Endüstri 6.0-7.0 Ve Çevre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8597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Gıda Güvenliği Ve Güvencesi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31902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Evimiz, İşimiz Ve Coğrafyamız Kader midir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02737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S. BOGACHAN YİLDİRİM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0532684 3353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bogachan.1yildirim@gmail.com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Karadeniz Ereğli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De Üyelik Ve Gelişimi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31427"/>
                  </a:ext>
                </a:extLst>
              </a:tr>
              <a:tr h="5091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SEDEF BİRCAN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0532 3245616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sedefbircan@hotmail.com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Antalya Olimpos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Türkçemiz /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’ deki Eylem Grupları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962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481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8EE45-72CF-CBF4-C8B8-266677D81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3728A23-1831-FC9E-66D9-39FB4A469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6DCFABD-FBBD-B035-C113-29E129CFD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83C64E81-6265-5E21-D171-0A048BA6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B1EB6D45-78A3-6CE0-F223-9DBBA6AC5E89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9757FEA-34C9-6834-4475-88E13D060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53963"/>
              </p:ext>
            </p:extLst>
          </p:nvPr>
        </p:nvGraphicFramePr>
        <p:xfrm>
          <a:off x="421341" y="988727"/>
          <a:ext cx="11313459" cy="4907427"/>
        </p:xfrm>
        <a:graphic>
          <a:graphicData uri="http://schemas.openxmlformats.org/drawingml/2006/table">
            <a:tbl>
              <a:tblPr/>
              <a:tblGrid>
                <a:gridCol w="1804379">
                  <a:extLst>
                    <a:ext uri="{9D8B030D-6E8A-4147-A177-3AD203B41FA5}">
                      <a16:colId xmlns:a16="http://schemas.microsoft.com/office/drawing/2014/main" val="1677452602"/>
                    </a:ext>
                  </a:extLst>
                </a:gridCol>
                <a:gridCol w="1254044">
                  <a:extLst>
                    <a:ext uri="{9D8B030D-6E8A-4147-A177-3AD203B41FA5}">
                      <a16:colId xmlns:a16="http://schemas.microsoft.com/office/drawing/2014/main" val="368235655"/>
                    </a:ext>
                  </a:extLst>
                </a:gridCol>
                <a:gridCol w="2481021">
                  <a:extLst>
                    <a:ext uri="{9D8B030D-6E8A-4147-A177-3AD203B41FA5}">
                      <a16:colId xmlns:a16="http://schemas.microsoft.com/office/drawing/2014/main" val="1183650852"/>
                    </a:ext>
                  </a:extLst>
                </a:gridCol>
                <a:gridCol w="2357723">
                  <a:extLst>
                    <a:ext uri="{9D8B030D-6E8A-4147-A177-3AD203B41FA5}">
                      <a16:colId xmlns:a16="http://schemas.microsoft.com/office/drawing/2014/main" val="3446163184"/>
                    </a:ext>
                  </a:extLst>
                </a:gridCol>
                <a:gridCol w="3416292">
                  <a:extLst>
                    <a:ext uri="{9D8B030D-6E8A-4147-A177-3AD203B41FA5}">
                      <a16:colId xmlns:a16="http://schemas.microsoft.com/office/drawing/2014/main" val="1529252539"/>
                    </a:ext>
                  </a:extLst>
                </a:gridCol>
              </a:tblGrid>
              <a:tr h="53576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SELMAN VEFA YILDIRIM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0 542 4168338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svefay@yahoo.com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Güney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Fotoğraflarla Sarı Sıcak Cümlelerin İzinde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73048"/>
                  </a:ext>
                </a:extLst>
              </a:tr>
              <a:tr h="535766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Yapay Zekaya Filmler Üzerinden Bir Bakış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75012"/>
                  </a:ext>
                </a:extLst>
              </a:tr>
              <a:tr h="535766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Uzak Ülke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994878"/>
                  </a:ext>
                </a:extLst>
              </a:tr>
              <a:tr h="535766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Foto grafik Ve Lirik Bir Sunu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64536"/>
                  </a:ext>
                </a:extLst>
              </a:tr>
              <a:tr h="5642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3 Hekim 1 Mardin, 3 Hekimin Gözünden Mardin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59930"/>
                  </a:ext>
                </a:extLst>
              </a:tr>
              <a:tr h="56427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Takviyelerle Mi Yaşayalım: Vitamini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Omegası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, Nereye Kadar?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98463"/>
                  </a:ext>
                </a:extLst>
              </a:tr>
              <a:tr h="564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SERCAN ÇANTAY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5418274474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sercancantay16@hotmail.com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Gaziosmanpaşa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Dijital Bankacılık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543646"/>
                  </a:ext>
                </a:extLst>
              </a:tr>
              <a:tr h="53576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 SAKARYA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31647193950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s.bengisu@gmail.com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Evrensel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Kurumsal İletişime Temel Bakış Açısı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1279"/>
                  </a:ext>
                </a:extLst>
              </a:tr>
              <a:tr h="535766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Kişiler Ve Kurumlar İçin dijital İletişim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6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498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DF75D-B05D-B2FB-79FB-79A20881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1C24C078-E9FD-58EE-69FA-FF52560E7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426ED0E-6B4C-E4F0-784B-C556D7207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748AC297-F3D5-1A58-C12A-0F703992E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7F3F52FD-BB84-681E-F86A-A4494B73C38B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1E883E8-54C2-F535-8F9A-C23DC093D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51478"/>
              </p:ext>
            </p:extLst>
          </p:nvPr>
        </p:nvGraphicFramePr>
        <p:xfrm>
          <a:off x="593676" y="988728"/>
          <a:ext cx="11313459" cy="4900801"/>
        </p:xfrm>
        <a:graphic>
          <a:graphicData uri="http://schemas.openxmlformats.org/drawingml/2006/table">
            <a:tbl>
              <a:tblPr/>
              <a:tblGrid>
                <a:gridCol w="1804379">
                  <a:extLst>
                    <a:ext uri="{9D8B030D-6E8A-4147-A177-3AD203B41FA5}">
                      <a16:colId xmlns:a16="http://schemas.microsoft.com/office/drawing/2014/main" val="1785614477"/>
                    </a:ext>
                  </a:extLst>
                </a:gridCol>
                <a:gridCol w="1254044">
                  <a:extLst>
                    <a:ext uri="{9D8B030D-6E8A-4147-A177-3AD203B41FA5}">
                      <a16:colId xmlns:a16="http://schemas.microsoft.com/office/drawing/2014/main" val="2808635126"/>
                    </a:ext>
                  </a:extLst>
                </a:gridCol>
                <a:gridCol w="2481021">
                  <a:extLst>
                    <a:ext uri="{9D8B030D-6E8A-4147-A177-3AD203B41FA5}">
                      <a16:colId xmlns:a16="http://schemas.microsoft.com/office/drawing/2014/main" val="2193236211"/>
                    </a:ext>
                  </a:extLst>
                </a:gridCol>
                <a:gridCol w="2357723">
                  <a:extLst>
                    <a:ext uri="{9D8B030D-6E8A-4147-A177-3AD203B41FA5}">
                      <a16:colId xmlns:a16="http://schemas.microsoft.com/office/drawing/2014/main" val="3485250553"/>
                    </a:ext>
                  </a:extLst>
                </a:gridCol>
                <a:gridCol w="3416292">
                  <a:extLst>
                    <a:ext uri="{9D8B030D-6E8A-4147-A177-3AD203B41FA5}">
                      <a16:colId xmlns:a16="http://schemas.microsoft.com/office/drawing/2014/main" val="3855926182"/>
                    </a:ext>
                  </a:extLst>
                </a:gridCol>
              </a:tblGrid>
              <a:tr h="42823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SUAT TORUN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5324160681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torunsuat@gmail.com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Emek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Kahramanmaraş Depremleri Ve Yapı Hasarlarının Değerlendirilmesi 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45914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Kahramanmaraş Depremleri, Kim Sorumlu?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984444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STK ‘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larda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Gönüllülük Ve Sorumluluk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98344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SÜLEYMAN AKINCI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5326050424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suleyman_akinci@hotmail.com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Antalya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Hukuk-Kentsel Dönüşüm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8143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SÜREYYA EROĞLU BİLGİN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5323383067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sureyyaeroglu@yahoo.com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Antalya Olimpos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Sanat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04929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Sanat Tarihi,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9321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Mimarlık Tarihi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17814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Kültürel Miras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84056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ŞAHA ELİF ERGİN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5452828287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av.saha.ergin@gmail.com 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Eskişehir Yazılıkaya Rotary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Çocuk Hakları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922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Çocukların İstismarı Ve İhmali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09075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Akran Zorbalığı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19661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Kadın Hakları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74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213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B9370-BB56-EC8D-9F79-2A954F391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6CAA7765-FB5A-68F6-634D-CB9666B6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6301326-FBEA-E67C-6907-787A5CC3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7FBE15EC-2CE0-C004-D809-C26F912E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A8BBD1AE-FF6D-17EC-00B4-98AE45B9103D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1AA7E6B-0904-4F3F-6FAE-D08E688F4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11069"/>
              </p:ext>
            </p:extLst>
          </p:nvPr>
        </p:nvGraphicFramePr>
        <p:xfrm>
          <a:off x="551329" y="892517"/>
          <a:ext cx="11313457" cy="5099840"/>
        </p:xfrm>
        <a:graphic>
          <a:graphicData uri="http://schemas.openxmlformats.org/drawingml/2006/table">
            <a:tbl>
              <a:tblPr/>
              <a:tblGrid>
                <a:gridCol w="1804379">
                  <a:extLst>
                    <a:ext uri="{9D8B030D-6E8A-4147-A177-3AD203B41FA5}">
                      <a16:colId xmlns:a16="http://schemas.microsoft.com/office/drawing/2014/main" val="1206176188"/>
                    </a:ext>
                  </a:extLst>
                </a:gridCol>
                <a:gridCol w="1254044">
                  <a:extLst>
                    <a:ext uri="{9D8B030D-6E8A-4147-A177-3AD203B41FA5}">
                      <a16:colId xmlns:a16="http://schemas.microsoft.com/office/drawing/2014/main" val="429185633"/>
                    </a:ext>
                  </a:extLst>
                </a:gridCol>
                <a:gridCol w="2481020">
                  <a:extLst>
                    <a:ext uri="{9D8B030D-6E8A-4147-A177-3AD203B41FA5}">
                      <a16:colId xmlns:a16="http://schemas.microsoft.com/office/drawing/2014/main" val="2309751152"/>
                    </a:ext>
                  </a:extLst>
                </a:gridCol>
                <a:gridCol w="2357723">
                  <a:extLst>
                    <a:ext uri="{9D8B030D-6E8A-4147-A177-3AD203B41FA5}">
                      <a16:colId xmlns:a16="http://schemas.microsoft.com/office/drawing/2014/main" val="502200946"/>
                    </a:ext>
                  </a:extLst>
                </a:gridCol>
                <a:gridCol w="3416291">
                  <a:extLst>
                    <a:ext uri="{9D8B030D-6E8A-4147-A177-3AD203B41FA5}">
                      <a16:colId xmlns:a16="http://schemas.microsoft.com/office/drawing/2014/main" val="2649702836"/>
                    </a:ext>
                  </a:extLst>
                </a:gridCol>
              </a:tblGrid>
              <a:tr h="318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ŞEBNEM AKİPEK ÖCAL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5325497562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sakipek@hotmail.com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Beysukent Rotary Kulübü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25400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İnsan Hakları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78035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Kadın Hakları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04012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Çocuk Hakları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56688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Aile Hukuku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44504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Boşanma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99736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 Mal Rejimleri Miras Hukuku,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63905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Uyuşmazlık Çözümleri,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96592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Arabuluculuk,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781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Tahkim,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32738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Sözleşme Hazırlama,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30818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Tüketici Hukuku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08946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ŞEMİ KURDAK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O532 2878256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drkurdak@gmail.com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Çukurova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Diş İmplantlari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30120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Estetik Diş Hekimliği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70721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17361"/>
                  </a:ext>
                </a:extLst>
              </a:tr>
              <a:tr h="318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ŞULE KIRDÖK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5365265326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sule.kirdok@gmail.com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Anatolia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Sağlık İlaç Gıda Takviyeleri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vs</a:t>
                      </a:r>
                      <a:endParaRPr lang="tr-TR" sz="11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799" marR="6799" marT="6799" marB="326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9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21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6A31-9B62-5C7F-7402-9E664D052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4EF08C4F-496C-D02C-72CA-766B98D4A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1368F2-66DC-427D-B7AC-A5B05C4FF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67A3686B-B898-84FF-46F8-E56340C0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76C89C09-59B7-1924-3495-A83D387E924A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D6CF1C-8F18-6D8F-53AD-4A6D67C5ED4C}"/>
              </a:ext>
            </a:extLst>
          </p:cNvPr>
          <p:cNvSpPr txBox="1"/>
          <p:nvPr/>
        </p:nvSpPr>
        <p:spPr>
          <a:xfrm>
            <a:off x="132348" y="1536992"/>
            <a:ext cx="1175485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latin typeface="Bookman Old Style" panose="02050604050505020204" pitchFamily="18" charset="0"/>
              </a:rPr>
              <a:t>    </a:t>
            </a:r>
            <a:r>
              <a:rPr lang="tr-TR" sz="2800" b="1" dirty="0">
                <a:latin typeface="Bookman Old Style" panose="02050604050505020204" pitchFamily="18" charset="0"/>
              </a:rPr>
              <a:t>KONUŞMACI</a:t>
            </a:r>
            <a:r>
              <a:rPr lang="tr-TR" sz="2800" dirty="0">
                <a:latin typeface="Bookman Old Style" panose="02050604050505020204" pitchFamily="18" charset="0"/>
              </a:rPr>
              <a:t> </a:t>
            </a:r>
            <a:r>
              <a:rPr lang="tr-TR" sz="2800" b="1" dirty="0">
                <a:latin typeface="Bookman Old Style" panose="02050604050505020204" pitchFamily="18" charset="0"/>
              </a:rPr>
              <a:t>BANKASI ANA KOMİTESİ 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                         Komite Üyeleri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    Ali Oğuz DİRİÖZ (Ankara </a:t>
            </a:r>
            <a:r>
              <a:rPr lang="tr-TR" sz="2800" b="1" dirty="0" err="1">
                <a:latin typeface="Bookman Old Style" panose="02050604050505020204" pitchFamily="18" charset="0"/>
              </a:rPr>
              <a:t>İnternational</a:t>
            </a:r>
            <a:r>
              <a:rPr lang="tr-TR" sz="2800" b="1" dirty="0">
                <a:latin typeface="Bookman Old Style" panose="02050604050505020204" pitchFamily="18" charset="0"/>
              </a:rPr>
              <a:t> RK)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    Defne DİLSİZ (Silifke RK GDB)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    Hakan İNCE (Diyarbakır RK GDB) 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    Merve EDİZKAN CİHAN (Eskişehir Gordion RK GDB)</a:t>
            </a:r>
          </a:p>
        </p:txBody>
      </p:sp>
    </p:spTree>
    <p:extLst>
      <p:ext uri="{BB962C8B-B14F-4D97-AF65-F5344CB8AC3E}">
        <p14:creationId xmlns:p14="http://schemas.microsoft.com/office/powerpoint/2010/main" val="2351624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30599-F207-FE70-E9D2-C3C0141C8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81E946DD-4C5F-C7C1-3DBF-58D72F4C5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94B9E3-F1D4-D7A3-789A-A91003F6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580E301F-CAD9-730D-4937-6DB1B9B3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801C480A-82C4-198F-2B63-C15A4F146B2B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BE78A7F-B597-851D-1480-3976069D2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33603"/>
              </p:ext>
            </p:extLst>
          </p:nvPr>
        </p:nvGraphicFramePr>
        <p:xfrm>
          <a:off x="439677" y="886351"/>
          <a:ext cx="11536761" cy="5085298"/>
        </p:xfrm>
        <a:graphic>
          <a:graphicData uri="http://schemas.openxmlformats.org/drawingml/2006/table">
            <a:tbl>
              <a:tblPr/>
              <a:tblGrid>
                <a:gridCol w="1839993">
                  <a:extLst>
                    <a:ext uri="{9D8B030D-6E8A-4147-A177-3AD203B41FA5}">
                      <a16:colId xmlns:a16="http://schemas.microsoft.com/office/drawing/2014/main" val="1485318343"/>
                    </a:ext>
                  </a:extLst>
                </a:gridCol>
                <a:gridCol w="1278796">
                  <a:extLst>
                    <a:ext uri="{9D8B030D-6E8A-4147-A177-3AD203B41FA5}">
                      <a16:colId xmlns:a16="http://schemas.microsoft.com/office/drawing/2014/main" val="1895728287"/>
                    </a:ext>
                  </a:extLst>
                </a:gridCol>
                <a:gridCol w="2529991">
                  <a:extLst>
                    <a:ext uri="{9D8B030D-6E8A-4147-A177-3AD203B41FA5}">
                      <a16:colId xmlns:a16="http://schemas.microsoft.com/office/drawing/2014/main" val="187590538"/>
                    </a:ext>
                  </a:extLst>
                </a:gridCol>
                <a:gridCol w="2404259">
                  <a:extLst>
                    <a:ext uri="{9D8B030D-6E8A-4147-A177-3AD203B41FA5}">
                      <a16:colId xmlns:a16="http://schemas.microsoft.com/office/drawing/2014/main" val="3156267345"/>
                    </a:ext>
                  </a:extLst>
                </a:gridCol>
                <a:gridCol w="3483722">
                  <a:extLst>
                    <a:ext uri="{9D8B030D-6E8A-4147-A177-3AD203B41FA5}">
                      <a16:colId xmlns:a16="http://schemas.microsoft.com/office/drawing/2014/main" val="688599956"/>
                    </a:ext>
                  </a:extLst>
                </a:gridCol>
              </a:tblGrid>
              <a:tr h="5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TÜLİN ERDURAN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5366006181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tulin.erduran@gmail.com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Antakya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792030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Doğru, Güzel Ve Etkileyici Türkçe Konuşma,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0228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Ses Ve Nefes Eğitimi,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30352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Topluluk Önünde Konuşma Yöntemleri,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166324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Diksiyon Eğitimi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78556"/>
                  </a:ext>
                </a:extLst>
              </a:tr>
              <a:tr h="532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UMUT RALLAS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5334450959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umut.rallas@turmet.com.tr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Eskişehir Yazılıkaya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Sürdürülebilir Madencilik,</a:t>
                      </a:r>
                      <a:b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Mobilite Ve Yeni Nesil Girişimcilik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58026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UZM.PSK.UTKU TÜRKMENERİ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5455949455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turkmeneriutku@gmail.com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İlkadım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93700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Aile Okulu,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827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Psikoloji Atölyesi,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93883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Psikoloji Bankası</a:t>
                      </a:r>
                    </a:p>
                  </a:txBody>
                  <a:tcPr marL="8390" marR="8390" marT="8390" marB="40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57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94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5A2A5-1AF9-6367-2F74-98523C80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0E961EDF-2301-3FEB-C123-FD7A76AC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E34292A-49FA-A9A5-7CAA-37C7AE623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A847C859-DD68-0899-5CC7-7D55F257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8CE16640-9F99-FBC6-A52E-6308311BB38B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D1845B7-9114-9FA2-C191-239F795E2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56901"/>
              </p:ext>
            </p:extLst>
          </p:nvPr>
        </p:nvGraphicFramePr>
        <p:xfrm>
          <a:off x="188494" y="865634"/>
          <a:ext cx="11806281" cy="5023888"/>
        </p:xfrm>
        <a:graphic>
          <a:graphicData uri="http://schemas.openxmlformats.org/drawingml/2006/table">
            <a:tbl>
              <a:tblPr/>
              <a:tblGrid>
                <a:gridCol w="1882979">
                  <a:extLst>
                    <a:ext uri="{9D8B030D-6E8A-4147-A177-3AD203B41FA5}">
                      <a16:colId xmlns:a16="http://schemas.microsoft.com/office/drawing/2014/main" val="2682631542"/>
                    </a:ext>
                  </a:extLst>
                </a:gridCol>
                <a:gridCol w="1308670">
                  <a:extLst>
                    <a:ext uri="{9D8B030D-6E8A-4147-A177-3AD203B41FA5}">
                      <a16:colId xmlns:a16="http://schemas.microsoft.com/office/drawing/2014/main" val="3152066777"/>
                    </a:ext>
                  </a:extLst>
                </a:gridCol>
                <a:gridCol w="2589096">
                  <a:extLst>
                    <a:ext uri="{9D8B030D-6E8A-4147-A177-3AD203B41FA5}">
                      <a16:colId xmlns:a16="http://schemas.microsoft.com/office/drawing/2014/main" val="2947097170"/>
                    </a:ext>
                  </a:extLst>
                </a:gridCol>
                <a:gridCol w="2460427">
                  <a:extLst>
                    <a:ext uri="{9D8B030D-6E8A-4147-A177-3AD203B41FA5}">
                      <a16:colId xmlns:a16="http://schemas.microsoft.com/office/drawing/2014/main" val="2415419223"/>
                    </a:ext>
                  </a:extLst>
                </a:gridCol>
                <a:gridCol w="3565109">
                  <a:extLst>
                    <a:ext uri="{9D8B030D-6E8A-4147-A177-3AD203B41FA5}">
                      <a16:colId xmlns:a16="http://schemas.microsoft.com/office/drawing/2014/main" val="560994946"/>
                    </a:ext>
                  </a:extLst>
                </a:gridCol>
              </a:tblGrid>
              <a:tr h="36453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V. BESİM OZEK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5339244225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bozek@bossa.com.tr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Çukurova Rotary Kulübü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50387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Sürdürülebilir Tarım Üretimi ; 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87609"/>
                  </a:ext>
                </a:extLst>
              </a:tr>
              <a:tr h="38800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AB Yeni Yasaları Yeşil Mutabakat, Geliştirilmiş Üretici Sorumluluğu,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964508"/>
                  </a:ext>
                </a:extLst>
              </a:tr>
              <a:tr h="38800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Dijital Ürün Pasaportu Ve Şirketlerimizin Yapması Gerekenler ;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61026"/>
                  </a:ext>
                </a:extLst>
              </a:tr>
              <a:tr h="38800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Dünya’da Ve Ülkemizde Pamuk Fiyat Beklentileri Ve Fırsatlar ;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61986"/>
                  </a:ext>
                </a:extLst>
              </a:tr>
              <a:tr h="555576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Tekstil Sektöründe Sürdürülebilirlik Çalışmaları Ve Dünya Markalarının Üreticilerden Beklentileri...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791217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YAKUP HIZLI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5334887088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yakuphizli@gmail.com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Adana Güney Rotary Kulübü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Sigorta Sektörü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103717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YASEMİN KUTLU VARAN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5064721100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yasmin.kutlu@hotmail.com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Anatolia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Rotary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Kulübü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Neden Bağımlı Oluruz ,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042178"/>
                  </a:ext>
                </a:extLst>
              </a:tr>
              <a:tr h="388004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Rezonans Yöntemi İle Bağımlılıklarımızdan Nasıl Kurtuluruz?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52680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Ergen İle Etkili İletişim Nasıl Kurulur?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46159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·         </a:t>
                      </a:r>
                      <a:r>
                        <a:rPr lang="tr-TR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Biorezonans</a:t>
                      </a:r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Terapileri Nedir?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91046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YILMAZ EFE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O5336313195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avukatefe67@hotmail.com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Karadeniz Ereğli  Rotary Kulübü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Uyuşturucu Ve Alkol  İle Mücadele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07188"/>
                  </a:ext>
                </a:extLst>
              </a:tr>
              <a:tr h="36453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Özer Ural Çakıcı /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0532 562 70 51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ozerural@hotmail.com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Ankara Kocatepe Rotary Kulübü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Erken Tanı Hayat Kurtarır</a:t>
                      </a:r>
                    </a:p>
                  </a:txBody>
                  <a:tcPr marL="8288" marR="8288" marT="8288" marB="3978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85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917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88306-5C76-72BF-1ABB-13794A681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11000A7-933E-060B-015D-70111F051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859B78B-2572-48D7-0B4B-A6A149329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86A6327A-CF91-AB06-08D2-5FCA0E94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B00241A3-948B-D894-E8F5-20CB29AF43A4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8EB41562-7589-7E90-764F-C114EFBE5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58385"/>
              </p:ext>
            </p:extLst>
          </p:nvPr>
        </p:nvGraphicFramePr>
        <p:xfrm>
          <a:off x="449698" y="2394238"/>
          <a:ext cx="11391456" cy="2842260"/>
        </p:xfrm>
        <a:graphic>
          <a:graphicData uri="http://schemas.openxmlformats.org/drawingml/2006/table">
            <a:tbl>
              <a:tblPr/>
              <a:tblGrid>
                <a:gridCol w="1477934">
                  <a:extLst>
                    <a:ext uri="{9D8B030D-6E8A-4147-A177-3AD203B41FA5}">
                      <a16:colId xmlns:a16="http://schemas.microsoft.com/office/drawing/2014/main" val="3709517945"/>
                    </a:ext>
                  </a:extLst>
                </a:gridCol>
                <a:gridCol w="1398352">
                  <a:extLst>
                    <a:ext uri="{9D8B030D-6E8A-4147-A177-3AD203B41FA5}">
                      <a16:colId xmlns:a16="http://schemas.microsoft.com/office/drawing/2014/main" val="263239218"/>
                    </a:ext>
                  </a:extLst>
                </a:gridCol>
                <a:gridCol w="2773967">
                  <a:extLst>
                    <a:ext uri="{9D8B030D-6E8A-4147-A177-3AD203B41FA5}">
                      <a16:colId xmlns:a16="http://schemas.microsoft.com/office/drawing/2014/main" val="4173854214"/>
                    </a:ext>
                  </a:extLst>
                </a:gridCol>
                <a:gridCol w="5741203">
                  <a:extLst>
                    <a:ext uri="{9D8B030D-6E8A-4147-A177-3AD203B41FA5}">
                      <a16:colId xmlns:a16="http://schemas.microsoft.com/office/drawing/2014/main" val="910743844"/>
                    </a:ext>
                  </a:extLst>
                </a:gridCol>
              </a:tblGrid>
              <a:tr h="504958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Ali Dinç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05354046463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Alidinc69@Gmail.Com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b="1" u="sng" dirty="0">
                          <a:solidFill>
                            <a:srgbClr val="777777"/>
                          </a:solidFill>
                          <a:effectLst/>
                        </a:rPr>
                        <a:t>Cihangir Dumanlı.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 Kurtuluş Savaşı Sorunları Ve Çözümler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90534"/>
                  </a:ext>
                </a:extLst>
              </a:tr>
              <a:tr h="504958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>
                          <a:solidFill>
                            <a:srgbClr val="777777"/>
                          </a:solidFill>
                          <a:effectLst/>
                        </a:rPr>
                        <a:t>Alper Ömeroğlu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>
                          <a:solidFill>
                            <a:srgbClr val="777777"/>
                          </a:solidFill>
                          <a:effectLst/>
                        </a:rPr>
                        <a:t>05324747086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Alper2708@Gmail.Com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b="1" u="sng" dirty="0">
                          <a:solidFill>
                            <a:srgbClr val="777777"/>
                          </a:solidFill>
                          <a:effectLst/>
                        </a:rPr>
                        <a:t>Emre Toros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, Türkiye’de Siyasal İletişim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916530"/>
                  </a:ext>
                </a:extLst>
              </a:tr>
              <a:tr h="504958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>
                          <a:solidFill>
                            <a:srgbClr val="777777"/>
                          </a:solidFill>
                          <a:effectLst/>
                        </a:rPr>
                        <a:t>Ayşegül Atak Yücel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05054782966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>
                          <a:solidFill>
                            <a:srgbClr val="777777"/>
                          </a:solidFill>
                          <a:effectLst/>
                        </a:rPr>
                        <a:t>Aysegulatak@Yahoo.Com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b="1" u="sng" dirty="0">
                          <a:solidFill>
                            <a:srgbClr val="777777"/>
                          </a:solidFill>
                          <a:effectLst/>
                        </a:rPr>
                        <a:t>Alev Çetin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 - Gençlere Bilimi Sevdirmek Ve </a:t>
                      </a:r>
                      <a:r>
                        <a:rPr lang="tr-TR" dirty="0" err="1">
                          <a:solidFill>
                            <a:srgbClr val="777777"/>
                          </a:solidFill>
                          <a:effectLst/>
                        </a:rPr>
                        <a:t>Stem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 ( (</a:t>
                      </a:r>
                      <a:r>
                        <a:rPr lang="tr-TR" dirty="0" err="1">
                          <a:solidFill>
                            <a:srgbClr val="777777"/>
                          </a:solidFill>
                          <a:effectLst/>
                        </a:rPr>
                        <a:t>Science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, </a:t>
                      </a:r>
                      <a:r>
                        <a:rPr lang="tr-TR" dirty="0" err="1">
                          <a:solidFill>
                            <a:srgbClr val="777777"/>
                          </a:solidFill>
                          <a:effectLst/>
                        </a:rPr>
                        <a:t>Technology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, </a:t>
                      </a:r>
                      <a:r>
                        <a:rPr lang="tr-TR" dirty="0" err="1">
                          <a:solidFill>
                            <a:srgbClr val="777777"/>
                          </a:solidFill>
                          <a:effectLst/>
                        </a:rPr>
                        <a:t>Engineering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, </a:t>
                      </a:r>
                      <a:r>
                        <a:rPr lang="tr-TR" dirty="0" err="1">
                          <a:solidFill>
                            <a:srgbClr val="777777"/>
                          </a:solidFill>
                          <a:effectLst/>
                        </a:rPr>
                        <a:t>Mathematics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) Eğitimi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19346"/>
                  </a:ext>
                </a:extLst>
              </a:tr>
              <a:tr h="879398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>
                          <a:solidFill>
                            <a:srgbClr val="777777"/>
                          </a:solidFill>
                          <a:effectLst/>
                        </a:rPr>
                        <a:t>Doç. Dr. Sevinç Bahar Yenigül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>
                          <a:solidFill>
                            <a:srgbClr val="777777"/>
                          </a:solidFill>
                          <a:effectLst/>
                        </a:rPr>
                        <a:t>05327430967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dirty="0" err="1">
                          <a:solidFill>
                            <a:srgbClr val="777777"/>
                          </a:solidFill>
                          <a:effectLst/>
                        </a:rPr>
                        <a:t>Yenigulster@Gmail.Com</a:t>
                      </a:r>
                      <a:endParaRPr lang="tr-TR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b="1" u="sng" dirty="0">
                          <a:solidFill>
                            <a:srgbClr val="777777"/>
                          </a:solidFill>
                          <a:effectLst/>
                        </a:rPr>
                        <a:t>Prof. Dr. Savaş Zafer Şahin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 Katılımcılık, Sivil Toplum Kuruluşları ,</a:t>
                      </a: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b="1" u="sng" dirty="0">
                          <a:solidFill>
                            <a:srgbClr val="777777"/>
                          </a:solidFill>
                          <a:effectLst/>
                        </a:rPr>
                        <a:t>Prof. Dr. Çiğdem Varol Özden</a:t>
                      </a:r>
                      <a:r>
                        <a:rPr lang="tr-TR" dirty="0">
                          <a:solidFill>
                            <a:srgbClr val="777777"/>
                          </a:solidFill>
                          <a:effectLst/>
                        </a:rPr>
                        <a:t> Afet Ve Planlama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97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812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D8C3A-90A1-C2A5-DAF3-8D677550C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6A0EDE25-D47D-FA5F-D668-6C89F0B1F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D9117A8-D36D-2434-F0E5-F1F0328BC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2EA84AF8-7DAC-5D96-67D5-E92EB0B7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A7A0A8FD-4A87-797D-C951-A155FABBE728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AB2A6FEE-32B3-019A-CE14-34707F1BB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90513"/>
              </p:ext>
            </p:extLst>
          </p:nvPr>
        </p:nvGraphicFramePr>
        <p:xfrm>
          <a:off x="421340" y="960124"/>
          <a:ext cx="11465858" cy="4936031"/>
        </p:xfrm>
        <a:graphic>
          <a:graphicData uri="http://schemas.openxmlformats.org/drawingml/2006/table">
            <a:tbl>
              <a:tblPr/>
              <a:tblGrid>
                <a:gridCol w="1367782">
                  <a:extLst>
                    <a:ext uri="{9D8B030D-6E8A-4147-A177-3AD203B41FA5}">
                      <a16:colId xmlns:a16="http://schemas.microsoft.com/office/drawing/2014/main" val="2783030240"/>
                    </a:ext>
                  </a:extLst>
                </a:gridCol>
                <a:gridCol w="1424385">
                  <a:extLst>
                    <a:ext uri="{9D8B030D-6E8A-4147-A177-3AD203B41FA5}">
                      <a16:colId xmlns:a16="http://schemas.microsoft.com/office/drawing/2014/main" val="576653924"/>
                    </a:ext>
                  </a:extLst>
                </a:gridCol>
                <a:gridCol w="2825608">
                  <a:extLst>
                    <a:ext uri="{9D8B030D-6E8A-4147-A177-3AD203B41FA5}">
                      <a16:colId xmlns:a16="http://schemas.microsoft.com/office/drawing/2014/main" val="3089073357"/>
                    </a:ext>
                  </a:extLst>
                </a:gridCol>
                <a:gridCol w="5848083">
                  <a:extLst>
                    <a:ext uri="{9D8B030D-6E8A-4147-A177-3AD203B41FA5}">
                      <a16:colId xmlns:a16="http://schemas.microsoft.com/office/drawing/2014/main" val="644156661"/>
                    </a:ext>
                  </a:extLst>
                </a:gridCol>
              </a:tblGrid>
              <a:tr h="2921574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Ece Özen Akan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05324541146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u="none" strike="noStrike" dirty="0">
                          <a:solidFill>
                            <a:srgbClr val="333983"/>
                          </a:solidFill>
                          <a:effectLst/>
                          <a:hlinkClick r:id="rId5"/>
                        </a:rPr>
                        <a:t>eceakan@gmail.com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dirty="0">
                          <a:solidFill>
                            <a:srgbClr val="777777"/>
                          </a:solidFill>
                          <a:effectLst/>
                        </a:rPr>
                        <a:t>Sencer Solakoğlu-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tarım ve hayvancılık</a:t>
                      </a: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Burak Bilgehan Özbek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- Kamuoyu araştırma şirketleri ve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manüplasyon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İbrahim Kahveci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– Türkiye Ekonomisi</a:t>
                      </a: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Burak Sakal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– Orta Asya da neler oluyor?</a:t>
                      </a: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Okan Yüksel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– Dijital pazarlama ve yapay zeka</a:t>
                      </a: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790655"/>
                  </a:ext>
                </a:extLst>
              </a:tr>
              <a:tr h="605307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Emin Bahri Uğurlu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05422142236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Bahriugurlu@Hotmail.Com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Ender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Kefoglu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,-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Digital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Platform Ve İletişim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88167"/>
                  </a:ext>
                </a:extLst>
              </a:tr>
              <a:tr h="605307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Erhan Nugay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05324079232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Erhan.Nugay@Artipartner.Com.Tr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Prof. Dr. Aşina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Gülerarslan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 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Özdengül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54553"/>
                  </a:ext>
                </a:extLst>
              </a:tr>
              <a:tr h="803843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Fatma Akdoğan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05324215430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Faakdogan@Gmail.Com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Prof. Nevzat Can Şener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; Prostat Kanseri</a:t>
                      </a: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Prof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 Tamer Çolakoğlu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Meme Kanseri</a:t>
                      </a:r>
                    </a:p>
                  </a:txBody>
                  <a:tcPr marL="82708" marR="82708" marT="41354" marB="41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19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56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B56CF-D72C-FF2F-9188-899D2D865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B649DC7B-27E3-5BCF-B9CD-FC9EEE53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24B02A3-B500-C627-D9A9-EF1EEFFB7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56986B95-F65D-A9E7-5AC9-1F7D8814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F2EB9914-BB4B-1143-CE84-A8E2C2C3D244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188166A-F01E-D1E5-270C-D7337375D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44859"/>
              </p:ext>
            </p:extLst>
          </p:nvPr>
        </p:nvGraphicFramePr>
        <p:xfrm>
          <a:off x="444160" y="988728"/>
          <a:ext cx="11303679" cy="4804588"/>
        </p:xfrm>
        <a:graphic>
          <a:graphicData uri="http://schemas.openxmlformats.org/drawingml/2006/table">
            <a:tbl>
              <a:tblPr/>
              <a:tblGrid>
                <a:gridCol w="1466545">
                  <a:extLst>
                    <a:ext uri="{9D8B030D-6E8A-4147-A177-3AD203B41FA5}">
                      <a16:colId xmlns:a16="http://schemas.microsoft.com/office/drawing/2014/main" val="3763408263"/>
                    </a:ext>
                  </a:extLst>
                </a:gridCol>
                <a:gridCol w="1387577">
                  <a:extLst>
                    <a:ext uri="{9D8B030D-6E8A-4147-A177-3AD203B41FA5}">
                      <a16:colId xmlns:a16="http://schemas.microsoft.com/office/drawing/2014/main" val="3025769246"/>
                    </a:ext>
                  </a:extLst>
                </a:gridCol>
                <a:gridCol w="2752593">
                  <a:extLst>
                    <a:ext uri="{9D8B030D-6E8A-4147-A177-3AD203B41FA5}">
                      <a16:colId xmlns:a16="http://schemas.microsoft.com/office/drawing/2014/main" val="2661675258"/>
                    </a:ext>
                  </a:extLst>
                </a:gridCol>
                <a:gridCol w="5696964">
                  <a:extLst>
                    <a:ext uri="{9D8B030D-6E8A-4147-A177-3AD203B41FA5}">
                      <a16:colId xmlns:a16="http://schemas.microsoft.com/office/drawing/2014/main" val="3172321031"/>
                    </a:ext>
                  </a:extLst>
                </a:gridCol>
              </a:tblGrid>
              <a:tr h="66386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Henry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Fadl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05452290070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Henryfadl@Gmail.Com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>
                          <a:solidFill>
                            <a:srgbClr val="777777"/>
                          </a:solidFill>
                          <a:effectLst/>
                        </a:rPr>
                        <a:t>Ali Murat Karabağ</a:t>
                      </a: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 İyilere Sihirli Sonlar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5438"/>
                  </a:ext>
                </a:extLst>
              </a:tr>
              <a:tr h="347685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Hülya Çığ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05335671987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Hulyacig@Gmail.Com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Alper Özdemir.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Afet Ve Risk Yönetimi, Deprem, Kentsel Dönüşüm, Şehircilik Ve Şehir Planlama , İhale Ve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Hakedişler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İnşaat Şirket Organizasyonları </a:t>
                      </a:r>
                      <a:b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</a:b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Recep Ekinci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Ekinciler Holding Yönetim Kurulu Üyesi Konular : Her Konu Olabilir.</a:t>
                      </a:r>
                      <a:b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</a:b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Şehriban Çek Yalnız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İskenderun Teknik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Ünv.Deniz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Bilimleri Teknolojisi Ve Su Ürünleri Mühendisliğinde Profesör  Konular :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Biomedikal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/ İnsan Hastalıklarının Araştırılmasında Zebra Balık Modeli .Yapay Balık Eti Üretim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Teknolojisi.Türkiye’de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Su Ürünleri Yetiştiricilik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Sektörü,Şehir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Akvaryumları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47046"/>
                  </a:ext>
                </a:extLst>
              </a:tr>
              <a:tr h="66386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İlkut Özer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05323241898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İaozer@Hotmail.Com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Prof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Dr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 Mehmet Sertaç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Özer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81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917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A6DEF-D534-76FA-2637-A41833D4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7B78098E-FA82-44DD-39C3-84568C99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4E8F740-CB96-5F9A-EDE6-8270BCD71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264BB46F-5BE4-0810-33EF-A048B339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BC5483F3-C568-57FF-3D8B-8E58CCD601E6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FE43ED63-3DDE-57B0-45ED-AE4A900CA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77816"/>
              </p:ext>
            </p:extLst>
          </p:nvPr>
        </p:nvGraphicFramePr>
        <p:xfrm>
          <a:off x="439271" y="892519"/>
          <a:ext cx="11313458" cy="5099847"/>
        </p:xfrm>
        <a:graphic>
          <a:graphicData uri="http://schemas.openxmlformats.org/drawingml/2006/table">
            <a:tbl>
              <a:tblPr/>
              <a:tblGrid>
                <a:gridCol w="1467813">
                  <a:extLst>
                    <a:ext uri="{9D8B030D-6E8A-4147-A177-3AD203B41FA5}">
                      <a16:colId xmlns:a16="http://schemas.microsoft.com/office/drawing/2014/main" val="4047391771"/>
                    </a:ext>
                  </a:extLst>
                </a:gridCol>
                <a:gridCol w="1388778">
                  <a:extLst>
                    <a:ext uri="{9D8B030D-6E8A-4147-A177-3AD203B41FA5}">
                      <a16:colId xmlns:a16="http://schemas.microsoft.com/office/drawing/2014/main" val="2922688771"/>
                    </a:ext>
                  </a:extLst>
                </a:gridCol>
                <a:gridCol w="2754975">
                  <a:extLst>
                    <a:ext uri="{9D8B030D-6E8A-4147-A177-3AD203B41FA5}">
                      <a16:colId xmlns:a16="http://schemas.microsoft.com/office/drawing/2014/main" val="205503985"/>
                    </a:ext>
                  </a:extLst>
                </a:gridCol>
                <a:gridCol w="5701892">
                  <a:extLst>
                    <a:ext uri="{9D8B030D-6E8A-4147-A177-3AD203B41FA5}">
                      <a16:colId xmlns:a16="http://schemas.microsoft.com/office/drawing/2014/main" val="3202322928"/>
                    </a:ext>
                  </a:extLst>
                </a:gridCol>
              </a:tblGrid>
              <a:tr h="1673034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İrem Uysal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(533) 713-0424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Eczirem97@Hotmail.Com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Ercan Mert-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  A)Homeopati B)Fitoterapi C)Aromaterapi D)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Apiterapi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 E)Akupunktur F)Hacamat G)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Hirudoterapi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 H)Mezoterapi İ)Ozon Terapi J)Otomobiller K) Mekanik Saatler   </a:t>
                      </a:r>
                      <a:b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Aylin Uyar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-Aile Dizimi.      </a:t>
                      </a:r>
                      <a:b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Ayhan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Hislisoy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 - Güzel Ahlak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19990"/>
                  </a:ext>
                </a:extLst>
              </a:tr>
              <a:tr h="60680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M. Baran Ölçer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05323224230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Baran@Baranmutfak.Com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İlknur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Güntürk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 Kalıpçı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 /Atatürk Ün Bilinmeyen Yönleri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1657"/>
                  </a:ext>
                </a:extLst>
              </a:tr>
              <a:tr h="873363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Mehmet Suat Güvenç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555 639 1757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Suatguvenc@Gmail.Com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Bora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Hızal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 -İletişim Ve Reklamcılık İlkeleri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38270"/>
                  </a:ext>
                </a:extLst>
              </a:tr>
              <a:tr h="873363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Nihan Baycık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5323207980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nihanaygun@hotmail.com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ÖZGÜR KONUK- 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Türkiye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Down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 Sendromu Derneği Eğitim Direktörü\Özel Eğitim Uzmanı Konu: Engellik Alanı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51080"/>
                  </a:ext>
                </a:extLst>
              </a:tr>
              <a:tr h="1073281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Nursun Doğru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05303491429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Dogrunursun70@Gmail.Com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Psikyatrist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Dr.Umut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 Işık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, Evlilikler Ve Sürdürülebilir İlişkiler,</a:t>
                      </a:r>
                    </a:p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Kemal Şafak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Vinkara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  <a:latin typeface="+mn-lt"/>
                        </a:rPr>
                        <a:t> Şarapları</a:t>
                      </a:r>
                    </a:p>
                  </a:txBody>
                  <a:tcPr marL="80127" marR="80127" marT="40063" marB="400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036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12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9E9CB-ECA3-F14A-8A86-25635DADC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F15DD8D4-8822-6C4F-2113-3BA0C72E8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1507F9C-FA24-B28D-74D3-B8438A86E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13A7A320-8BEE-CA9C-D6C4-502EA80B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454E6FB8-8C98-F517-BFBD-7050D01CB162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8587262-3F49-6249-8C53-DD12D82A6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20509"/>
              </p:ext>
            </p:extLst>
          </p:nvPr>
        </p:nvGraphicFramePr>
        <p:xfrm>
          <a:off x="386976" y="865635"/>
          <a:ext cx="11607800" cy="5401763"/>
        </p:xfrm>
        <a:graphic>
          <a:graphicData uri="http://schemas.openxmlformats.org/drawingml/2006/table">
            <a:tbl>
              <a:tblPr/>
              <a:tblGrid>
                <a:gridCol w="1506002">
                  <a:extLst>
                    <a:ext uri="{9D8B030D-6E8A-4147-A177-3AD203B41FA5}">
                      <a16:colId xmlns:a16="http://schemas.microsoft.com/office/drawing/2014/main" val="2142879487"/>
                    </a:ext>
                  </a:extLst>
                </a:gridCol>
                <a:gridCol w="1424909">
                  <a:extLst>
                    <a:ext uri="{9D8B030D-6E8A-4147-A177-3AD203B41FA5}">
                      <a16:colId xmlns:a16="http://schemas.microsoft.com/office/drawing/2014/main" val="239335004"/>
                    </a:ext>
                  </a:extLst>
                </a:gridCol>
                <a:gridCol w="2826650">
                  <a:extLst>
                    <a:ext uri="{9D8B030D-6E8A-4147-A177-3AD203B41FA5}">
                      <a16:colId xmlns:a16="http://schemas.microsoft.com/office/drawing/2014/main" val="1031671629"/>
                    </a:ext>
                  </a:extLst>
                </a:gridCol>
                <a:gridCol w="5850239">
                  <a:extLst>
                    <a:ext uri="{9D8B030D-6E8A-4147-A177-3AD203B41FA5}">
                      <a16:colId xmlns:a16="http://schemas.microsoft.com/office/drawing/2014/main" val="384438232"/>
                    </a:ext>
                  </a:extLst>
                </a:gridCol>
              </a:tblGrid>
              <a:tr h="1032326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Özden Sağlam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05322826018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Saglam.Ozden@Gmail.Com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>
                          <a:solidFill>
                            <a:srgbClr val="777777"/>
                          </a:solidFill>
                          <a:effectLst/>
                        </a:rPr>
                        <a:t>Sancar Barış, Kiraz Erciyas, Sunay Demircan, Mustafa Güler </a:t>
                      </a: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Kuşlar Ve Yaşam Döngüleri,</a:t>
                      </a:r>
                      <a:b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</a:b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Kızılırmak Deltası, Unesco, Sivil Toplum Gelişimi, Kadın Kooperatifleri Ve Girişimcilik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54149"/>
                  </a:ext>
                </a:extLst>
              </a:tr>
              <a:tr h="570949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Özlem M.Çölkesen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05335528931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Ozlemmcolkesen@Hotmail.Com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Antalya Eczacı Odası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Başanı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-</a:t>
                      </a:r>
                      <a:b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</a:b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Antalya Diş Hekimleri Odası Başkanı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77468"/>
                  </a:ext>
                </a:extLst>
              </a:tr>
              <a:tr h="355341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Pınar Yılgör Huri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05334326341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Pyilgor@Yahoo.Com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Ülkü Aydeniz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- Kalpten Doğurmak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62107"/>
                  </a:ext>
                </a:extLst>
              </a:tr>
              <a:tr h="532673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S. Bogachan Yildirim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05326843353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Bogachan.1yildirim@Gmail.Com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Mehmet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Yildirim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Ozer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  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Liderlik Ve Motivasyon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43889"/>
                  </a:ext>
                </a:extLst>
              </a:tr>
              <a:tr h="355341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Sedef Bircan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05323245616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Sedefbircan@Hotmail.Com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Yaşar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Atacık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Çevre Sürdürülebilirlik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74813"/>
                  </a:ext>
                </a:extLst>
              </a:tr>
              <a:tr h="845521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Selman Vefa Yıldırım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05424168338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Svefay@Yahoo.Com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Nureddin Özdener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1. Dostum Süryani 2.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Binbir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Gece Denizinde Bir Gemi: Mardin 3. Daha Sağlıklı Bir Yaşam İçin Harekete Geç     </a:t>
                      </a:r>
                      <a:b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</a:b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Enis </a:t>
                      </a: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Fırıncıoğulları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1. Sağlıkta Dönüşümün Yansımaları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572325"/>
                  </a:ext>
                </a:extLst>
              </a:tr>
              <a:tr h="570949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Süleyman Köleoğlu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05324247579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Suleymankoleoglu@Gmail.Com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Prof. Dr. Sema Akman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; 1-Çocuk Sağlığı Ve Hastalıkları  2-Çocuklarda Böbrek Hastalıkları 3-Çocuklarda Romatolojik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Hastaliklar</a:t>
                      </a: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19637"/>
                  </a:ext>
                </a:extLst>
              </a:tr>
              <a:tr h="532673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Süreyya Eroğlu Bilgin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05323383067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Sureyyaeroglu@Yahoo.Com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 err="1">
                          <a:solidFill>
                            <a:srgbClr val="777777"/>
                          </a:solidFill>
                          <a:effectLst/>
                        </a:rPr>
                        <a:t>Doç</a:t>
                      </a: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 Dr. Süreyya Eroğlu Bilgin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(Akademisyen, Sanat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Tarihci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, Mimarlık </a:t>
                      </a:r>
                      <a:r>
                        <a:rPr lang="tr-TR" sz="1400" dirty="0" err="1">
                          <a:solidFill>
                            <a:srgbClr val="777777"/>
                          </a:solidFill>
                          <a:effectLst/>
                        </a:rPr>
                        <a:t>Tarihçisiitap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 Yazarı,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37740"/>
                  </a:ext>
                </a:extLst>
              </a:tr>
              <a:tr h="570949"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Yılmaz Efe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O5336313195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>
                          <a:solidFill>
                            <a:srgbClr val="777777"/>
                          </a:solidFill>
                          <a:effectLst/>
                        </a:rPr>
                        <a:t>Avukatefe67@Hotmail.Com</a:t>
                      </a: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1500"/>
                        </a:spcAft>
                        <a:buNone/>
                      </a:pPr>
                      <a:r>
                        <a:rPr lang="tr-TR" sz="1400" b="1" u="sng" dirty="0">
                          <a:solidFill>
                            <a:srgbClr val="777777"/>
                          </a:solidFill>
                          <a:effectLst/>
                        </a:rPr>
                        <a:t>Avukat Yakup Okumuşoğlu,</a:t>
                      </a:r>
                      <a: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  <a:t> Su Ve Çevre Problemleri</a:t>
                      </a:r>
                      <a:br>
                        <a:rPr lang="tr-TR" sz="1400" dirty="0">
                          <a:solidFill>
                            <a:srgbClr val="777777"/>
                          </a:solidFill>
                          <a:effectLst/>
                        </a:rPr>
                      </a:br>
                      <a:endParaRPr lang="tr-TR" sz="1400" dirty="0">
                        <a:solidFill>
                          <a:srgbClr val="777777"/>
                        </a:solidFill>
                        <a:effectLst/>
                      </a:endParaRPr>
                    </a:p>
                  </a:txBody>
                  <a:tcPr marL="50143" marR="50143" marT="25072" marB="25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7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554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8A45A-6B31-2E6E-39F8-5C9C7D40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724C0AA7-F1FD-D842-14E2-959510205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E0FE871-DAB5-01B2-64DA-937848AFE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32C05BC5-12C5-FC00-092A-36951019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68A09218-888D-266C-ED3D-EAC8E12FB04F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DFDE85B9-4EC6-8B00-5AEE-08C53A1EF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353541"/>
              </p:ext>
            </p:extLst>
          </p:nvPr>
        </p:nvGraphicFramePr>
        <p:xfrm>
          <a:off x="419100" y="576263"/>
          <a:ext cx="113538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353807" imgH="5705433" progId="Excel.Sheet.12">
                  <p:embed/>
                </p:oleObj>
              </mc:Choice>
              <mc:Fallback>
                <p:oleObj name="Worksheet" r:id="rId5" imgW="11353807" imgH="5705433" progId="Excel.Sheet.12">
                  <p:embed/>
                  <p:pic>
                    <p:nvPicPr>
                      <p:cNvPr id="2" name="Nesne 1">
                        <a:extLst>
                          <a:ext uri="{FF2B5EF4-FFF2-40B4-BE49-F238E27FC236}">
                            <a16:creationId xmlns:a16="http://schemas.microsoft.com/office/drawing/2014/main" id="{DFDE85B9-4EC6-8B00-5AEE-08C53A1EF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" y="576263"/>
                        <a:ext cx="11353800" cy="570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228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2EC73-FB6B-E041-7A57-A1D638BB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082413B3-631A-07F5-015E-F8AA54B01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AFA69EB-DA34-0C25-D8D8-C27467228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C9A2E249-895E-7035-A08F-FC0A4FF5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F042D38E-4AC4-0342-DA5B-F8B4E6379621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CA97F7E2-DF12-8E1B-A76B-3728C45AB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24102"/>
              </p:ext>
            </p:extLst>
          </p:nvPr>
        </p:nvGraphicFramePr>
        <p:xfrm>
          <a:off x="421341" y="1288473"/>
          <a:ext cx="11046327" cy="4824683"/>
        </p:xfrm>
        <a:graphic>
          <a:graphicData uri="http://schemas.openxmlformats.org/drawingml/2006/table">
            <a:tbl>
              <a:tblPr firstRow="1" firstCol="1" bandRow="1"/>
              <a:tblGrid>
                <a:gridCol w="1888306">
                  <a:extLst>
                    <a:ext uri="{9D8B030D-6E8A-4147-A177-3AD203B41FA5}">
                      <a16:colId xmlns:a16="http://schemas.microsoft.com/office/drawing/2014/main" val="831976801"/>
                    </a:ext>
                  </a:extLst>
                </a:gridCol>
                <a:gridCol w="1407010">
                  <a:extLst>
                    <a:ext uri="{9D8B030D-6E8A-4147-A177-3AD203B41FA5}">
                      <a16:colId xmlns:a16="http://schemas.microsoft.com/office/drawing/2014/main" val="15675874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3144505145"/>
                    </a:ext>
                  </a:extLst>
                </a:gridCol>
                <a:gridCol w="1085416">
                  <a:extLst>
                    <a:ext uri="{9D8B030D-6E8A-4147-A177-3AD203B41FA5}">
                      <a16:colId xmlns:a16="http://schemas.microsoft.com/office/drawing/2014/main" val="2671822607"/>
                    </a:ext>
                  </a:extLst>
                </a:gridCol>
                <a:gridCol w="4523974">
                  <a:extLst>
                    <a:ext uri="{9D8B030D-6E8A-4147-A177-3AD203B41FA5}">
                      <a16:colId xmlns:a16="http://schemas.microsoft.com/office/drawing/2014/main" val="1580870592"/>
                    </a:ext>
                  </a:extLst>
                </a:gridCol>
              </a:tblGrid>
              <a:tr h="533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Murat Turan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5326318979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Ankara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'İskoç Aydınlanma Etiği Neden Önemlidir?'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 '</a:t>
                      </a:r>
                      <a:r>
                        <a:rPr lang="tr-TR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Rotary</a:t>
                      </a: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Bize Ne Kazandırır?'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829158"/>
                  </a:ext>
                </a:extLst>
              </a:tr>
              <a:tr h="1182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Büşra ESEN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busradnygzl@gmail.com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u="none" strike="noStrike" dirty="0">
                          <a:effectLst/>
                        </a:rPr>
                        <a:t>Skolyoz: Erken Tanıdan Tedaviye Omurga Sağlığında Doğru Yaklaşımlar”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strike="noStrike" dirty="0">
                          <a:effectLst/>
                        </a:rPr>
                        <a:t>Çocuklarda ve erişkinlerde skolyozun toplumsal farkındalığı, modern tedavi yöntemleri ve yaşam kalitesine etkisi”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129147"/>
                  </a:ext>
                </a:extLst>
              </a:tr>
              <a:tr h="1143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Melih ÖRNEKBAŞ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0543 501 83 64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melih@ajans360.com  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BOLU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Dijital Pazarlamanın Yeni Dinamikleri Girişimcilikte Yeni Nesil Yaklaşımlar Markalaşmanın Gücü Yapay Zekâ Teknolojileriyle Geleceğe Yolculuk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730867"/>
                  </a:ext>
                </a:extLst>
              </a:tr>
              <a:tr h="626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Volkan DEMİR Diş Hek.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5331222848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dtvolkamdemir@gmail.com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Eskişehir Yazılıkaya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 ile İmplant cerrahisi Dikişsiz implant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Obstrujtif</a:t>
                      </a: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uyku apnesi çene </a:t>
                      </a:r>
                      <a:r>
                        <a:rPr lang="tr-TR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ilşkisi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31839"/>
                  </a:ext>
                </a:extLst>
              </a:tr>
              <a:tr h="548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Prof. Dr. İsmail Cüneyt </a:t>
                      </a:r>
                      <a:r>
                        <a:rPr lang="tr-TR" sz="1400" u="none" kern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Evrüke</a:t>
                      </a: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532 214 18 84</a:t>
                      </a:r>
                      <a:endParaRPr lang="tr-TR" sz="1400" u="none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sng" strike="noStrike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cuneytevruke@gmail.com</a:t>
                      </a:r>
                      <a:endParaRPr lang="tr-TR" sz="1400" u="sng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Adana Seyhan RK</a:t>
                      </a:r>
                      <a:endParaRPr lang="tr-TR" sz="1400" u="none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HPV / Rahim ağzı kanseri Aşısı ve farkındalığı</a:t>
                      </a: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626630"/>
                  </a:ext>
                </a:extLst>
              </a:tr>
              <a:tr h="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Fatih Kaya 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507 7503807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Kayseri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 Sağlığı ve Güvenliği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830900"/>
                  </a:ext>
                </a:extLst>
              </a:tr>
              <a:tr h="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914722"/>
                  </a:ext>
                </a:extLst>
              </a:tr>
              <a:tr h="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475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872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EFAE7-9CC1-4076-7416-532B4EE7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3BDFC058-56E1-785A-A956-2BCB75801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4FE39BD-CC4C-E6E4-6B34-2C7705C7D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04CBD099-4DCB-F5C4-FDE5-C0E337AE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B6B467F6-8C38-0D4B-C7E4-662D50BAA8B4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A8520586-85C1-1CFD-F092-9769BAD37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42152"/>
              </p:ext>
            </p:extLst>
          </p:nvPr>
        </p:nvGraphicFramePr>
        <p:xfrm>
          <a:off x="601118" y="1069715"/>
          <a:ext cx="10985263" cy="5030486"/>
        </p:xfrm>
        <a:graphic>
          <a:graphicData uri="http://schemas.openxmlformats.org/drawingml/2006/table">
            <a:tbl>
              <a:tblPr firstRow="1" firstCol="1" bandRow="1"/>
              <a:tblGrid>
                <a:gridCol w="1827242">
                  <a:extLst>
                    <a:ext uri="{9D8B030D-6E8A-4147-A177-3AD203B41FA5}">
                      <a16:colId xmlns:a16="http://schemas.microsoft.com/office/drawing/2014/main" val="3320602282"/>
                    </a:ext>
                  </a:extLst>
                </a:gridCol>
                <a:gridCol w="1407010">
                  <a:extLst>
                    <a:ext uri="{9D8B030D-6E8A-4147-A177-3AD203B41FA5}">
                      <a16:colId xmlns:a16="http://schemas.microsoft.com/office/drawing/2014/main" val="4016414389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584726471"/>
                    </a:ext>
                  </a:extLst>
                </a:gridCol>
                <a:gridCol w="1085416">
                  <a:extLst>
                    <a:ext uri="{9D8B030D-6E8A-4147-A177-3AD203B41FA5}">
                      <a16:colId xmlns:a16="http://schemas.microsoft.com/office/drawing/2014/main" val="1369765591"/>
                    </a:ext>
                  </a:extLst>
                </a:gridCol>
                <a:gridCol w="4523974">
                  <a:extLst>
                    <a:ext uri="{9D8B030D-6E8A-4147-A177-3AD203B41FA5}">
                      <a16:colId xmlns:a16="http://schemas.microsoft.com/office/drawing/2014/main" val="2487153087"/>
                    </a:ext>
                  </a:extLst>
                </a:gridCol>
              </a:tblGrid>
              <a:tr h="142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Ebru Bezek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05323360349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ebrubezek@icloud.com</a:t>
                      </a:r>
                      <a:endParaRPr lang="tr-TR" sz="1400" b="0" u="non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Antalya Perge RK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ASTROLOJİ NEDİR, NE DEĞİLDİR?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Astroloji nedir? a. Astroloji bir sembol dilidir. b. Astroloji bir kendini tanıma aracıdır. c. Astroloji bir zamanlama sanatıdır</a:t>
                      </a: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Astroloji ne değildir?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Astroloji neden yaygındır?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Etik ve sorumlu astroloji 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612606"/>
                  </a:ext>
                </a:extLst>
              </a:tr>
              <a:tr h="317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Prof.Dr</a:t>
                      </a: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Selçuk Sızmaz 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Adana </a:t>
                      </a:r>
                      <a:r>
                        <a:rPr lang="tr-TR" sz="14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R.Kç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Kendi Yolumda </a:t>
                      </a: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Gidiyorum,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Gündüz Gece Cumhuriyet'in Konukları 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94514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Tamer Kaya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0 532 599 78 33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tamerkaya@hotmail.com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Eskişehir Yazılıkaya </a:t>
                      </a:r>
                      <a:r>
                        <a:rPr lang="tr-T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Rotary</a:t>
                      </a: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Kulübü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)“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Yaşam, Evrim ve Biz”, “Evrim”, “Evrimin Kısa Tarihi”, “Sosyalliğin Evrimi” ve “Gençlerle Baş Başa Evrim” 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099572"/>
                  </a:ext>
                </a:extLst>
              </a:tr>
              <a:tr h="285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KEMAL GÖKKUŞ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5324918565</a:t>
                      </a: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200" dirty="0">
                          <a:solidFill>
                            <a:srgbClr val="333333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kgokkus@gmail.com</a:t>
                      </a: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400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ALANYA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sovyetler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Birliği çöküşü 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Kapitalizmin Kısa Tarihi ve Krizlerle Başa Çıkma Kapasitesi</a:t>
                      </a:r>
                      <a:r>
                        <a:rPr lang="tr-T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965493"/>
                  </a:ext>
                </a:extLst>
              </a:tr>
              <a:tr h="269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Yusuf değirmenci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0532 267 88 20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Mersin Kızkalesi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'sürdürülebilir tarım-gıda güvenliği ve gıda güvencesi'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758493"/>
                  </a:ext>
                </a:extLst>
              </a:tr>
              <a:tr h="269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33041"/>
                  </a:ext>
                </a:extLst>
              </a:tr>
              <a:tr h="269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5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46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41D04-3B72-CFB5-1FF0-21FDC4B3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E1AE9734-9EC0-B7D9-FB2F-A9F76ECC3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592E787-E4AA-2C44-8E97-B9E013934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7723" y="5955769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4E3D2329-22DD-9F76-0381-FE61A92F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86C2FD9C-CD1B-E1A3-F178-99BDA6955BE0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2B75C52-0921-30B1-CF8A-8C00AD667219}"/>
              </a:ext>
            </a:extLst>
          </p:cNvPr>
          <p:cNvSpPr txBox="1"/>
          <p:nvPr/>
        </p:nvSpPr>
        <p:spPr>
          <a:xfrm>
            <a:off x="3046997" y="2600376"/>
            <a:ext cx="6093994" cy="1657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Komitemizin amacı;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Kulüp toplantılarının, Üyelerin ve Toplantıya katılan Konukların ilgisini çekecek düzeye gelmesi için toplantılara nitelikli konuşmacı konuk </a:t>
            </a:r>
            <a:r>
              <a:rPr lang="tr-TR" sz="1800" b="1" dirty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temin edebilmektir.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2D48554-B916-9F93-4A04-C64CB13D90A2}"/>
              </a:ext>
            </a:extLst>
          </p:cNvPr>
          <p:cNvSpPr txBox="1"/>
          <p:nvPr/>
        </p:nvSpPr>
        <p:spPr>
          <a:xfrm>
            <a:off x="3046997" y="1563105"/>
            <a:ext cx="6093994" cy="373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KONUŞMACI BANKASI ANA KOMİTESİ</a:t>
            </a:r>
            <a:b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Komitemizin Ana Hedefleri   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Bölgemizdeki Tüm Kulüplerimizin Dönem boyunca en az 5 nitelikli Konuşmacı Konuk çağırmış olmalarını,</a:t>
            </a:r>
            <a:b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Fiziki veya Çevrimiçi toplantılara Konuşmacı Bankasından en az 3 konuşmacı davet etmelerini,</a:t>
            </a:r>
            <a:b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Kulüplerimizin Konuşmacı Bankasına, nitelikli Konuşmacılar Önermesini sağlamaktır.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0E5148B-5D71-155D-1F10-457925EF83DF}"/>
              </a:ext>
            </a:extLst>
          </p:cNvPr>
          <p:cNvSpPr txBox="1"/>
          <p:nvPr/>
        </p:nvSpPr>
        <p:spPr>
          <a:xfrm>
            <a:off x="337119" y="865634"/>
            <a:ext cx="114335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latin typeface="Bookman Old Style" panose="02050604050505020204" pitchFamily="18" charset="0"/>
              </a:rPr>
              <a:t>             KONUŞMACI BANKASI ANA KOMİTESİ</a:t>
            </a:r>
            <a:br>
              <a:rPr lang="tr-TR" sz="2800" b="1" dirty="0">
                <a:latin typeface="Bookman Old Style" panose="02050604050505020204" pitchFamily="18" charset="0"/>
              </a:rPr>
            </a:br>
            <a:r>
              <a:rPr lang="tr-TR" sz="2800" b="1" dirty="0">
                <a:latin typeface="Bookman Old Style" panose="02050604050505020204" pitchFamily="18" charset="0"/>
              </a:rPr>
              <a:t>                      Komitemizin Ana Hedefleri   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	Bölgemizdeki Tüm Kulüplerimizin Dönem boyunca en az 5 nitelikli Konuşmacı Konuk çağırmış olmalarını,</a:t>
            </a:r>
            <a:br>
              <a:rPr lang="tr-TR" sz="2800" b="1" dirty="0">
                <a:latin typeface="Bookman Old Style" panose="02050604050505020204" pitchFamily="18" charset="0"/>
              </a:rPr>
            </a:br>
            <a:endParaRPr lang="tr-TR" sz="2800" b="1" dirty="0">
              <a:latin typeface="Bookman Old Style" panose="02050604050505020204" pitchFamily="18" charset="0"/>
            </a:endParaRPr>
          </a:p>
          <a:p>
            <a:r>
              <a:rPr lang="tr-TR" sz="2800" b="1" dirty="0">
                <a:latin typeface="Bookman Old Style" panose="02050604050505020204" pitchFamily="18" charset="0"/>
              </a:rPr>
              <a:t>	Fiziki veya Çevrimiçi toplantılara Konuşmacı Bankasından en az 3 konuşmacı davet etmelerini,</a:t>
            </a:r>
            <a:br>
              <a:rPr lang="tr-TR" sz="2800" b="1" dirty="0">
                <a:latin typeface="Bookman Old Style" panose="02050604050505020204" pitchFamily="18" charset="0"/>
              </a:rPr>
            </a:br>
            <a:endParaRPr lang="tr-TR" sz="2800" b="1" dirty="0">
              <a:latin typeface="Bookman Old Style" panose="02050604050505020204" pitchFamily="18" charset="0"/>
            </a:endParaRPr>
          </a:p>
          <a:p>
            <a:r>
              <a:rPr lang="tr-TR" sz="2800" b="1" dirty="0">
                <a:latin typeface="Bookman Old Style" panose="02050604050505020204" pitchFamily="18" charset="0"/>
              </a:rPr>
              <a:t>	Kulüplerimizin Konuşmacı Bankasına, nitelikli Konuşmacılar Önermesini,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        sağlamaktır</a:t>
            </a:r>
          </a:p>
        </p:txBody>
      </p:sp>
    </p:spTree>
    <p:extLst>
      <p:ext uri="{BB962C8B-B14F-4D97-AF65-F5344CB8AC3E}">
        <p14:creationId xmlns:p14="http://schemas.microsoft.com/office/powerpoint/2010/main" val="3850861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9907D-F256-AE21-8099-1BCB2999B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7622466E-C9B2-FBE4-7B58-D76386930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D0C0B12-45FD-8B63-DE4F-0AD72FE6E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DA40BD99-60B8-B529-9BC7-812083F4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0AC0E9F4-5C9D-FC45-F996-14A5D120711B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D79A37B3-DC35-345E-63F6-EFCFB581B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44337"/>
              </p:ext>
            </p:extLst>
          </p:nvPr>
        </p:nvGraphicFramePr>
        <p:xfrm>
          <a:off x="451494" y="988728"/>
          <a:ext cx="11513127" cy="4751541"/>
        </p:xfrm>
        <a:graphic>
          <a:graphicData uri="http://schemas.openxmlformats.org/drawingml/2006/table">
            <a:tbl>
              <a:tblPr firstRow="1" firstCol="1" bandRow="1"/>
              <a:tblGrid>
                <a:gridCol w="2335661">
                  <a:extLst>
                    <a:ext uri="{9D8B030D-6E8A-4147-A177-3AD203B41FA5}">
                      <a16:colId xmlns:a16="http://schemas.microsoft.com/office/drawing/2014/main" val="4151301947"/>
                    </a:ext>
                  </a:extLst>
                </a:gridCol>
                <a:gridCol w="1409998">
                  <a:extLst>
                    <a:ext uri="{9D8B030D-6E8A-4147-A177-3AD203B41FA5}">
                      <a16:colId xmlns:a16="http://schemas.microsoft.com/office/drawing/2014/main" val="284523979"/>
                    </a:ext>
                  </a:extLst>
                </a:gridCol>
                <a:gridCol w="1435941">
                  <a:extLst>
                    <a:ext uri="{9D8B030D-6E8A-4147-A177-3AD203B41FA5}">
                      <a16:colId xmlns:a16="http://schemas.microsoft.com/office/drawing/2014/main" val="2191097925"/>
                    </a:ext>
                  </a:extLst>
                </a:gridCol>
                <a:gridCol w="1797947">
                  <a:extLst>
                    <a:ext uri="{9D8B030D-6E8A-4147-A177-3AD203B41FA5}">
                      <a16:colId xmlns:a16="http://schemas.microsoft.com/office/drawing/2014/main" val="673648214"/>
                    </a:ext>
                  </a:extLst>
                </a:gridCol>
                <a:gridCol w="4533580">
                  <a:extLst>
                    <a:ext uri="{9D8B030D-6E8A-4147-A177-3AD203B41FA5}">
                      <a16:colId xmlns:a16="http://schemas.microsoft.com/office/drawing/2014/main" val="2423750738"/>
                    </a:ext>
                  </a:extLst>
                </a:gridCol>
              </a:tblGrid>
              <a:tr h="64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Uzm</a:t>
                      </a: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Dr. Nursel TEKİN 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Akdeniz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Emzirmeye dahil her şey,   Anne Sütünün Önemi ,Aşıların Önemi ve Çocuk Sağlığı Hakkında Bilinmesi Gereken Her şey     </a:t>
                      </a:r>
                    </a:p>
                    <a:p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201490"/>
                  </a:ext>
                </a:extLst>
              </a:tr>
              <a:tr h="7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Avni SÖNMEZ 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lang="tr-TR" sz="14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strike="noStrike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Akdeniz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Rakıya Dair  Bilinmesi Gereken Her şey , Rakı Sunumu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743656"/>
                  </a:ext>
                </a:extLst>
              </a:tr>
              <a:tr h="932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 DOĞAN </a:t>
                      </a: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Akdeniz 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Binalarda deprem sonrası hasar tespiti , Mevcut Binalarda Deprem Performans Analizi , Kentsel Dönüşüm, Deprem Etkisi Altındaki Binaların Değerlendirilmesi , Onarım ve Güçlendirilmesi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799447"/>
                  </a:ext>
                </a:extLst>
              </a:tr>
              <a:tr h="629066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Dr. Ozan EFESOY </a:t>
                      </a: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sng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Akdeniz 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Üroloji Hastalıklarına dair bilinmesi gereken her şey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92085"/>
                  </a:ext>
                </a:extLst>
              </a:tr>
              <a:tr h="459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Dr.Nilay</a:t>
                      </a: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SÖNMEZ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Adana 5 Ocak 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Psikolojik Danışman ve Nefes </a:t>
                      </a:r>
                      <a:r>
                        <a:rPr lang="tr-TR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Terapisi Eğitmenliği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507747"/>
                  </a:ext>
                </a:extLst>
              </a:tr>
              <a:tr h="459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49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727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B1AC7-45A3-7FCA-1DF4-F45338F88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20887F60-45EF-E199-05EA-8D877CE8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1D56D59-C31C-0A8C-FF98-AE7AC791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70C7F428-B96C-EEF0-2485-299619F4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890EFB92-B038-5F0B-BE51-D96E59360B3D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82785-D0F6-825C-BE98-7EA56684F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62505"/>
              </p:ext>
            </p:extLst>
          </p:nvPr>
        </p:nvGraphicFramePr>
        <p:xfrm>
          <a:off x="831273" y="1202243"/>
          <a:ext cx="11069782" cy="5875604"/>
        </p:xfrm>
        <a:graphic>
          <a:graphicData uri="http://schemas.openxmlformats.org/drawingml/2006/table">
            <a:tbl>
              <a:tblPr firstRow="1" firstCol="1" bandRow="1"/>
              <a:tblGrid>
                <a:gridCol w="1892316">
                  <a:extLst>
                    <a:ext uri="{9D8B030D-6E8A-4147-A177-3AD203B41FA5}">
                      <a16:colId xmlns:a16="http://schemas.microsoft.com/office/drawing/2014/main" val="1871829123"/>
                    </a:ext>
                  </a:extLst>
                </a:gridCol>
                <a:gridCol w="1409998">
                  <a:extLst>
                    <a:ext uri="{9D8B030D-6E8A-4147-A177-3AD203B41FA5}">
                      <a16:colId xmlns:a16="http://schemas.microsoft.com/office/drawing/2014/main" val="1875421364"/>
                    </a:ext>
                  </a:extLst>
                </a:gridCol>
                <a:gridCol w="2146168">
                  <a:extLst>
                    <a:ext uri="{9D8B030D-6E8A-4147-A177-3AD203B41FA5}">
                      <a16:colId xmlns:a16="http://schemas.microsoft.com/office/drawing/2014/main" val="1186078608"/>
                    </a:ext>
                  </a:extLst>
                </a:gridCol>
                <a:gridCol w="1087720">
                  <a:extLst>
                    <a:ext uri="{9D8B030D-6E8A-4147-A177-3AD203B41FA5}">
                      <a16:colId xmlns:a16="http://schemas.microsoft.com/office/drawing/2014/main" val="268937147"/>
                    </a:ext>
                  </a:extLst>
                </a:gridCol>
                <a:gridCol w="4533580">
                  <a:extLst>
                    <a:ext uri="{9D8B030D-6E8A-4147-A177-3AD203B41FA5}">
                      <a16:colId xmlns:a16="http://schemas.microsoft.com/office/drawing/2014/main" val="4063278536"/>
                    </a:ext>
                  </a:extLst>
                </a:gridCol>
              </a:tblGrid>
              <a:tr h="97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Uzman Veteriner Mert </a:t>
                      </a:r>
                      <a:r>
                        <a:rPr lang="tr-T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Bahşi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Adana Taşköprü </a:t>
                      </a:r>
                      <a:r>
                        <a:rPr lang="tr-T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Rotary</a:t>
                      </a: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Kulübü 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Hayvanlarda İlk ve Acil Yardım: Acil durumlarda doğru müdahale teknikleri. • Zoonoz Hastalıklar ve Risk Yönetimi: Hayvanlardan insanlara bulaşabilecek hastalıklar ve korunma yolları. • Irk Özgü Sağlık Yaklaşımları: Köpek ve kedi ırklarının genetik olarak yatkın olduğu hastalıklar. • Hayvanlarda Beslenme: Sağlıklı gelişim için doğru beslenme prensipleri.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20652"/>
                  </a:ext>
                </a:extLst>
              </a:tr>
              <a:tr h="694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Bekir TURGUT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05324665576</a:t>
                      </a:r>
                      <a:endParaRPr lang="tr-TR" sz="1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bekir-turgut@bt=Ird.com</a:t>
                      </a:r>
                      <a:endParaRPr lang="tr-TR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Adana Çukurova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Sürdürülebilir bir gelecek için Dünya’da ve Türkiye’de Yer altında Termal Enerji </a:t>
                      </a:r>
                      <a:r>
                        <a:rPr lang="tr-TR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Depolaması Uygulamaları «</a:t>
                      </a:r>
                      <a:endParaRPr lang="tr-TR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460210"/>
                  </a:ext>
                </a:extLst>
              </a:tr>
              <a:tr h="1021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Kemal AKMAN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05322366123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Ankara Kavaklıdere 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Tavuk, Tavukçuluk ve </a:t>
                      </a:r>
                      <a:r>
                        <a:rPr lang="tr-T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Zırai</a:t>
                      </a: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konularda </a:t>
                      </a:r>
                      <a:endParaRPr lang="tr-TR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38813"/>
                  </a:ext>
                </a:extLst>
              </a:tr>
              <a:tr h="83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sng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26521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99337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62166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54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536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D486A-17BB-0130-D7B7-114782E4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F3FEA8E0-4E29-7942-62F2-D4CDD3AD9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4565EFC-B591-9EBE-65AC-1496B5FED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631A076F-D5D4-718A-6A00-BAD8D053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77F24716-D0DC-ED1A-F7D6-67B906395926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DB344C0-108A-6306-10DA-2A475D572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68333"/>
              </p:ext>
            </p:extLst>
          </p:nvPr>
        </p:nvGraphicFramePr>
        <p:xfrm>
          <a:off x="817418" y="769424"/>
          <a:ext cx="11069782" cy="5222938"/>
        </p:xfrm>
        <a:graphic>
          <a:graphicData uri="http://schemas.openxmlformats.org/drawingml/2006/table">
            <a:tbl>
              <a:tblPr firstRow="1" firstCol="1" bandRow="1"/>
              <a:tblGrid>
                <a:gridCol w="1892316">
                  <a:extLst>
                    <a:ext uri="{9D8B030D-6E8A-4147-A177-3AD203B41FA5}">
                      <a16:colId xmlns:a16="http://schemas.microsoft.com/office/drawing/2014/main" val="920513040"/>
                    </a:ext>
                  </a:extLst>
                </a:gridCol>
                <a:gridCol w="1409998">
                  <a:extLst>
                    <a:ext uri="{9D8B030D-6E8A-4147-A177-3AD203B41FA5}">
                      <a16:colId xmlns:a16="http://schemas.microsoft.com/office/drawing/2014/main" val="2613111237"/>
                    </a:ext>
                  </a:extLst>
                </a:gridCol>
                <a:gridCol w="2146168">
                  <a:extLst>
                    <a:ext uri="{9D8B030D-6E8A-4147-A177-3AD203B41FA5}">
                      <a16:colId xmlns:a16="http://schemas.microsoft.com/office/drawing/2014/main" val="281316083"/>
                    </a:ext>
                  </a:extLst>
                </a:gridCol>
                <a:gridCol w="1087720">
                  <a:extLst>
                    <a:ext uri="{9D8B030D-6E8A-4147-A177-3AD203B41FA5}">
                      <a16:colId xmlns:a16="http://schemas.microsoft.com/office/drawing/2014/main" val="3946687913"/>
                    </a:ext>
                  </a:extLst>
                </a:gridCol>
                <a:gridCol w="4533580">
                  <a:extLst>
                    <a:ext uri="{9D8B030D-6E8A-4147-A177-3AD203B41FA5}">
                      <a16:colId xmlns:a16="http://schemas.microsoft.com/office/drawing/2014/main" val="274396779"/>
                    </a:ext>
                  </a:extLst>
                </a:gridCol>
              </a:tblGrid>
              <a:tr h="853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strike="noStrike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824937"/>
                  </a:ext>
                </a:extLst>
              </a:tr>
              <a:tr h="694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149314"/>
                  </a:ext>
                </a:extLst>
              </a:tr>
              <a:tr h="1021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422850"/>
                  </a:ext>
                </a:extLst>
              </a:tr>
              <a:tr h="83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sng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065064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674574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868964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09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472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2D0A5-63D7-B189-144E-AD14628C3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8B764F25-9BF3-EEE6-B91A-3C1FB2C3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E85835C-409F-CBE4-74CB-05F73EC78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B3BEFB0A-5D98-8924-6D08-81372B7C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58FB0565-48A9-613D-52F0-CDADEF570CE4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8A46A7F-D80C-5E2E-4CA6-3D86A4FA5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09673"/>
              </p:ext>
            </p:extLst>
          </p:nvPr>
        </p:nvGraphicFramePr>
        <p:xfrm>
          <a:off x="817418" y="1202243"/>
          <a:ext cx="11069782" cy="5222938"/>
        </p:xfrm>
        <a:graphic>
          <a:graphicData uri="http://schemas.openxmlformats.org/drawingml/2006/table">
            <a:tbl>
              <a:tblPr firstRow="1" firstCol="1" bandRow="1"/>
              <a:tblGrid>
                <a:gridCol w="1892316">
                  <a:extLst>
                    <a:ext uri="{9D8B030D-6E8A-4147-A177-3AD203B41FA5}">
                      <a16:colId xmlns:a16="http://schemas.microsoft.com/office/drawing/2014/main" val="1871829123"/>
                    </a:ext>
                  </a:extLst>
                </a:gridCol>
                <a:gridCol w="1409998">
                  <a:extLst>
                    <a:ext uri="{9D8B030D-6E8A-4147-A177-3AD203B41FA5}">
                      <a16:colId xmlns:a16="http://schemas.microsoft.com/office/drawing/2014/main" val="1875421364"/>
                    </a:ext>
                  </a:extLst>
                </a:gridCol>
                <a:gridCol w="2146168">
                  <a:extLst>
                    <a:ext uri="{9D8B030D-6E8A-4147-A177-3AD203B41FA5}">
                      <a16:colId xmlns:a16="http://schemas.microsoft.com/office/drawing/2014/main" val="1186078608"/>
                    </a:ext>
                  </a:extLst>
                </a:gridCol>
                <a:gridCol w="1087720">
                  <a:extLst>
                    <a:ext uri="{9D8B030D-6E8A-4147-A177-3AD203B41FA5}">
                      <a16:colId xmlns:a16="http://schemas.microsoft.com/office/drawing/2014/main" val="268937147"/>
                    </a:ext>
                  </a:extLst>
                </a:gridCol>
                <a:gridCol w="4533580">
                  <a:extLst>
                    <a:ext uri="{9D8B030D-6E8A-4147-A177-3AD203B41FA5}">
                      <a16:colId xmlns:a16="http://schemas.microsoft.com/office/drawing/2014/main" val="4063278536"/>
                    </a:ext>
                  </a:extLst>
                </a:gridCol>
              </a:tblGrid>
              <a:tr h="853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strike="noStrike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20652"/>
                  </a:ext>
                </a:extLst>
              </a:tr>
              <a:tr h="694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460210"/>
                  </a:ext>
                </a:extLst>
              </a:tr>
              <a:tr h="1021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38813"/>
                  </a:ext>
                </a:extLst>
              </a:tr>
              <a:tr h="831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sng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26521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99337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662166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54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31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BFFF266-60EC-4F5D-A187-7341EDED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0"/>
            <a:ext cx="11573434" cy="2850776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DBE0C60F-CF56-402A-9A95-712B15CF8343}"/>
              </a:ext>
            </a:extLst>
          </p:cNvPr>
          <p:cNvSpPr txBox="1"/>
          <p:nvPr/>
        </p:nvSpPr>
        <p:spPr>
          <a:xfrm>
            <a:off x="345099" y="739824"/>
            <a:ext cx="11573434" cy="594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TEŞEKKÜRLER</a:t>
            </a:r>
            <a:br>
              <a:rPr lang="tr-TR" sz="6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tr-TR" sz="4800" b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tr-TR" sz="4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TEŞEKKÜRLERİMLE…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GDB</a:t>
            </a:r>
            <a:r>
              <a:rPr lang="tr-TR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8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Rtn</a:t>
            </a:r>
            <a:r>
              <a:rPr lang="tr-TR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Arif ÖZSAYGI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Konuşmacı Bankası Bölge Ana Komite Başkanı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0.532 342 71 45</a:t>
            </a:r>
            <a:br>
              <a:rPr lang="tr-TR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800" b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rfzsyg@hotmail</a:t>
            </a:r>
            <a:r>
              <a:rPr lang="tr-TR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com</a:t>
            </a:r>
          </a:p>
          <a:p>
            <a:pPr algn="ctr"/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A317B50-DBE4-4A8A-B79F-B6EC6D1CA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6" name="Picture 2" descr="C:\Users\BASTAS\Downloads\rotary 2025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066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F1D6B-6E0F-8E37-BECB-9C94B04FB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1EA655DF-3AAF-47CA-AFD6-4D449637B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F67A94B-75BA-3B52-7C5B-633F4196E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B00F3220-C43B-F33B-CE68-0686A070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5D2A5CA1-187C-0BFD-AD75-EFC90637A52B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</p:spTree>
    <p:extLst>
      <p:ext uri="{BB962C8B-B14F-4D97-AF65-F5344CB8AC3E}">
        <p14:creationId xmlns:p14="http://schemas.microsoft.com/office/powerpoint/2010/main" val="127597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509E8-95E6-FFD8-5442-F2717126C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DE5D1878-663E-FD73-A4D8-8919C916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570B99E-DA2F-2442-CC89-7895608AF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57783" y="6112679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DD35044B-A22F-608F-1C93-DFCFF32F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2E0C4F93-43ED-4948-0CC7-F907B268B895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KONUŞMACI BANKASI BÖLGE ANA KOMİTESİ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6554853-83FF-C42D-C256-68E2E98FAD31}"/>
              </a:ext>
            </a:extLst>
          </p:cNvPr>
          <p:cNvSpPr txBox="1"/>
          <p:nvPr/>
        </p:nvSpPr>
        <p:spPr>
          <a:xfrm>
            <a:off x="421341" y="988727"/>
            <a:ext cx="1111647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latin typeface="Bookman Old Style" panose="02050604050505020204" pitchFamily="18" charset="0"/>
              </a:rPr>
              <a:t>“ Komitemizin amacı;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Kulüp toplantılarının, Üyelerin ve Toplantıya katılan Konukların ilgisini çekecek düzeye gelmesi için toplantılara nitelikli konuşmacı konuk temin edebilmektir.”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“ Kulüplerimiz; yüz yüze toplantıları sırasında,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Ya da </a:t>
            </a:r>
            <a:r>
              <a:rPr lang="tr-TR" sz="2800" b="1" dirty="0" err="1">
                <a:latin typeface="Bookman Old Style" panose="02050604050505020204" pitchFamily="18" charset="0"/>
              </a:rPr>
              <a:t>Zoom</a:t>
            </a:r>
            <a:r>
              <a:rPr lang="tr-TR" sz="2800" b="1" dirty="0">
                <a:latin typeface="Bookman Old Style" panose="02050604050505020204" pitchFamily="18" charset="0"/>
              </a:rPr>
              <a:t> üzerinden toplantı düzenlemeleri durumunda   ( birkaç Kulübün bir araya gelmesi de Olabilir);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Kulüp toplantılarının, Üyelerin ve katılan Konuklarının ilgisini çekecek düzeye gelmesi için toplantılara nitelikli konuşmacı konuk sağlamak Komitemizin temel amacıdır.”</a:t>
            </a:r>
          </a:p>
          <a:p>
            <a:endParaRPr lang="tr-TR" sz="2800" b="1" dirty="0">
              <a:latin typeface="Bookman Old Style" panose="02050604050505020204" pitchFamily="18" charset="0"/>
            </a:endParaRPr>
          </a:p>
          <a:p>
            <a:endParaRPr lang="tr-TR" sz="2800" b="1" dirty="0">
              <a:latin typeface="Bookman Old Style" panose="02050604050505020204" pitchFamily="18" charset="0"/>
            </a:endParaRPr>
          </a:p>
          <a:p>
            <a:endParaRPr lang="tr-TR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7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3F74E-188A-3EDA-24A3-B37D3985F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9B2CC947-887D-5F3F-199D-BDEF80473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886AFBF-DB7B-ECF9-F059-A8BFCBF38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D12915D0-B186-97A7-3485-C94995AA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57BA28DE-9930-C391-3614-92F4B387C08E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8BE872D-51AA-B0D9-EF47-FD758EE199F7}"/>
              </a:ext>
            </a:extLst>
          </p:cNvPr>
          <p:cNvSpPr txBox="1"/>
          <p:nvPr/>
        </p:nvSpPr>
        <p:spPr>
          <a:xfrm>
            <a:off x="84221" y="865634"/>
            <a:ext cx="11909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latin typeface="Bookman Old Style" panose="02050604050505020204" pitchFamily="18" charset="0"/>
              </a:rPr>
              <a:t>Kulüplerimizin, yüz </a:t>
            </a:r>
            <a:r>
              <a:rPr lang="tr-TR" sz="2400" b="1" dirty="0" err="1">
                <a:latin typeface="Bookman Old Style" panose="02050604050505020204" pitchFamily="18" charset="0"/>
              </a:rPr>
              <a:t>yüze,online</a:t>
            </a:r>
            <a:r>
              <a:rPr lang="tr-TR" sz="2400" b="1" dirty="0">
                <a:latin typeface="Bookman Old Style" panose="02050604050505020204" pitchFamily="18" charset="0"/>
              </a:rPr>
              <a:t> (çevrimiçi) ya da karma toplantılarında,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D4829C-80B5-9DDE-F2BD-3E8BE340F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22" y="1410608"/>
            <a:ext cx="11796782" cy="43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434ED-9272-5BB9-C27A-6B8C63ED8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067308DF-1DB0-7EED-3E34-8BDE8BC86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41B3F91-983F-0288-64BD-90982AF0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F7A252FC-B5B7-6396-4B97-88F5AD40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D020B825-5F0F-8205-8A09-CE9A61B517BA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913EA8-6A34-F776-5B3A-799C1C1BF1C7}"/>
              </a:ext>
            </a:extLst>
          </p:cNvPr>
          <p:cNvSpPr txBox="1"/>
          <p:nvPr/>
        </p:nvSpPr>
        <p:spPr>
          <a:xfrm>
            <a:off x="585537" y="1578274"/>
            <a:ext cx="110209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latin typeface="Bookman Old Style" panose="02050604050505020204" pitchFamily="18" charset="0"/>
              </a:rPr>
              <a:t>       Konuşmacı Bankasına Konuşmacı olarak katılmak isteyen </a:t>
            </a:r>
            <a:r>
              <a:rPr lang="tr-TR" sz="2800" b="1" dirty="0" err="1">
                <a:latin typeface="Bookman Old Style" panose="02050604050505020204" pitchFamily="18" charset="0"/>
              </a:rPr>
              <a:t>Rotaryan</a:t>
            </a:r>
            <a:r>
              <a:rPr lang="tr-TR" sz="2800" b="1" dirty="0">
                <a:latin typeface="Bookman Old Style" panose="02050604050505020204" pitchFamily="18" charset="0"/>
              </a:rPr>
              <a:t> Dostlarımızın ya da önerecekleri </a:t>
            </a:r>
            <a:r>
              <a:rPr lang="tr-TR" sz="2800" b="1" dirty="0" err="1">
                <a:latin typeface="Bookman Old Style" panose="02050604050505020204" pitchFamily="18" charset="0"/>
              </a:rPr>
              <a:t>Rotaryan</a:t>
            </a:r>
            <a:r>
              <a:rPr lang="tr-TR" sz="2800" b="1" dirty="0">
                <a:latin typeface="Bookman Old Style" panose="02050604050505020204" pitchFamily="18" charset="0"/>
              </a:rPr>
              <a:t> olmayan tanıdıklarının Bankamızda yer almalarını istediklerinde; 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	Sunumunu yapacakları Ana Konuları, spesifik alt başlıklarını belirterek,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b="1" dirty="0">
              <a:latin typeface="Bookman Old Style" panose="02050604050505020204" pitchFamily="18" charset="0"/>
            </a:endParaRPr>
          </a:p>
          <a:p>
            <a:r>
              <a:rPr lang="tr-TR" sz="2800" b="1" dirty="0">
                <a:latin typeface="Bookman Old Style" panose="02050604050505020204" pitchFamily="18" charset="0"/>
              </a:rPr>
              <a:t>	Kulüp isimleri, iletişim adreslerini (Mail- Telefon) Komitemiz başkanlığına bildirmeleri yeterli olacaktır.</a:t>
            </a:r>
          </a:p>
        </p:txBody>
      </p:sp>
    </p:spTree>
    <p:extLst>
      <p:ext uri="{BB962C8B-B14F-4D97-AF65-F5344CB8AC3E}">
        <p14:creationId xmlns:p14="http://schemas.microsoft.com/office/powerpoint/2010/main" val="253895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63351-D718-3707-D501-1274935E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42C53378-1E89-80CD-2308-08C81CFCD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F089646-098C-20EE-3B87-76303D998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5FB89828-753C-3EB1-893C-2EAF88AC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30F303DA-87B6-1663-615E-7D7CD3D82E7F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7E1E011-83ED-E76F-508C-E95727F51F1E}"/>
              </a:ext>
            </a:extLst>
          </p:cNvPr>
          <p:cNvSpPr txBox="1"/>
          <p:nvPr/>
        </p:nvSpPr>
        <p:spPr>
          <a:xfrm>
            <a:off x="309283" y="1228397"/>
            <a:ext cx="115734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latin typeface="Bookman Old Style" panose="02050604050505020204" pitchFamily="18" charset="0"/>
              </a:rPr>
              <a:t>       Komitemiz;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	Kulüplerimizin  Toplantıları için belirledikleri konular ile </a:t>
            </a:r>
            <a:r>
              <a:rPr lang="tr-TR" sz="2800" b="1" dirty="0" err="1">
                <a:latin typeface="Bookman Old Style" panose="02050604050505020204" pitchFamily="18" charset="0"/>
              </a:rPr>
              <a:t>Rotary</a:t>
            </a:r>
            <a:r>
              <a:rPr lang="tr-TR" sz="2800" b="1" dirty="0">
                <a:latin typeface="Bookman Old Style" panose="02050604050505020204" pitchFamily="18" charset="0"/>
              </a:rPr>
              <a:t>’ </a:t>
            </a:r>
            <a:r>
              <a:rPr lang="tr-TR" sz="2800" b="1" dirty="0" err="1">
                <a:latin typeface="Bookman Old Style" panose="02050604050505020204" pitchFamily="18" charset="0"/>
              </a:rPr>
              <a:t>nin</a:t>
            </a:r>
            <a:r>
              <a:rPr lang="tr-TR" sz="2800" b="1" dirty="0">
                <a:latin typeface="Bookman Old Style" panose="02050604050505020204" pitchFamily="18" charset="0"/>
              </a:rPr>
              <a:t> Aylık Konu Başlıklarına ilişkin Konuşmacıları, 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	Bölge Konuşmacı Bankasından seçmelerini müteakip komitemizle irtibat kurmaları sonrasında Konuşmacımızın irtibat adresinden kendileri ile bağlantı kurarak randevu talep edebilmelerini sağlar.</a:t>
            </a:r>
          </a:p>
          <a:p>
            <a:r>
              <a:rPr lang="tr-TR" sz="2800" b="1" dirty="0">
                <a:latin typeface="Bookman Old Style" panose="02050604050505020204" pitchFamily="18" charset="0"/>
              </a:rPr>
              <a:t>	Kulüplerimizin </a:t>
            </a:r>
            <a:r>
              <a:rPr lang="tr-TR" sz="2800" b="1" dirty="0" err="1">
                <a:latin typeface="Bookman Old Style" panose="02050604050505020204" pitchFamily="18" charset="0"/>
              </a:rPr>
              <a:t>Rotaryan</a:t>
            </a:r>
            <a:r>
              <a:rPr lang="tr-TR" sz="2800" b="1" dirty="0">
                <a:latin typeface="Bookman Old Style" panose="02050604050505020204" pitchFamily="18" charset="0"/>
              </a:rPr>
              <a:t> olmayan konuşmacıları için de aracı olarak öneren </a:t>
            </a:r>
            <a:r>
              <a:rPr lang="tr-TR" sz="2800" b="1" dirty="0" err="1">
                <a:latin typeface="Bookman Old Style" panose="02050604050505020204" pitchFamily="18" charset="0"/>
              </a:rPr>
              <a:t>rotaryan</a:t>
            </a:r>
            <a:r>
              <a:rPr lang="tr-TR" sz="2800" b="1" dirty="0">
                <a:latin typeface="Bookman Old Style" panose="02050604050505020204" pitchFamily="18" charset="0"/>
              </a:rPr>
              <a:t> dostlarımızla görüşerek anılanların toplantılara davet edilmelerini hazırlar.</a:t>
            </a:r>
          </a:p>
        </p:txBody>
      </p:sp>
    </p:spTree>
    <p:extLst>
      <p:ext uri="{BB962C8B-B14F-4D97-AF65-F5344CB8AC3E}">
        <p14:creationId xmlns:p14="http://schemas.microsoft.com/office/powerpoint/2010/main" val="77940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0887-DEA8-6921-92D5-299CED144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9BE83A99-69A7-FD65-5615-4D6136BBF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1573435" cy="8656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807CA8E-88C7-135D-952F-14B5DAF05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65" y="5992364"/>
            <a:ext cx="7822382" cy="865635"/>
          </a:xfrm>
          <a:prstGeom prst="rect">
            <a:avLst/>
          </a:prstGeom>
        </p:spPr>
      </p:pic>
      <p:pic>
        <p:nvPicPr>
          <p:cNvPr id="1026" name="Picture 2" descr="C:\Users\BASTAS\Downloads\rotary 2025 5.png">
            <a:extLst>
              <a:ext uri="{FF2B5EF4-FFF2-40B4-BE49-F238E27FC236}">
                <a16:creationId xmlns:a16="http://schemas.microsoft.com/office/drawing/2014/main" id="{93BB7202-C175-73CD-E38F-70D0908E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924" y="5889525"/>
            <a:ext cx="3347361" cy="845382"/>
          </a:xfrm>
          <a:prstGeom prst="rect">
            <a:avLst/>
          </a:prstGeom>
          <a:noFill/>
        </p:spPr>
      </p:pic>
      <p:sp>
        <p:nvSpPr>
          <p:cNvPr id="11" name="Metin kutusu 9">
            <a:extLst>
              <a:ext uri="{FF2B5EF4-FFF2-40B4-BE49-F238E27FC236}">
                <a16:creationId xmlns:a16="http://schemas.microsoft.com/office/drawing/2014/main" id="{C4C11372-D3F7-4C3A-784D-E6A29CC88B7E}"/>
              </a:ext>
            </a:extLst>
          </p:cNvPr>
          <p:cNvSpPr txBox="1"/>
          <p:nvPr/>
        </p:nvSpPr>
        <p:spPr>
          <a:xfrm>
            <a:off x="613612" y="123093"/>
            <a:ext cx="112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KONUŞMACI BANKASI BÖLGE ANA KOMİTESİ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D459FD3-1B08-F49F-A074-C3966CD21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988727"/>
            <a:ext cx="11465859" cy="50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4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26642</TotalTime>
  <Words>4480</Words>
  <Application>Microsoft Office PowerPoint</Application>
  <PresentationFormat>Geniş ekran</PresentationFormat>
  <Paragraphs>936</Paragraphs>
  <Slides>45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4" baseType="lpstr">
      <vt:lpstr>Arial</vt:lpstr>
      <vt:lpstr>Arial Black</vt:lpstr>
      <vt:lpstr>Bookman Old Style</vt:lpstr>
      <vt:lpstr>Calibri</vt:lpstr>
      <vt:lpstr>Calibri Light</vt:lpstr>
      <vt:lpstr>Graphik-Medium</vt:lpstr>
      <vt:lpstr>Kenyan Coffee Rg</vt:lpstr>
      <vt:lpstr>Office Teması</vt:lpstr>
      <vt:lpstr>Worksheet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Arif Özsaygı</cp:lastModifiedBy>
  <cp:revision>110</cp:revision>
  <dcterms:created xsi:type="dcterms:W3CDTF">2024-11-20T16:22:54Z</dcterms:created>
  <dcterms:modified xsi:type="dcterms:W3CDTF">2026-04-08T11:22:37Z</dcterms:modified>
</cp:coreProperties>
</file>