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31"/>
  </p:notesMasterIdLst>
  <p:sldIdLst>
    <p:sldId id="256" r:id="rId2"/>
    <p:sldId id="399" r:id="rId3"/>
    <p:sldId id="377" r:id="rId4"/>
    <p:sldId id="505" r:id="rId5"/>
    <p:sldId id="503" r:id="rId6"/>
    <p:sldId id="506" r:id="rId7"/>
    <p:sldId id="501" r:id="rId8"/>
    <p:sldId id="502" r:id="rId9"/>
    <p:sldId id="507" r:id="rId10"/>
    <p:sldId id="492" r:id="rId11"/>
    <p:sldId id="497" r:id="rId12"/>
    <p:sldId id="478" r:id="rId13"/>
    <p:sldId id="514" r:id="rId14"/>
    <p:sldId id="513" r:id="rId15"/>
    <p:sldId id="262" r:id="rId16"/>
    <p:sldId id="304" r:id="rId17"/>
    <p:sldId id="389" r:id="rId18"/>
    <p:sldId id="458" r:id="rId19"/>
    <p:sldId id="511" r:id="rId20"/>
    <p:sldId id="429" r:id="rId21"/>
    <p:sldId id="515" r:id="rId22"/>
    <p:sldId id="518" r:id="rId23"/>
    <p:sldId id="517" r:id="rId24"/>
    <p:sldId id="396" r:id="rId25"/>
    <p:sldId id="451" r:id="rId26"/>
    <p:sldId id="508" r:id="rId27"/>
    <p:sldId id="509" r:id="rId28"/>
    <p:sldId id="510" r:id="rId29"/>
    <p:sldId id="263" r:id="rId30"/>
  </p:sldIdLst>
  <p:sldSz cx="5329238" cy="7561263"/>
  <p:notesSz cx="4870450" cy="7099300"/>
  <p:defaultText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382">
          <p15:clr>
            <a:srgbClr val="A4A3A4"/>
          </p15:clr>
        </p15:guide>
        <p15:guide id="2" pos="1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60" autoAdjust="0"/>
    <p:restoredTop sz="94622" autoAdjust="0"/>
  </p:normalViewPr>
  <p:slideViewPr>
    <p:cSldViewPr>
      <p:cViewPr>
        <p:scale>
          <a:sx n="51" d="100"/>
          <a:sy n="51" d="100"/>
        </p:scale>
        <p:origin x="-2504" y="-196"/>
      </p:cViewPr>
      <p:guideLst>
        <p:guide orient="horz" pos="2382"/>
        <p:guide pos="1679"/>
      </p:guideLst>
    </p:cSldViewPr>
  </p:slideViewPr>
  <p:outlineViewPr>
    <p:cViewPr>
      <p:scale>
        <a:sx n="33" d="100"/>
        <a:sy n="33" d="100"/>
      </p:scale>
      <p:origin x="0" y="0"/>
    </p:cViewPr>
  </p:outlineViewPr>
  <p:notesTextViewPr>
    <p:cViewPr>
      <p:scale>
        <a:sx n="1" d="1"/>
        <a:sy n="1" d="1"/>
      </p:scale>
      <p:origin x="0" y="0"/>
    </p:cViewPr>
  </p:notesTextViewPr>
  <p:sorterViewPr>
    <p:cViewPr>
      <p:scale>
        <a:sx n="49" d="100"/>
        <a:sy n="4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110528" cy="354965"/>
          </a:xfrm>
          <a:prstGeom prst="rect">
            <a:avLst/>
          </a:prstGeom>
        </p:spPr>
        <p:txBody>
          <a:bodyPr vert="horz" lIns="68380" tIns="34190" rIns="68380" bIns="34190" rtlCol="0"/>
          <a:lstStyle>
            <a:lvl1pPr algn="l">
              <a:defRPr sz="1000"/>
            </a:lvl1pPr>
          </a:lstStyle>
          <a:p>
            <a:endParaRPr lang="tr-TR"/>
          </a:p>
        </p:txBody>
      </p:sp>
      <p:sp>
        <p:nvSpPr>
          <p:cNvPr id="3" name="Date Placeholder 2"/>
          <p:cNvSpPr>
            <a:spLocks noGrp="1"/>
          </p:cNvSpPr>
          <p:nvPr>
            <p:ph type="dt" idx="1"/>
          </p:nvPr>
        </p:nvSpPr>
        <p:spPr>
          <a:xfrm>
            <a:off x="2758796" y="1"/>
            <a:ext cx="2110528" cy="354965"/>
          </a:xfrm>
          <a:prstGeom prst="rect">
            <a:avLst/>
          </a:prstGeom>
        </p:spPr>
        <p:txBody>
          <a:bodyPr vert="horz" lIns="68380" tIns="34190" rIns="68380" bIns="34190" rtlCol="0"/>
          <a:lstStyle>
            <a:lvl1pPr algn="r">
              <a:defRPr sz="1000"/>
            </a:lvl1pPr>
          </a:lstStyle>
          <a:p>
            <a:fld id="{F6A5BDEA-41A1-4459-B722-7EEB06930C9C}" type="datetimeFigureOut">
              <a:rPr lang="tr-TR" smtClean="0"/>
              <a:pPr/>
              <a:t>30.4.2017</a:t>
            </a:fld>
            <a:endParaRPr lang="tr-TR"/>
          </a:p>
        </p:txBody>
      </p:sp>
      <p:sp>
        <p:nvSpPr>
          <p:cNvPr id="4" name="Slide Image Placeholder 3"/>
          <p:cNvSpPr>
            <a:spLocks noGrp="1" noRot="1" noChangeAspect="1"/>
          </p:cNvSpPr>
          <p:nvPr>
            <p:ph type="sldImg" idx="2"/>
          </p:nvPr>
        </p:nvSpPr>
        <p:spPr>
          <a:xfrm>
            <a:off x="1498600" y="531813"/>
            <a:ext cx="1873250" cy="2662237"/>
          </a:xfrm>
          <a:prstGeom prst="rect">
            <a:avLst/>
          </a:prstGeom>
          <a:noFill/>
          <a:ln w="12700">
            <a:solidFill>
              <a:prstClr val="black"/>
            </a:solidFill>
          </a:ln>
        </p:spPr>
        <p:txBody>
          <a:bodyPr vert="horz" lIns="68380" tIns="34190" rIns="68380" bIns="34190" rtlCol="0" anchor="ctr"/>
          <a:lstStyle/>
          <a:p>
            <a:endParaRPr lang="tr-TR"/>
          </a:p>
        </p:txBody>
      </p:sp>
      <p:sp>
        <p:nvSpPr>
          <p:cNvPr id="5" name="Notes Placeholder 4"/>
          <p:cNvSpPr>
            <a:spLocks noGrp="1"/>
          </p:cNvSpPr>
          <p:nvPr>
            <p:ph type="body" sz="quarter" idx="3"/>
          </p:nvPr>
        </p:nvSpPr>
        <p:spPr>
          <a:xfrm>
            <a:off x="487045" y="3372167"/>
            <a:ext cx="3896360" cy="3194685"/>
          </a:xfrm>
          <a:prstGeom prst="rect">
            <a:avLst/>
          </a:prstGeom>
        </p:spPr>
        <p:txBody>
          <a:bodyPr vert="horz" lIns="68380" tIns="34190" rIns="68380" bIns="3419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6743105"/>
            <a:ext cx="2110528" cy="354965"/>
          </a:xfrm>
          <a:prstGeom prst="rect">
            <a:avLst/>
          </a:prstGeom>
        </p:spPr>
        <p:txBody>
          <a:bodyPr vert="horz" lIns="68380" tIns="34190" rIns="68380" bIns="34190" rtlCol="0" anchor="b"/>
          <a:lstStyle>
            <a:lvl1pPr algn="l">
              <a:defRPr sz="1000"/>
            </a:lvl1pPr>
          </a:lstStyle>
          <a:p>
            <a:endParaRPr lang="tr-TR"/>
          </a:p>
        </p:txBody>
      </p:sp>
      <p:sp>
        <p:nvSpPr>
          <p:cNvPr id="7" name="Slide Number Placeholder 6"/>
          <p:cNvSpPr>
            <a:spLocks noGrp="1"/>
          </p:cNvSpPr>
          <p:nvPr>
            <p:ph type="sldNum" sz="quarter" idx="5"/>
          </p:nvPr>
        </p:nvSpPr>
        <p:spPr>
          <a:xfrm>
            <a:off x="2758796" y="6743105"/>
            <a:ext cx="2110528" cy="354965"/>
          </a:xfrm>
          <a:prstGeom prst="rect">
            <a:avLst/>
          </a:prstGeom>
        </p:spPr>
        <p:txBody>
          <a:bodyPr vert="horz" lIns="68380" tIns="34190" rIns="68380" bIns="34190" rtlCol="0" anchor="b"/>
          <a:lstStyle>
            <a:lvl1pPr algn="r">
              <a:defRPr sz="1000"/>
            </a:lvl1pPr>
          </a:lstStyle>
          <a:p>
            <a:fld id="{61147F9E-FA45-4097-AC9F-8DBDDCE63B23}" type="slidenum">
              <a:rPr lang="tr-TR" smtClean="0"/>
              <a:pPr/>
              <a:t>‹#›</a:t>
            </a:fld>
            <a:endParaRPr lang="tr-TR"/>
          </a:p>
        </p:txBody>
      </p:sp>
    </p:spTree>
    <p:extLst>
      <p:ext uri="{BB962C8B-B14F-4D97-AF65-F5344CB8AC3E}">
        <p14:creationId xmlns="" xmlns:p14="http://schemas.microsoft.com/office/powerpoint/2010/main" val="1793663369"/>
      </p:ext>
    </p:extLst>
  </p:cSld>
  <p:clrMap bg1="lt1" tx1="dk1" bg2="lt2" tx2="dk2" accent1="accent1" accent2="accent2" accent3="accent3" accent4="accent4" accent5="accent5" accent6="accent6" hlink="hlink" folHlink="folHlink"/>
  <p:notesStyle>
    <a:lvl1pPr marL="0" algn="l" defTabSz="736549" rtl="0" eaLnBrk="1" latinLnBrk="0" hangingPunct="1">
      <a:defRPr sz="1000" kern="1200">
        <a:solidFill>
          <a:schemeClr val="tx1"/>
        </a:solidFill>
        <a:latin typeface="+mn-lt"/>
        <a:ea typeface="+mn-ea"/>
        <a:cs typeface="+mn-cs"/>
      </a:defRPr>
    </a:lvl1pPr>
    <a:lvl2pPr marL="368275" algn="l" defTabSz="736549" rtl="0" eaLnBrk="1" latinLnBrk="0" hangingPunct="1">
      <a:defRPr sz="1000" kern="1200">
        <a:solidFill>
          <a:schemeClr val="tx1"/>
        </a:solidFill>
        <a:latin typeface="+mn-lt"/>
        <a:ea typeface="+mn-ea"/>
        <a:cs typeface="+mn-cs"/>
      </a:defRPr>
    </a:lvl2pPr>
    <a:lvl3pPr marL="736549" algn="l" defTabSz="736549" rtl="0" eaLnBrk="1" latinLnBrk="0" hangingPunct="1">
      <a:defRPr sz="1000" kern="1200">
        <a:solidFill>
          <a:schemeClr val="tx1"/>
        </a:solidFill>
        <a:latin typeface="+mn-lt"/>
        <a:ea typeface="+mn-ea"/>
        <a:cs typeface="+mn-cs"/>
      </a:defRPr>
    </a:lvl3pPr>
    <a:lvl4pPr marL="1104824" algn="l" defTabSz="736549" rtl="0" eaLnBrk="1" latinLnBrk="0" hangingPunct="1">
      <a:defRPr sz="1000" kern="1200">
        <a:solidFill>
          <a:schemeClr val="tx1"/>
        </a:solidFill>
        <a:latin typeface="+mn-lt"/>
        <a:ea typeface="+mn-ea"/>
        <a:cs typeface="+mn-cs"/>
      </a:defRPr>
    </a:lvl4pPr>
    <a:lvl5pPr marL="1473098" algn="l" defTabSz="736549" rtl="0" eaLnBrk="1" latinLnBrk="0" hangingPunct="1">
      <a:defRPr sz="1000" kern="1200">
        <a:solidFill>
          <a:schemeClr val="tx1"/>
        </a:solidFill>
        <a:latin typeface="+mn-lt"/>
        <a:ea typeface="+mn-ea"/>
        <a:cs typeface="+mn-cs"/>
      </a:defRPr>
    </a:lvl5pPr>
    <a:lvl6pPr marL="1841373" algn="l" defTabSz="736549" rtl="0" eaLnBrk="1" latinLnBrk="0" hangingPunct="1">
      <a:defRPr sz="1000" kern="1200">
        <a:solidFill>
          <a:schemeClr val="tx1"/>
        </a:solidFill>
        <a:latin typeface="+mn-lt"/>
        <a:ea typeface="+mn-ea"/>
        <a:cs typeface="+mn-cs"/>
      </a:defRPr>
    </a:lvl6pPr>
    <a:lvl7pPr marL="2209648" algn="l" defTabSz="736549" rtl="0" eaLnBrk="1" latinLnBrk="0" hangingPunct="1">
      <a:defRPr sz="1000" kern="1200">
        <a:solidFill>
          <a:schemeClr val="tx1"/>
        </a:solidFill>
        <a:latin typeface="+mn-lt"/>
        <a:ea typeface="+mn-ea"/>
        <a:cs typeface="+mn-cs"/>
      </a:defRPr>
    </a:lvl7pPr>
    <a:lvl8pPr marL="2577922" algn="l" defTabSz="736549" rtl="0" eaLnBrk="1" latinLnBrk="0" hangingPunct="1">
      <a:defRPr sz="1000" kern="1200">
        <a:solidFill>
          <a:schemeClr val="tx1"/>
        </a:solidFill>
        <a:latin typeface="+mn-lt"/>
        <a:ea typeface="+mn-ea"/>
        <a:cs typeface="+mn-cs"/>
      </a:defRPr>
    </a:lvl8pPr>
    <a:lvl9pPr marL="2946197" algn="l" defTabSz="736549"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a:t>
            </a:fld>
            <a:endParaRPr lang="tr-TR" dirty="0"/>
          </a:p>
        </p:txBody>
      </p:sp>
    </p:spTree>
    <p:extLst>
      <p:ext uri="{BB962C8B-B14F-4D97-AF65-F5344CB8AC3E}">
        <p14:creationId xmlns="" xmlns:p14="http://schemas.microsoft.com/office/powerpoint/2010/main" val="41230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15</a:t>
            </a:fld>
            <a:endParaRPr lang="tr-TR"/>
          </a:p>
        </p:txBody>
      </p:sp>
    </p:spTree>
    <p:extLst>
      <p:ext uri="{BB962C8B-B14F-4D97-AF65-F5344CB8AC3E}">
        <p14:creationId xmlns="" xmlns:p14="http://schemas.microsoft.com/office/powerpoint/2010/main" val="136149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16</a:t>
            </a:fld>
            <a:endParaRPr lang="tr-TR"/>
          </a:p>
        </p:txBody>
      </p:sp>
    </p:spTree>
    <p:extLst>
      <p:ext uri="{BB962C8B-B14F-4D97-AF65-F5344CB8AC3E}">
        <p14:creationId xmlns="" xmlns:p14="http://schemas.microsoft.com/office/powerpoint/2010/main" val="379254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17</a:t>
            </a:fld>
            <a:endParaRPr lang="tr-TR"/>
          </a:p>
        </p:txBody>
      </p:sp>
    </p:spTree>
    <p:extLst>
      <p:ext uri="{BB962C8B-B14F-4D97-AF65-F5344CB8AC3E}">
        <p14:creationId xmlns="" xmlns:p14="http://schemas.microsoft.com/office/powerpoint/2010/main" val="29912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18</a:t>
            </a:fld>
            <a:endParaRPr lang="tr-TR"/>
          </a:p>
        </p:txBody>
      </p:sp>
    </p:spTree>
    <p:extLst>
      <p:ext uri="{BB962C8B-B14F-4D97-AF65-F5344CB8AC3E}">
        <p14:creationId xmlns="" xmlns:p14="http://schemas.microsoft.com/office/powerpoint/2010/main" val="29912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19</a:t>
            </a:fld>
            <a:endParaRPr lang="tr-TR"/>
          </a:p>
        </p:txBody>
      </p:sp>
    </p:spTree>
    <p:extLst>
      <p:ext uri="{BB962C8B-B14F-4D97-AF65-F5344CB8AC3E}">
        <p14:creationId xmlns="" xmlns:p14="http://schemas.microsoft.com/office/powerpoint/2010/main" val="29912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pPr/>
              <a:t>29</a:t>
            </a:fld>
            <a:endParaRPr lang="tr-TR"/>
          </a:p>
        </p:txBody>
      </p:sp>
    </p:spTree>
    <p:extLst>
      <p:ext uri="{BB962C8B-B14F-4D97-AF65-F5344CB8AC3E}">
        <p14:creationId xmlns="" xmlns:p14="http://schemas.microsoft.com/office/powerpoint/2010/main" val="41230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9694" y="2348896"/>
            <a:ext cx="4529852" cy="1620770"/>
          </a:xfrm>
        </p:spPr>
        <p:txBody>
          <a:bodyPr/>
          <a:lstStyle/>
          <a:p>
            <a:r>
              <a:rPr lang="en-US" smtClean="0"/>
              <a:t>Click to edit Master title style</a:t>
            </a:r>
            <a:endParaRPr lang="tr-TR"/>
          </a:p>
        </p:txBody>
      </p:sp>
      <p:sp>
        <p:nvSpPr>
          <p:cNvPr id="3" name="Subtitle 2"/>
          <p:cNvSpPr>
            <a:spLocks noGrp="1"/>
          </p:cNvSpPr>
          <p:nvPr>
            <p:ph type="subTitle" idx="1"/>
          </p:nvPr>
        </p:nvSpPr>
        <p:spPr>
          <a:xfrm>
            <a:off x="799386" y="4284716"/>
            <a:ext cx="3730467" cy="1932323"/>
          </a:xfrm>
        </p:spPr>
        <p:txBody>
          <a:bodyPr/>
          <a:lstStyle>
            <a:lvl1pPr marL="0" indent="0" algn="ctr">
              <a:buNone/>
              <a:defRPr>
                <a:solidFill>
                  <a:schemeClr val="tx1">
                    <a:tint val="75000"/>
                  </a:schemeClr>
                </a:solidFill>
              </a:defRPr>
            </a:lvl1pPr>
            <a:lvl2pPr marL="368275" indent="0" algn="ctr">
              <a:buNone/>
              <a:defRPr>
                <a:solidFill>
                  <a:schemeClr val="tx1">
                    <a:tint val="75000"/>
                  </a:schemeClr>
                </a:solidFill>
              </a:defRPr>
            </a:lvl2pPr>
            <a:lvl3pPr marL="736549" indent="0" algn="ctr">
              <a:buNone/>
              <a:defRPr>
                <a:solidFill>
                  <a:schemeClr val="tx1">
                    <a:tint val="75000"/>
                  </a:schemeClr>
                </a:solidFill>
              </a:defRPr>
            </a:lvl3pPr>
            <a:lvl4pPr marL="1104824" indent="0" algn="ctr">
              <a:buNone/>
              <a:defRPr>
                <a:solidFill>
                  <a:schemeClr val="tx1">
                    <a:tint val="75000"/>
                  </a:schemeClr>
                </a:solidFill>
              </a:defRPr>
            </a:lvl4pPr>
            <a:lvl5pPr marL="1473098" indent="0" algn="ctr">
              <a:buNone/>
              <a:defRPr>
                <a:solidFill>
                  <a:schemeClr val="tx1">
                    <a:tint val="75000"/>
                  </a:schemeClr>
                </a:solidFill>
              </a:defRPr>
            </a:lvl5pPr>
            <a:lvl6pPr marL="1841373" indent="0" algn="ctr">
              <a:buNone/>
              <a:defRPr>
                <a:solidFill>
                  <a:schemeClr val="tx1">
                    <a:tint val="75000"/>
                  </a:schemeClr>
                </a:solidFill>
              </a:defRPr>
            </a:lvl6pPr>
            <a:lvl7pPr marL="2209648" indent="0" algn="ctr">
              <a:buNone/>
              <a:defRPr>
                <a:solidFill>
                  <a:schemeClr val="tx1">
                    <a:tint val="75000"/>
                  </a:schemeClr>
                </a:solidFill>
              </a:defRPr>
            </a:lvl7pPr>
            <a:lvl8pPr marL="2577922" indent="0" algn="ctr">
              <a:buNone/>
              <a:defRPr>
                <a:solidFill>
                  <a:schemeClr val="tx1">
                    <a:tint val="75000"/>
                  </a:schemeClr>
                </a:solidFill>
              </a:defRPr>
            </a:lvl8pPr>
            <a:lvl9pPr marL="2946197"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30.4.2017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3109220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30.4.2017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407616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0973" y="4858812"/>
            <a:ext cx="4529852" cy="1501751"/>
          </a:xfrm>
        </p:spPr>
        <p:txBody>
          <a:bodyPr anchor="t"/>
          <a:lstStyle>
            <a:lvl1pPr algn="l">
              <a:defRPr sz="3200" b="1" cap="all"/>
            </a:lvl1pPr>
          </a:lstStyle>
          <a:p>
            <a:r>
              <a:rPr lang="en-US" smtClean="0"/>
              <a:t>Click to edit Master title style</a:t>
            </a:r>
            <a:endParaRPr lang="tr-TR"/>
          </a:p>
        </p:txBody>
      </p:sp>
      <p:sp>
        <p:nvSpPr>
          <p:cNvPr id="3" name="Text Placeholder 2"/>
          <p:cNvSpPr>
            <a:spLocks noGrp="1"/>
          </p:cNvSpPr>
          <p:nvPr>
            <p:ph type="body" idx="1"/>
          </p:nvPr>
        </p:nvSpPr>
        <p:spPr>
          <a:xfrm>
            <a:off x="420973" y="3204789"/>
            <a:ext cx="4529852" cy="1654025"/>
          </a:xfrm>
        </p:spPr>
        <p:txBody>
          <a:bodyPr anchor="b"/>
          <a:lstStyle>
            <a:lvl1pPr marL="0" indent="0">
              <a:buNone/>
              <a:defRPr sz="1600">
                <a:solidFill>
                  <a:schemeClr val="tx1">
                    <a:tint val="75000"/>
                  </a:schemeClr>
                </a:solidFill>
              </a:defRPr>
            </a:lvl1pPr>
            <a:lvl2pPr marL="368275" indent="0">
              <a:buNone/>
              <a:defRPr sz="1400">
                <a:solidFill>
                  <a:schemeClr val="tx1">
                    <a:tint val="75000"/>
                  </a:schemeClr>
                </a:solidFill>
              </a:defRPr>
            </a:lvl2pPr>
            <a:lvl3pPr marL="736549" indent="0">
              <a:buNone/>
              <a:defRPr sz="1300">
                <a:solidFill>
                  <a:schemeClr val="tx1">
                    <a:tint val="75000"/>
                  </a:schemeClr>
                </a:solidFill>
              </a:defRPr>
            </a:lvl3pPr>
            <a:lvl4pPr marL="1104824" indent="0">
              <a:buNone/>
              <a:defRPr sz="1100">
                <a:solidFill>
                  <a:schemeClr val="tx1">
                    <a:tint val="75000"/>
                  </a:schemeClr>
                </a:solidFill>
              </a:defRPr>
            </a:lvl4pPr>
            <a:lvl5pPr marL="1473098" indent="0">
              <a:buNone/>
              <a:defRPr sz="1100">
                <a:solidFill>
                  <a:schemeClr val="tx1">
                    <a:tint val="75000"/>
                  </a:schemeClr>
                </a:solidFill>
              </a:defRPr>
            </a:lvl5pPr>
            <a:lvl6pPr marL="1841373" indent="0">
              <a:buNone/>
              <a:defRPr sz="1100">
                <a:solidFill>
                  <a:schemeClr val="tx1">
                    <a:tint val="75000"/>
                  </a:schemeClr>
                </a:solidFill>
              </a:defRPr>
            </a:lvl6pPr>
            <a:lvl7pPr marL="2209648" indent="0">
              <a:buNone/>
              <a:defRPr sz="1100">
                <a:solidFill>
                  <a:schemeClr val="tx1">
                    <a:tint val="75000"/>
                  </a:schemeClr>
                </a:solidFill>
              </a:defRPr>
            </a:lvl7pPr>
            <a:lvl8pPr marL="2577922" indent="0">
              <a:buNone/>
              <a:defRPr sz="1100">
                <a:solidFill>
                  <a:schemeClr val="tx1">
                    <a:tint val="75000"/>
                  </a:schemeClr>
                </a:solidFill>
              </a:defRPr>
            </a:lvl8pPr>
            <a:lvl9pPr marL="2946197"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9FEBCE-E2AD-42FE-9052-5A49CFCC2C33}" type="datetimeFigureOut">
              <a:rPr lang="tr-TR" smtClean="0"/>
              <a:pPr/>
              <a:t>30.4.2017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311293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199850"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2042877"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559FEBCE-E2AD-42FE-9052-5A49CFCC2C33}" type="datetimeFigureOut">
              <a:rPr lang="tr-TR" smtClean="0"/>
              <a:pPr/>
              <a:t>30.4.2017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572231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6462" y="302801"/>
            <a:ext cx="4796314" cy="1260211"/>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266462" y="1692534"/>
            <a:ext cx="2354672"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266462" y="2397900"/>
            <a:ext cx="2354672"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2707181" y="1692534"/>
            <a:ext cx="2355597"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2707181" y="2397900"/>
            <a:ext cx="2355597"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559FEBCE-E2AD-42FE-9052-5A49CFCC2C33}" type="datetimeFigureOut">
              <a:rPr lang="tr-TR" smtClean="0"/>
              <a:pPr/>
              <a:t>30.4.2017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161908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559FEBCE-E2AD-42FE-9052-5A49CFCC2C33}" type="datetimeFigureOut">
              <a:rPr lang="tr-TR" smtClean="0"/>
              <a:pPr/>
              <a:t>30.4.2017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2940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FEBCE-E2AD-42FE-9052-5A49CFCC2C33}" type="datetimeFigureOut">
              <a:rPr lang="tr-TR" smtClean="0"/>
              <a:pPr/>
              <a:t>30.4.2017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025567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6465" y="301051"/>
            <a:ext cx="1753283" cy="1281214"/>
          </a:xfrm>
        </p:spPr>
        <p:txBody>
          <a:bodyPr anchor="b"/>
          <a:lstStyle>
            <a:lvl1pPr algn="l">
              <a:defRPr sz="1600" b="1"/>
            </a:lvl1pPr>
          </a:lstStyle>
          <a:p>
            <a:r>
              <a:rPr lang="en-US" smtClean="0"/>
              <a:t>Click to edit Master title style</a:t>
            </a:r>
            <a:endParaRPr lang="tr-TR"/>
          </a:p>
        </p:txBody>
      </p:sp>
      <p:sp>
        <p:nvSpPr>
          <p:cNvPr id="3" name="Content Placeholder 2"/>
          <p:cNvSpPr>
            <a:spLocks noGrp="1"/>
          </p:cNvSpPr>
          <p:nvPr>
            <p:ph idx="1"/>
          </p:nvPr>
        </p:nvSpPr>
        <p:spPr>
          <a:xfrm>
            <a:off x="2083586" y="301053"/>
            <a:ext cx="2979192" cy="6453329"/>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266465" y="1582267"/>
            <a:ext cx="1753283" cy="5172115"/>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pPr/>
              <a:t>30.4.2017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18146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4568" y="5292887"/>
            <a:ext cx="3197543" cy="624855"/>
          </a:xfrm>
        </p:spPr>
        <p:txBody>
          <a:bodyPr anchor="b"/>
          <a:lstStyle>
            <a:lvl1pPr algn="l">
              <a:defRPr sz="1600" b="1"/>
            </a:lvl1pPr>
          </a:lstStyle>
          <a:p>
            <a:r>
              <a:rPr lang="en-US" smtClean="0"/>
              <a:t>Click to edit Master title style</a:t>
            </a:r>
            <a:endParaRPr lang="tr-TR"/>
          </a:p>
        </p:txBody>
      </p:sp>
      <p:sp>
        <p:nvSpPr>
          <p:cNvPr id="3" name="Picture Placeholder 2"/>
          <p:cNvSpPr>
            <a:spLocks noGrp="1"/>
          </p:cNvSpPr>
          <p:nvPr>
            <p:ph type="pic" idx="1"/>
          </p:nvPr>
        </p:nvSpPr>
        <p:spPr>
          <a:xfrm>
            <a:off x="1044568" y="675612"/>
            <a:ext cx="3197543" cy="4536758"/>
          </a:xfrm>
        </p:spPr>
        <p:txBody>
          <a:bodyPr/>
          <a:lstStyle>
            <a:lvl1pPr marL="0" indent="0">
              <a:buNone/>
              <a:defRPr sz="2600"/>
            </a:lvl1pPr>
            <a:lvl2pPr marL="368275" indent="0">
              <a:buNone/>
              <a:defRPr sz="2300"/>
            </a:lvl2pPr>
            <a:lvl3pPr marL="736549" indent="0">
              <a:buNone/>
              <a:defRPr sz="1900"/>
            </a:lvl3pPr>
            <a:lvl4pPr marL="1104824" indent="0">
              <a:buNone/>
              <a:defRPr sz="1600"/>
            </a:lvl4pPr>
            <a:lvl5pPr marL="1473098" indent="0">
              <a:buNone/>
              <a:defRPr sz="1600"/>
            </a:lvl5pPr>
            <a:lvl6pPr marL="1841373" indent="0">
              <a:buNone/>
              <a:defRPr sz="1600"/>
            </a:lvl6pPr>
            <a:lvl7pPr marL="2209648" indent="0">
              <a:buNone/>
              <a:defRPr sz="1600"/>
            </a:lvl7pPr>
            <a:lvl8pPr marL="2577922" indent="0">
              <a:buNone/>
              <a:defRPr sz="1600"/>
            </a:lvl8pPr>
            <a:lvl9pPr marL="2946197" indent="0">
              <a:buNone/>
              <a:defRPr sz="1600"/>
            </a:lvl9pPr>
          </a:lstStyle>
          <a:p>
            <a:endParaRPr lang="tr-TR"/>
          </a:p>
        </p:txBody>
      </p:sp>
      <p:sp>
        <p:nvSpPr>
          <p:cNvPr id="4" name="Text Placeholder 3"/>
          <p:cNvSpPr>
            <a:spLocks noGrp="1"/>
          </p:cNvSpPr>
          <p:nvPr>
            <p:ph type="body" sz="half" idx="2"/>
          </p:nvPr>
        </p:nvSpPr>
        <p:spPr>
          <a:xfrm>
            <a:off x="1044568" y="5917742"/>
            <a:ext cx="3197543" cy="887397"/>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pPr/>
              <a:t>30.4.2017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306832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30.4.2017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94168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97773" y="404319"/>
            <a:ext cx="899309" cy="8600937"/>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199848" y="404319"/>
            <a:ext cx="2609106" cy="8600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30.4.2017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148629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462" y="302801"/>
            <a:ext cx="4796314" cy="1260211"/>
          </a:xfrm>
          <a:prstGeom prst="rect">
            <a:avLst/>
          </a:prstGeom>
        </p:spPr>
        <p:txBody>
          <a:bodyPr vert="horz" lIns="73655" tIns="36827" rIns="73655" bIns="36827"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266462" y="1764298"/>
            <a:ext cx="4796314" cy="4990084"/>
          </a:xfrm>
          <a:prstGeom prst="rect">
            <a:avLst/>
          </a:prstGeom>
        </p:spPr>
        <p:txBody>
          <a:bodyPr vert="horz" lIns="73655" tIns="36827" rIns="73655" bIns="368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266462" y="7008173"/>
            <a:ext cx="1243489" cy="402567"/>
          </a:xfrm>
          <a:prstGeom prst="rect">
            <a:avLst/>
          </a:prstGeom>
        </p:spPr>
        <p:txBody>
          <a:bodyPr vert="horz" lIns="73655" tIns="36827" rIns="73655" bIns="36827" rtlCol="0" anchor="ctr"/>
          <a:lstStyle>
            <a:lvl1pPr algn="l">
              <a:defRPr sz="1000">
                <a:solidFill>
                  <a:schemeClr val="tx1">
                    <a:tint val="75000"/>
                  </a:schemeClr>
                </a:solidFill>
              </a:defRPr>
            </a:lvl1pPr>
          </a:lstStyle>
          <a:p>
            <a:fld id="{559FEBCE-E2AD-42FE-9052-5A49CFCC2C33}" type="datetimeFigureOut">
              <a:rPr lang="tr-TR" smtClean="0"/>
              <a:pPr/>
              <a:t>30.4.2017</a:t>
            </a:fld>
            <a:endParaRPr lang="tr-TR"/>
          </a:p>
        </p:txBody>
      </p:sp>
      <p:sp>
        <p:nvSpPr>
          <p:cNvPr id="5" name="Footer Placeholder 4"/>
          <p:cNvSpPr>
            <a:spLocks noGrp="1"/>
          </p:cNvSpPr>
          <p:nvPr>
            <p:ph type="ftr" sz="quarter" idx="3"/>
          </p:nvPr>
        </p:nvSpPr>
        <p:spPr>
          <a:xfrm>
            <a:off x="1820824" y="7008173"/>
            <a:ext cx="1687592" cy="402567"/>
          </a:xfrm>
          <a:prstGeom prst="rect">
            <a:avLst/>
          </a:prstGeom>
        </p:spPr>
        <p:txBody>
          <a:bodyPr vert="horz" lIns="73655" tIns="36827" rIns="73655" bIns="36827" rtlCol="0" anchor="ctr"/>
          <a:lstStyle>
            <a:lvl1pPr algn="ctr">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3819287" y="7008173"/>
            <a:ext cx="1243489" cy="402567"/>
          </a:xfrm>
          <a:prstGeom prst="rect">
            <a:avLst/>
          </a:prstGeom>
        </p:spPr>
        <p:txBody>
          <a:bodyPr vert="horz" lIns="73655" tIns="36827" rIns="73655" bIns="36827" rtlCol="0" anchor="ctr"/>
          <a:lstStyle>
            <a:lvl1pPr algn="r">
              <a:defRPr sz="1000">
                <a:solidFill>
                  <a:schemeClr val="tx1">
                    <a:tint val="75000"/>
                  </a:schemeClr>
                </a:solidFill>
              </a:defRPr>
            </a:lvl1p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33863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736549" rtl="0" eaLnBrk="1" latinLnBrk="0" hangingPunct="1">
        <a:spcBef>
          <a:spcPct val="0"/>
        </a:spcBef>
        <a:buNone/>
        <a:defRPr sz="3500" kern="1200">
          <a:solidFill>
            <a:schemeClr val="tx1"/>
          </a:solidFill>
          <a:latin typeface="+mj-lt"/>
          <a:ea typeface="+mj-ea"/>
          <a:cs typeface="+mj-cs"/>
        </a:defRPr>
      </a:lvl1pPr>
    </p:titleStyle>
    <p:bodyStyle>
      <a:lvl1pPr marL="276206" indent="-276206" algn="l" defTabSz="736549"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1pPr>
      <a:lvl2pPr marL="598446" indent="-230172" algn="l" defTabSz="736549"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2pPr>
      <a:lvl3pPr marL="920687" indent="-184137" algn="l" defTabSz="736549"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3pPr>
      <a:lvl4pPr marL="1288961"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1657236"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02551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93785"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6206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30334"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1.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www.google.com.tr/url?sa=i&amp;rct=j&amp;q=&amp;esrc=s&amp;source=images&amp;cd=&amp;cad=rja&amp;uact=8&amp;ved=0ahUKEwipmJu22KHSAhWkCsAKHUSaDEAQjRwIBw&amp;url=http://212.58.19.213/tr/etkinlik/hisseli-harikalar-kumpanyasi&amp;psig=AFQjCNGLw_vd4H92lyX3c9d7VgIpfB_3Ig&amp;ust=1487783727240891" TargetMode="Externa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2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6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 xmlns:a14="http://schemas.microsoft.com/office/drawing/2010/main">
                  <a14:imgLayer r:embed="rId5">
                    <a14:imgEffect>
                      <a14:colorTemperature colorTemp="11200"/>
                    </a14:imgEffect>
                  </a14:imgLayer>
                </a14:imgProps>
              </a:ext>
              <a:ext uri="{28A0092B-C50C-407E-A947-70E740481C1C}">
                <a14:useLocalDpi xmlns="" xmlns:a14="http://schemas.microsoft.com/office/drawing/2010/main" val="0"/>
              </a:ext>
            </a:extLst>
          </a:blip>
          <a:srcRect r="40849" b="41113"/>
          <a:stretch/>
        </p:blipFill>
        <p:spPr>
          <a:xfrm>
            <a:off x="2406493" y="4356695"/>
            <a:ext cx="2948754" cy="3123849"/>
          </a:xfrm>
          <a:prstGeom prst="rect">
            <a:avLst/>
          </a:prstGeom>
        </p:spPr>
      </p:pic>
      <p:sp>
        <p:nvSpPr>
          <p:cNvPr id="8" name="Rounded Rectangle 7"/>
          <p:cNvSpPr/>
          <p:nvPr/>
        </p:nvSpPr>
        <p:spPr>
          <a:xfrm>
            <a:off x="144339" y="42300"/>
            <a:ext cx="1644127" cy="359431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3655" tIns="36827" rIns="73655" bIns="36827" rtlCol="0" anchor="ctr"/>
          <a:lstStyle/>
          <a:p>
            <a:pPr algn="ctr"/>
            <a:endParaRPr lang="tr-TR" dirty="0"/>
          </a:p>
        </p:txBody>
      </p:sp>
      <p:pic>
        <p:nvPicPr>
          <p:cNvPr id="1027" name="Picture 3" descr="RotaryMoE_RGB"/>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69504" y="148442"/>
            <a:ext cx="1020038" cy="1085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493576" y="1339325"/>
            <a:ext cx="986405" cy="1030125"/>
          </a:xfrm>
          <a:prstGeom prst="rect">
            <a:avLst/>
          </a:prstGeom>
        </p:spPr>
      </p:pic>
      <p:sp>
        <p:nvSpPr>
          <p:cNvPr id="10" name="TextBox 9"/>
          <p:cNvSpPr txBox="1"/>
          <p:nvPr/>
        </p:nvSpPr>
        <p:spPr>
          <a:xfrm>
            <a:off x="1993144" y="326561"/>
            <a:ext cx="2965680" cy="2998251"/>
          </a:xfrm>
          <a:prstGeom prst="rect">
            <a:avLst/>
          </a:prstGeom>
          <a:noFill/>
        </p:spPr>
        <p:txBody>
          <a:bodyPr wrap="square" lIns="73655" tIns="36827" rIns="73655" bIns="36827" rtlCol="0">
            <a:spAutoFit/>
          </a:bodyPr>
          <a:lstStyle/>
          <a:p>
            <a:pPr algn="ctr"/>
            <a:r>
              <a:rPr lang="tr-TR" sz="1900" b="1" dirty="0">
                <a:solidFill>
                  <a:schemeClr val="bg1"/>
                </a:solidFill>
              </a:rPr>
              <a:t>ULUSLARARASI ROTARY 2430. BÖLGE</a:t>
            </a:r>
          </a:p>
          <a:p>
            <a:pPr algn="ctr"/>
            <a:endParaRPr lang="tr-TR" sz="1900" b="1" dirty="0">
              <a:solidFill>
                <a:schemeClr val="bg1"/>
              </a:solidFill>
            </a:endParaRPr>
          </a:p>
          <a:p>
            <a:pPr algn="ctr"/>
            <a:endParaRPr lang="tr-TR" sz="1900" b="1" dirty="0">
              <a:solidFill>
                <a:schemeClr val="bg1"/>
              </a:solidFill>
            </a:endParaRPr>
          </a:p>
          <a:p>
            <a:pPr algn="ctr"/>
            <a:r>
              <a:rPr lang="tr-TR" sz="1900" b="1" dirty="0">
                <a:solidFill>
                  <a:schemeClr val="bg1"/>
                </a:solidFill>
              </a:rPr>
              <a:t>ANKARA BAHÇELİEVLER ROTARY KULÜBÜ</a:t>
            </a:r>
          </a:p>
          <a:p>
            <a:pPr algn="ctr"/>
            <a:endParaRPr lang="tr-TR" sz="1900" b="1" dirty="0">
              <a:solidFill>
                <a:schemeClr val="bg1"/>
              </a:solidFill>
            </a:endParaRPr>
          </a:p>
          <a:p>
            <a:pPr algn="ctr"/>
            <a:endParaRPr lang="tr-TR" sz="1900" b="1" dirty="0">
              <a:solidFill>
                <a:schemeClr val="bg1"/>
              </a:solidFill>
            </a:endParaRPr>
          </a:p>
          <a:p>
            <a:pPr algn="ctr"/>
            <a:r>
              <a:rPr lang="tr-TR" sz="1900" b="1" dirty="0" smtClean="0">
                <a:solidFill>
                  <a:schemeClr val="bg1"/>
                </a:solidFill>
              </a:rPr>
              <a:t>2016-17 </a:t>
            </a:r>
            <a:r>
              <a:rPr lang="tr-TR" sz="1900" b="1" dirty="0">
                <a:solidFill>
                  <a:schemeClr val="bg1"/>
                </a:solidFill>
              </a:rPr>
              <a:t>DÖNEMİ</a:t>
            </a:r>
          </a:p>
          <a:p>
            <a:pPr algn="ctr"/>
            <a:r>
              <a:rPr lang="tr-TR" sz="1900" b="1" dirty="0" smtClean="0">
                <a:solidFill>
                  <a:schemeClr val="bg1"/>
                </a:solidFill>
              </a:rPr>
              <a:t>Nisan 2017</a:t>
            </a:r>
            <a:endParaRPr lang="tr-TR" sz="1900" b="1" dirty="0">
              <a:solidFill>
                <a:schemeClr val="bg1"/>
              </a:solidFill>
            </a:endParaRPr>
          </a:p>
        </p:txBody>
      </p:sp>
      <p:graphicFrame>
        <p:nvGraphicFramePr>
          <p:cNvPr id="11" name="Table 10"/>
          <p:cNvGraphicFramePr>
            <a:graphicFrameLocks noGrp="1"/>
          </p:cNvGraphicFramePr>
          <p:nvPr>
            <p:extLst>
              <p:ext uri="{D42A27DB-BD31-4B8C-83A1-F6EECF244321}">
                <p14:modId xmlns="" xmlns:p14="http://schemas.microsoft.com/office/powerpoint/2010/main" val="1831130118"/>
              </p:ext>
            </p:extLst>
          </p:nvPr>
        </p:nvGraphicFramePr>
        <p:xfrm>
          <a:off x="0" y="4356695"/>
          <a:ext cx="2720576" cy="1368072"/>
        </p:xfrm>
        <a:graphic>
          <a:graphicData uri="http://schemas.openxmlformats.org/drawingml/2006/table">
            <a:tbl>
              <a:tblPr firstRow="1" bandRow="1">
                <a:tableStyleId>{2D5ABB26-0587-4C30-8999-92F81FD0307C}</a:tableStyleId>
              </a:tblPr>
              <a:tblGrid>
                <a:gridCol w="1440483"/>
                <a:gridCol w="1280093"/>
              </a:tblGrid>
              <a:tr h="226838">
                <a:tc gridSpan="2">
                  <a:txBody>
                    <a:bodyPr/>
                    <a:lstStyle/>
                    <a:p>
                      <a:r>
                        <a:rPr lang="tr-TR" sz="1000" b="1" u="sng" dirty="0" smtClean="0">
                          <a:solidFill>
                            <a:schemeClr val="bg1"/>
                          </a:solidFill>
                        </a:rPr>
                        <a:t>KULÜP</a:t>
                      </a:r>
                      <a:r>
                        <a:rPr lang="tr-TR" sz="1000" b="1" u="sng" baseline="0" dirty="0" smtClean="0">
                          <a:solidFill>
                            <a:schemeClr val="bg1"/>
                          </a:solidFill>
                        </a:rPr>
                        <a:t> YÖNETİM KURULU</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Cengiz Kaya</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Asbaşkan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Eran Sözen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G. Sekreter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Mert Özmut</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Sayman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Murat Doğru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Üye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Emre Öztürk</a:t>
                      </a:r>
                      <a:endParaRPr lang="tr-TR" sz="1000" dirty="0">
                        <a:solidFill>
                          <a:schemeClr val="bg1"/>
                        </a:solidFill>
                      </a:endParaRPr>
                    </a:p>
                  </a:txBody>
                  <a:tcPr marL="71057" marR="71057" marT="37806" marB="37806"/>
                </a:tc>
              </a:tr>
            </a:tbl>
          </a:graphicData>
        </a:graphic>
      </p:graphicFrame>
      <p:graphicFrame>
        <p:nvGraphicFramePr>
          <p:cNvPr id="14" name="Table 13"/>
          <p:cNvGraphicFramePr>
            <a:graphicFrameLocks noGrp="1"/>
          </p:cNvGraphicFramePr>
          <p:nvPr>
            <p:extLst>
              <p:ext uri="{D42A27DB-BD31-4B8C-83A1-F6EECF244321}">
                <p14:modId xmlns="" xmlns:p14="http://schemas.microsoft.com/office/powerpoint/2010/main" val="3923792577"/>
              </p:ext>
            </p:extLst>
          </p:nvPr>
        </p:nvGraphicFramePr>
        <p:xfrm>
          <a:off x="10824" y="5724847"/>
          <a:ext cx="2797811" cy="1824096"/>
        </p:xfrm>
        <a:graphic>
          <a:graphicData uri="http://schemas.openxmlformats.org/drawingml/2006/table">
            <a:tbl>
              <a:tblPr firstRow="1" firstCol="1" bandRow="1">
                <a:tableStyleId>{2D5ABB26-0587-4C30-8999-92F81FD0307C}</a:tableStyleId>
              </a:tblPr>
              <a:tblGrid>
                <a:gridCol w="1440483"/>
                <a:gridCol w="1357328"/>
              </a:tblGrid>
              <a:tr h="226838">
                <a:tc gridSpan="2">
                  <a:txBody>
                    <a:bodyPr/>
                    <a:lstStyle/>
                    <a:p>
                      <a:r>
                        <a:rPr lang="tr-TR" sz="1000" b="1" u="sng" dirty="0" smtClean="0">
                          <a:solidFill>
                            <a:schemeClr val="bg1"/>
                          </a:solidFill>
                        </a:rPr>
                        <a:t>ANA KOMİTE BAŞKANLARI</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Stratejik Planlama</a:t>
                      </a:r>
                      <a:endParaRPr lang="tr-TR" sz="1000" b="1" dirty="0">
                        <a:solidFill>
                          <a:schemeClr val="bg1"/>
                        </a:solidFill>
                      </a:endParaRPr>
                    </a:p>
                  </a:txBody>
                  <a:tcPr marL="71057" marR="71057" marT="37806" marB="37806"/>
                </a:tc>
                <a:tc>
                  <a:txBody>
                    <a:bodyPr/>
                    <a:lstStyle/>
                    <a:p>
                      <a:r>
                        <a:rPr lang="tr-TR" sz="1000" dirty="0" smtClean="0">
                          <a:solidFill>
                            <a:schemeClr val="bg1"/>
                          </a:solidFill>
                        </a:rPr>
                        <a:t>: Ömer Naci YUKARUÇ</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2017-2018</a:t>
                      </a:r>
                      <a:r>
                        <a:rPr lang="tr-TR" sz="1000" b="1" baseline="0" dirty="0" smtClean="0">
                          <a:solidFill>
                            <a:schemeClr val="bg1"/>
                          </a:solidFill>
                        </a:rPr>
                        <a:t> BES Asamble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Kadri Güneş</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Üyelik</a:t>
                      </a:r>
                      <a:endParaRPr lang="tr-TR" sz="1000" b="1" dirty="0">
                        <a:solidFill>
                          <a:schemeClr val="bg1"/>
                        </a:solidFill>
                      </a:endParaRPr>
                    </a:p>
                  </a:txBody>
                  <a:tcPr marL="71057" marR="71057" marT="37806" marB="37806"/>
                </a:tc>
                <a:tc>
                  <a:txBody>
                    <a:bodyPr/>
                    <a:lstStyle/>
                    <a:p>
                      <a:r>
                        <a:rPr lang="tr-TR" sz="1000" dirty="0" smtClean="0">
                          <a:solidFill>
                            <a:schemeClr val="bg1"/>
                          </a:solidFill>
                        </a:rPr>
                        <a:t>: Haluk Yüceel</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İçi</a:t>
                      </a:r>
                      <a:r>
                        <a:rPr lang="tr-TR" sz="1000" b="1" baseline="0" dirty="0" smtClean="0">
                          <a:solidFill>
                            <a:schemeClr val="bg1"/>
                          </a:solidFill>
                        </a:rPr>
                        <a:t> Hizmetler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Namık Kodaman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Hizmet Projeleri</a:t>
                      </a:r>
                      <a:endParaRPr lang="tr-TR" sz="1000" b="1" dirty="0">
                        <a:solidFill>
                          <a:schemeClr val="bg1"/>
                        </a:solidFill>
                      </a:endParaRPr>
                    </a:p>
                  </a:txBody>
                  <a:tcPr marL="71057" marR="71057" marT="37806" marB="37806"/>
                </a:tc>
                <a:tc>
                  <a:txBody>
                    <a:bodyPr/>
                    <a:lstStyle/>
                    <a:p>
                      <a:pPr algn="l"/>
                      <a:r>
                        <a:rPr lang="tr-TR" sz="1000" dirty="0" smtClean="0">
                          <a:solidFill>
                            <a:schemeClr val="bg1"/>
                          </a:solidFill>
                        </a:rPr>
                        <a:t>: Necil Büyükpamukçu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Halkla İlişkiler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Levent Çolak</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Rotary Vakfı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Abdullah Küreğibüyük</a:t>
                      </a:r>
                      <a:endParaRPr lang="tr-TR" sz="1000" dirty="0">
                        <a:solidFill>
                          <a:schemeClr val="bg1"/>
                        </a:solidFill>
                      </a:endParaRPr>
                    </a:p>
                  </a:txBody>
                  <a:tcPr marL="71057" marR="71057" marT="37806" marB="37806"/>
                </a:tc>
              </a:tr>
            </a:tbl>
          </a:graphicData>
        </a:graphic>
      </p:graphicFrame>
      <p:graphicFrame>
        <p:nvGraphicFramePr>
          <p:cNvPr id="15" name="Table 14"/>
          <p:cNvGraphicFramePr>
            <a:graphicFrameLocks noGrp="1"/>
          </p:cNvGraphicFramePr>
          <p:nvPr>
            <p:extLst>
              <p:ext uri="{D42A27DB-BD31-4B8C-83A1-F6EECF244321}">
                <p14:modId xmlns="" xmlns:p14="http://schemas.microsoft.com/office/powerpoint/2010/main" val="301812831"/>
              </p:ext>
            </p:extLst>
          </p:nvPr>
        </p:nvGraphicFramePr>
        <p:xfrm>
          <a:off x="0" y="3651156"/>
          <a:ext cx="3024659" cy="705539"/>
        </p:xfrm>
        <a:graphic>
          <a:graphicData uri="http://schemas.openxmlformats.org/drawingml/2006/table">
            <a:tbl>
              <a:tblPr firstRow="1" bandRow="1">
                <a:tableStyleId>{2D5ABB26-0587-4C30-8999-92F81FD0307C}</a:tableStyleId>
              </a:tblPr>
              <a:tblGrid>
                <a:gridCol w="1407110"/>
                <a:gridCol w="1617549"/>
              </a:tblGrid>
              <a:tr h="226838">
                <a:tc>
                  <a:txBody>
                    <a:bodyPr/>
                    <a:lstStyle/>
                    <a:p>
                      <a:r>
                        <a:rPr lang="tr-TR" sz="1000" b="1" dirty="0" smtClean="0">
                          <a:solidFill>
                            <a:schemeClr val="bg1"/>
                          </a:solidFill>
                        </a:rPr>
                        <a:t>U.R Başkanı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John F. Germ</a:t>
                      </a:r>
                      <a:endParaRPr lang="tr-TR" sz="1000" dirty="0">
                        <a:solidFill>
                          <a:srgbClr val="FF0000"/>
                        </a:solidFill>
                      </a:endParaRPr>
                    </a:p>
                  </a:txBody>
                  <a:tcPr marL="71057" marR="71057" marT="37806" marB="37806"/>
                </a:tc>
              </a:tr>
              <a:tr h="249515">
                <a:tc>
                  <a:txBody>
                    <a:bodyPr/>
                    <a:lstStyle/>
                    <a:p>
                      <a:r>
                        <a:rPr lang="tr-TR" sz="1000" b="1" dirty="0" smtClean="0">
                          <a:solidFill>
                            <a:schemeClr val="bg1"/>
                          </a:solidFill>
                        </a:rPr>
                        <a:t>2430. Bölge Guvernörü</a:t>
                      </a:r>
                      <a:endParaRPr lang="tr-TR" sz="1000" b="1" dirty="0">
                        <a:solidFill>
                          <a:schemeClr val="bg1"/>
                        </a:solidFill>
                      </a:endParaRPr>
                    </a:p>
                  </a:txBody>
                  <a:tcPr marL="71057" marR="71057" marT="37806" marB="37806"/>
                </a:tc>
                <a:tc>
                  <a:txBody>
                    <a:bodyPr/>
                    <a:lstStyle/>
                    <a:p>
                      <a:r>
                        <a:rPr lang="tr-TR" sz="1000" dirty="0" smtClean="0">
                          <a:solidFill>
                            <a:schemeClr val="bg1"/>
                          </a:solidFill>
                        </a:rPr>
                        <a:t>: Güner İnci</a:t>
                      </a:r>
                      <a:endParaRPr lang="tr-TR" sz="1000" dirty="0">
                        <a:solidFill>
                          <a:schemeClr val="bg1"/>
                        </a:solidFill>
                      </a:endParaRPr>
                    </a:p>
                  </a:txBody>
                  <a:tcPr marL="71057" marR="71057" marT="37806" marB="37806"/>
                </a:tc>
              </a:tr>
              <a:tr h="0">
                <a:tc>
                  <a:txBody>
                    <a:bodyPr/>
                    <a:lstStyle/>
                    <a:p>
                      <a:r>
                        <a:rPr lang="tr-TR" sz="1000" b="1" dirty="0" smtClean="0">
                          <a:solidFill>
                            <a:schemeClr val="bg1"/>
                          </a:solidFill>
                        </a:rPr>
                        <a:t>17. Grup Kl. Guv. Yrd.</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A.Engin Bozkurt</a:t>
                      </a:r>
                      <a:endParaRPr lang="tr-TR" sz="1000" dirty="0">
                        <a:solidFill>
                          <a:schemeClr val="bg1"/>
                        </a:solidFill>
                      </a:endParaRPr>
                    </a:p>
                  </a:txBody>
                  <a:tcPr marL="71057" marR="71057" marT="37806" marB="37806"/>
                </a:tc>
              </a:tr>
            </a:tbl>
          </a:graphicData>
        </a:graphic>
      </p:graphicFrame>
      <p:pic>
        <p:nvPicPr>
          <p:cNvPr id="16" name="Picture 1"/>
          <p:cNvPicPr>
            <a:picLocks noChangeAspect="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477743" y="2463441"/>
            <a:ext cx="907452" cy="1019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268540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214" y="180231"/>
            <a:ext cx="3168000" cy="2382697"/>
          </a:xfrm>
          <a:prstGeom prst="rect">
            <a:avLst/>
          </a:prstGeom>
        </p:spPr>
        <p:txBody>
          <a:bodyPr wrap="square" lIns="73655" tIns="36827" rIns="73655" bIns="36827">
            <a:spAutoFit/>
          </a:bodyPr>
          <a:lstStyle/>
          <a:p>
            <a:pPr algn="just"/>
            <a:r>
              <a:rPr lang="tr-TR" sz="1000" dirty="0"/>
              <a:t>Değerli Dostlarım</a:t>
            </a:r>
            <a:r>
              <a:rPr lang="tr-TR" sz="1000" dirty="0" smtClean="0"/>
              <a:t>,</a:t>
            </a:r>
          </a:p>
          <a:p>
            <a:pPr algn="just"/>
            <a:endParaRPr lang="tr-TR" sz="1000" dirty="0" smtClean="0"/>
          </a:p>
          <a:p>
            <a:pPr algn="just"/>
            <a:r>
              <a:rPr lang="tr-TR" sz="1000" dirty="0" smtClean="0"/>
              <a:t>Mutluyuz, Gururluyuz. Kulüp olarak üstlendiğimiz 12-16 Nisan 2017 tarihleri arasındaki 2017-2018 BES/Asamble etkinliğini çok güzel ve başarılı gerçekleştirdik. Guvernör Kulübü olarak Ankara Bahçelievler Rotary Kulübü’nün gerçekleştirdiği bu etkinlik gelecek dönemlerde de konuşulacak ve örnek alınacak bir etkinlik olacağından  Kulüp olarak eminiz.</a:t>
            </a:r>
          </a:p>
          <a:p>
            <a:pPr algn="just"/>
            <a:r>
              <a:rPr lang="tr-TR" sz="1000" dirty="0" smtClean="0"/>
              <a:t>Bu etkinliğin Gala Gece’ sinde, Kulübümüzün 32. Kuruluş Yıldönümünü geçmiş dönem başkanlarımız ile birlikte pasta keserek kutladık. Belki de ilk defa bir kulübe BES ve Asamblesinde böyle bir etkinliği gerçekleştirmek kısmet olmuştur!  Nice Yıllara…</a:t>
            </a:r>
          </a:p>
          <a:p>
            <a:pPr algn="just"/>
            <a:r>
              <a:rPr lang="tr-TR" sz="1000" dirty="0" smtClean="0"/>
              <a:t>Nisan ayının ilk günlerinde 2 Nisan tarihinde Rotary Vakfı -</a:t>
            </a:r>
          </a:p>
        </p:txBody>
      </p:sp>
      <p:sp>
        <p:nvSpPr>
          <p:cNvPr id="3" name="Rectangle 2"/>
          <p:cNvSpPr/>
          <p:nvPr/>
        </p:nvSpPr>
        <p:spPr>
          <a:xfrm>
            <a:off x="216347" y="3348583"/>
            <a:ext cx="4979512" cy="843815"/>
          </a:xfrm>
          <a:prstGeom prst="rect">
            <a:avLst/>
          </a:prstGeom>
        </p:spPr>
        <p:txBody>
          <a:bodyPr wrap="square" lIns="73655" tIns="36827" rIns="73655" bIns="36827">
            <a:spAutoFit/>
          </a:bodyPr>
          <a:lstStyle/>
          <a:p>
            <a:pPr algn="just"/>
            <a:endParaRPr lang="tr-TR" sz="1000" dirty="0" smtClean="0"/>
          </a:p>
          <a:p>
            <a:pPr algn="just"/>
            <a:endParaRPr lang="tr-TR" sz="1000" dirty="0"/>
          </a:p>
          <a:p>
            <a:pPr algn="just"/>
            <a:endParaRPr lang="tr-TR" sz="1000" dirty="0" smtClean="0"/>
          </a:p>
          <a:p>
            <a:pPr algn="just"/>
            <a:endParaRPr lang="tr-TR" sz="1000" dirty="0"/>
          </a:p>
          <a:p>
            <a:pPr algn="just"/>
            <a:endParaRPr lang="tr-TR" sz="1000" dirty="0" smtClean="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420907" y="677164"/>
            <a:ext cx="1836000" cy="1735315"/>
          </a:xfrm>
          <a:prstGeom prst="rect">
            <a:avLst/>
          </a:prstGeom>
        </p:spPr>
      </p:pic>
      <p:sp>
        <p:nvSpPr>
          <p:cNvPr id="6" name="5 Dikdörtgen"/>
          <p:cNvSpPr/>
          <p:nvPr/>
        </p:nvSpPr>
        <p:spPr>
          <a:xfrm>
            <a:off x="144339" y="540271"/>
            <a:ext cx="3276000" cy="1728000"/>
          </a:xfrm>
          <a:prstGeom prst="rect">
            <a:avLst/>
          </a:prstGeom>
        </p:spPr>
        <p:txBody>
          <a:bodyPr wrap="square">
            <a:spAutoFit/>
          </a:bodyPr>
          <a:lstStyle/>
          <a:p>
            <a:pPr algn="just"/>
            <a:endParaRPr lang="tr-TR" sz="1000" dirty="0" smtClean="0"/>
          </a:p>
          <a:p>
            <a:pPr algn="just"/>
            <a:endParaRPr lang="tr-TR" sz="1000" dirty="0" smtClean="0"/>
          </a:p>
          <a:p>
            <a:pPr lvl="0" defTabSz="914400" eaLnBrk="0" fontAlgn="base" hangingPunct="0">
              <a:spcBef>
                <a:spcPct val="0"/>
              </a:spcBef>
              <a:spcAft>
                <a:spcPct val="0"/>
              </a:spcAft>
            </a:pPr>
            <a:endParaRPr lang="tr-TR" sz="1000" dirty="0" smtClean="0">
              <a:solidFill>
                <a:srgbClr val="1D2129"/>
              </a:solidFill>
              <a:ea typeface="Times New Roman" pitchFamily="18" charset="0"/>
              <a:cs typeface="Times New Roman" pitchFamily="18" charset="0"/>
            </a:endParaRPr>
          </a:p>
          <a:p>
            <a:pPr lvl="0" defTabSz="914400" eaLnBrk="0" fontAlgn="base" hangingPunct="0">
              <a:spcBef>
                <a:spcPct val="0"/>
              </a:spcBef>
              <a:spcAft>
                <a:spcPct val="0"/>
              </a:spcAft>
            </a:pPr>
            <a:endParaRPr lang="tr-TR" sz="1000" dirty="0" smtClean="0">
              <a:solidFill>
                <a:srgbClr val="1D2129"/>
              </a:solidFill>
              <a:ea typeface="Times New Roman" pitchFamily="18" charset="0"/>
              <a:cs typeface="Times New Roman" pitchFamily="18" charset="0"/>
            </a:endParaRPr>
          </a:p>
          <a:p>
            <a:pPr lvl="0" defTabSz="914400" eaLnBrk="0" fontAlgn="base" hangingPunct="0">
              <a:spcBef>
                <a:spcPct val="0"/>
              </a:spcBef>
              <a:spcAft>
                <a:spcPct val="0"/>
              </a:spcAft>
            </a:pPr>
            <a:endParaRPr lang="tr-TR" sz="1000" dirty="0" smtClean="0">
              <a:latin typeface="Calibri" pitchFamily="34" charset="0"/>
              <a:ea typeface="Times New Roman" pitchFamily="18" charset="0"/>
              <a:cs typeface="Times New Roman" pitchFamily="18" charset="0"/>
            </a:endParaRPr>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p:txBody>
      </p:sp>
      <p:sp>
        <p:nvSpPr>
          <p:cNvPr id="8" name="7 Dikdörtgen"/>
          <p:cNvSpPr/>
          <p:nvPr/>
        </p:nvSpPr>
        <p:spPr>
          <a:xfrm>
            <a:off x="180907" y="2484487"/>
            <a:ext cx="5076000" cy="5170646"/>
          </a:xfrm>
          <a:prstGeom prst="rect">
            <a:avLst/>
          </a:prstGeom>
        </p:spPr>
        <p:txBody>
          <a:bodyPr>
            <a:spAutoFit/>
          </a:bodyPr>
          <a:lstStyle/>
          <a:p>
            <a:pPr algn="just" defTabSz="914400" eaLnBrk="0" fontAlgn="base" hangingPunct="0">
              <a:spcBef>
                <a:spcPct val="0"/>
              </a:spcBef>
              <a:spcAft>
                <a:spcPct val="0"/>
              </a:spcAft>
            </a:pPr>
            <a:r>
              <a:rPr lang="tr-TR" sz="1000" dirty="0" err="1" smtClean="0"/>
              <a:t>nın</a:t>
            </a:r>
            <a:r>
              <a:rPr lang="tr-TR" sz="1000" dirty="0" smtClean="0"/>
              <a:t> 100. Yılı anısına </a:t>
            </a:r>
            <a:r>
              <a:rPr lang="tr-TR" sz="1000" dirty="0" err="1" smtClean="0"/>
              <a:t>Taurus</a:t>
            </a:r>
            <a:r>
              <a:rPr lang="tr-TR" sz="1000" dirty="0" smtClean="0"/>
              <a:t> </a:t>
            </a:r>
            <a:r>
              <a:rPr lang="tr-TR" sz="1000" dirty="0" err="1" smtClean="0"/>
              <a:t>AVM’de</a:t>
            </a:r>
            <a:r>
              <a:rPr lang="tr-TR" sz="1000" dirty="0" smtClean="0"/>
              <a:t> “Çocuk Şenliği” etkinliği gerçekleştirildi. Ankara Kulüplerinin iletişim içinde bulundukları okulların çocuklarının etkinliklerini sahnede sergiledikleri şenlik, gerçekten </a:t>
            </a:r>
            <a:r>
              <a:rPr lang="tr-TR" sz="1000" dirty="0" err="1" smtClean="0"/>
              <a:t>Rotary’e</a:t>
            </a:r>
            <a:r>
              <a:rPr lang="tr-TR" sz="1000" dirty="0" smtClean="0"/>
              <a:t> yaraşır bir şekilde gerçekleşti. Resim Öğretmeni Ece Kars ve </a:t>
            </a:r>
            <a:r>
              <a:rPr lang="tr-TR" sz="1000" dirty="0" err="1" smtClean="0"/>
              <a:t>Rotaract</a:t>
            </a:r>
            <a:r>
              <a:rPr lang="tr-TR" sz="1000" dirty="0" smtClean="0"/>
              <a:t> Gözde Kartal, Kulübümüz adına yer aldıkları bu etkinlikte, seyirci olarak etkinliğe katılan çocuklara “kitap ayıracı” yapmayı öğrettiler. Etkinlik sürecinde çocukları eğiten her iki dostumuza </a:t>
            </a:r>
            <a:r>
              <a:rPr lang="tr-TR" sz="1000" dirty="0" err="1" smtClean="0"/>
              <a:t>Güner</a:t>
            </a:r>
            <a:r>
              <a:rPr lang="tr-TR" sz="1000" dirty="0" smtClean="0"/>
              <a:t> İnci Guvernörümüz, Kulübümüz adına oluşturduğumuz Teşekkür Belgelerini verdi.</a:t>
            </a:r>
          </a:p>
          <a:p>
            <a:pPr algn="just" defTabSz="914400" eaLnBrk="0" fontAlgn="base" hangingPunct="0">
              <a:spcBef>
                <a:spcPct val="0"/>
              </a:spcBef>
              <a:spcAft>
                <a:spcPct val="0"/>
              </a:spcAft>
            </a:pPr>
            <a:r>
              <a:rPr lang="tr-TR" sz="1000" dirty="0" smtClean="0"/>
              <a:t>“Rotary Ormanı” projemiz kapsamında, ASO 2. Organize </a:t>
            </a:r>
            <a:r>
              <a:rPr lang="tr-TR" sz="1000" dirty="0" err="1" smtClean="0"/>
              <a:t>Sanayii’nde</a:t>
            </a:r>
            <a:r>
              <a:rPr lang="tr-TR" sz="1000" dirty="0" smtClean="0"/>
              <a:t>, 29 Nisan  Cumartesi günü “</a:t>
            </a:r>
            <a:r>
              <a:rPr lang="tr-TR" sz="1000" b="1" dirty="0" smtClean="0"/>
              <a:t>Kurucu Üyemiz GDB. Coşkun Doğusal</a:t>
            </a:r>
            <a:r>
              <a:rPr lang="tr-TR" sz="1000" dirty="0" smtClean="0"/>
              <a:t>” adına ağaçlandırma faaliyeti gerçekleştirdik. Eşlerimiz, çocuklarımız ve Emel Doğusal dostumuzun katıldığı etkinlik sonrası, </a:t>
            </a:r>
            <a:r>
              <a:rPr lang="tr-TR" sz="1000" dirty="0" err="1" smtClean="0"/>
              <a:t>Çalgan</a:t>
            </a:r>
            <a:r>
              <a:rPr lang="tr-TR" sz="1000" dirty="0" smtClean="0"/>
              <a:t> </a:t>
            </a:r>
            <a:r>
              <a:rPr lang="tr-TR" sz="1000" dirty="0" err="1" smtClean="0"/>
              <a:t>restaurant’ta</a:t>
            </a:r>
            <a:r>
              <a:rPr lang="tr-TR" sz="1000" dirty="0" smtClean="0"/>
              <a:t> dostlarımızla birlikte olduk.</a:t>
            </a:r>
          </a:p>
          <a:p>
            <a:pPr algn="just" defTabSz="914400" eaLnBrk="0" fontAlgn="base" hangingPunct="0">
              <a:spcBef>
                <a:spcPct val="0"/>
              </a:spcBef>
              <a:spcAft>
                <a:spcPct val="0"/>
              </a:spcAft>
            </a:pPr>
            <a:r>
              <a:rPr lang="tr-TR" sz="1000" dirty="0" smtClean="0"/>
              <a:t>16-19 Mart tarihleri arasında, ARTANKARA 3. Çağdaş Sanat Fuarı’nda POLİO – Çocuk Felci temasıyla </a:t>
            </a:r>
            <a:r>
              <a:rPr lang="tr-TR" sz="1000" dirty="0" err="1" smtClean="0"/>
              <a:t>stand</a:t>
            </a:r>
            <a:r>
              <a:rPr lang="tr-TR" sz="1000" dirty="0" smtClean="0"/>
              <a:t> açtık.  ARTANKARA Sanat Projesi kapsamında sanatçı ve </a:t>
            </a:r>
            <a:r>
              <a:rPr lang="tr-TR" sz="1000" dirty="0" err="1" smtClean="0"/>
              <a:t>kolleksiyonerlerden</a:t>
            </a:r>
            <a:r>
              <a:rPr lang="tr-TR" sz="1000" dirty="0" smtClean="0"/>
              <a:t> resim bağışları  gerçekleştirdik. Toplanan resimlerin  17 tanesinin yer alacağı ilk Müzayede 30 Nisan 2017 tarihinde yapıldı.  </a:t>
            </a:r>
          </a:p>
          <a:p>
            <a:pPr lvl="0" algn="just" defTabSz="914400" eaLnBrk="0" fontAlgn="base" hangingPunct="0">
              <a:spcBef>
                <a:spcPct val="0"/>
              </a:spcBef>
              <a:spcAft>
                <a:spcPct val="0"/>
              </a:spcAft>
            </a:pPr>
            <a:r>
              <a:rPr lang="tr-TR" sz="1000" dirty="0" smtClean="0"/>
              <a:t>26 Ocak 2017 tarihinde Meslek Hizmetleri ödülü verdiğimiz Saadet Özkan Öğretmen’e , ABD Dış İşleri Bakanlığının her yıl  Dünya’daki 12 kadına verdiği “Cesaret Ödülü” Başkan Donald </a:t>
            </a:r>
            <a:r>
              <a:rPr lang="tr-TR" sz="1000" dirty="0" err="1" smtClean="0"/>
              <a:t>Trump’ın</a:t>
            </a:r>
            <a:r>
              <a:rPr lang="tr-TR" sz="1000" dirty="0" smtClean="0"/>
              <a:t> eşi </a:t>
            </a:r>
            <a:r>
              <a:rPr lang="tr-TR" sz="1000" dirty="0" err="1" smtClean="0"/>
              <a:t>Melaine</a:t>
            </a:r>
            <a:r>
              <a:rPr lang="tr-TR" sz="1000" dirty="0" smtClean="0"/>
              <a:t> </a:t>
            </a:r>
            <a:r>
              <a:rPr lang="tr-TR" sz="1000" dirty="0" err="1" smtClean="0"/>
              <a:t>Trump</a:t>
            </a:r>
            <a:r>
              <a:rPr lang="tr-TR" sz="1000" dirty="0" smtClean="0"/>
              <a:t> tarafından ödül verildi. Saadet Öğretmeni Kulübümüz adına gönderdiğim bir kutlama mesajı ile kutladım. Gönderdiği yanıt ile, </a:t>
            </a:r>
            <a:r>
              <a:rPr lang="tr-TR" sz="1000" dirty="0" err="1" smtClean="0"/>
              <a:t>Külübümüzün</a:t>
            </a:r>
            <a:r>
              <a:rPr lang="tr-TR" sz="1000" dirty="0" smtClean="0"/>
              <a:t> tüm dostlarına teşekkür mesajı gönderdi.</a:t>
            </a:r>
          </a:p>
          <a:p>
            <a:pPr lvl="0" algn="just" defTabSz="914400" eaLnBrk="0" fontAlgn="base" hangingPunct="0">
              <a:spcBef>
                <a:spcPct val="0"/>
              </a:spcBef>
              <a:spcAft>
                <a:spcPct val="0"/>
              </a:spcAft>
            </a:pPr>
            <a:endParaRPr lang="tr-TR" sz="1000" dirty="0" smtClean="0"/>
          </a:p>
          <a:p>
            <a:pPr lvl="0" algn="just" defTabSz="914400" eaLnBrk="0" fontAlgn="base" hangingPunct="0">
              <a:spcBef>
                <a:spcPct val="0"/>
              </a:spcBef>
              <a:spcAft>
                <a:spcPct val="0"/>
              </a:spcAft>
            </a:pPr>
            <a:r>
              <a:rPr lang="tr-TR" sz="1000" dirty="0" err="1" smtClean="0"/>
              <a:t>Rotary’de</a:t>
            </a:r>
            <a:r>
              <a:rPr lang="tr-TR" sz="1000" dirty="0" smtClean="0"/>
              <a:t> hasatların toplandığı 2016-2017 Rotary dönemi Konferansı 11-14 Mayıs 2017 tarihlerinde yapılacak.                                   </a:t>
            </a:r>
          </a:p>
          <a:p>
            <a:pPr algn="just"/>
            <a:endParaRPr lang="tr-TR" sz="1000" dirty="0" smtClean="0">
              <a:latin typeface="Calibri" pitchFamily="34" charset="0"/>
              <a:ea typeface="Calibri" pitchFamily="34" charset="0"/>
              <a:cs typeface="Calibri" pitchFamily="34" charset="0"/>
            </a:endParaRPr>
          </a:p>
          <a:p>
            <a:pPr algn="just"/>
            <a:r>
              <a:rPr lang="tr-TR" sz="1000" dirty="0" err="1" smtClean="0">
                <a:latin typeface="Calibri" pitchFamily="34" charset="0"/>
                <a:ea typeface="Calibri" pitchFamily="34" charset="0"/>
                <a:cs typeface="Calibri" pitchFamily="34" charset="0"/>
              </a:rPr>
              <a:t>Dö</a:t>
            </a:r>
            <a:r>
              <a:rPr lang="en-US" sz="1000" dirty="0" err="1" smtClean="0">
                <a:latin typeface="Calibri" pitchFamily="34" charset="0"/>
                <a:ea typeface="Calibri" pitchFamily="34" charset="0"/>
                <a:cs typeface="Calibri" pitchFamily="34" charset="0"/>
              </a:rPr>
              <a:t>nemimizin</a:t>
            </a:r>
            <a:r>
              <a:rPr lang="en-US" sz="1000" dirty="0" smtClean="0">
                <a:latin typeface="Calibri" pitchFamily="34" charset="0"/>
                <a:ea typeface="Times New Roman" pitchFamily="18" charset="0"/>
                <a:cs typeface="Times New Roman" pitchFamily="18" charset="0"/>
              </a:rPr>
              <a:t> </a:t>
            </a:r>
            <a:r>
              <a:rPr lang="tr-TR" sz="1000" dirty="0" smtClean="0">
                <a:latin typeface="Calibri" pitchFamily="34" charset="0"/>
                <a:ea typeface="Times New Roman" pitchFamily="18" charset="0"/>
                <a:cs typeface="Times New Roman" pitchFamily="18" charset="0"/>
              </a:rPr>
              <a:t>kalan süresinde, </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Rotary’den</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hizmetlerimizden</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dostluklardan</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keyif</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almaya</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devam</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etmek</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üzere</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sağlı</a:t>
            </a:r>
            <a:r>
              <a:rPr lang="tr-TR" sz="1000" dirty="0" err="1" smtClean="0">
                <a:latin typeface="Calibri" pitchFamily="34" charset="0"/>
                <a:ea typeface="Calibri" pitchFamily="34" charset="0"/>
                <a:cs typeface="Calibri" pitchFamily="34" charset="0"/>
              </a:rPr>
              <a:t>klı</a:t>
            </a:r>
            <a:r>
              <a:rPr lang="tr-TR" sz="1000" dirty="0" smtClean="0">
                <a:latin typeface="Calibri" pitchFamily="34" charset="0"/>
                <a:ea typeface="Calibri" pitchFamily="34" charset="0"/>
                <a:cs typeface="Calibri" pitchFamily="34" charset="0"/>
              </a:rPr>
              <a:t> ve s</a:t>
            </a:r>
            <a:r>
              <a:rPr lang="tr-TR" sz="1000" dirty="0" smtClean="0"/>
              <a:t>evgiyle kalın ... </a:t>
            </a:r>
          </a:p>
          <a:p>
            <a:endParaRPr lang="tr-TR" sz="1000" b="1" dirty="0" smtClean="0"/>
          </a:p>
          <a:p>
            <a:endParaRPr lang="tr-TR" sz="1000" b="1" dirty="0" smtClean="0"/>
          </a:p>
          <a:p>
            <a:r>
              <a:rPr lang="tr-TR" sz="1000" b="1" dirty="0" smtClean="0"/>
              <a:t>Rtn. Cengiz KAYA &amp; Sevil</a:t>
            </a:r>
          </a:p>
          <a:p>
            <a:r>
              <a:rPr lang="tr-TR" sz="1000" dirty="0" smtClean="0"/>
              <a:t>U.R. 2430. Bölge Ankara Bahçelievler Rotary Kulübü</a:t>
            </a:r>
          </a:p>
          <a:p>
            <a:r>
              <a:rPr lang="tr-TR" sz="1000" dirty="0" smtClean="0"/>
              <a:t>2016-2017 Dönem Başkanı  ve Eşi  </a:t>
            </a:r>
          </a:p>
          <a:p>
            <a:pPr algn="just"/>
            <a:endParaRPr lang="tr-TR" sz="1000" dirty="0" smtClean="0"/>
          </a:p>
          <a:p>
            <a:endParaRPr lang="tr-TR" sz="1000" dirty="0"/>
          </a:p>
        </p:txBody>
      </p:sp>
    </p:spTree>
    <p:extLst>
      <p:ext uri="{BB962C8B-B14F-4D97-AF65-F5344CB8AC3E}">
        <p14:creationId xmlns="" xmlns:p14="http://schemas.microsoft.com/office/powerpoint/2010/main" val="3850736609"/>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1535.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70703983"/>
              </p:ext>
            </p:extLst>
          </p:nvPr>
        </p:nvGraphicFramePr>
        <p:xfrm>
          <a:off x="202545" y="483561"/>
          <a:ext cx="4910346" cy="7309908"/>
        </p:xfrm>
        <a:graphic>
          <a:graphicData uri="http://schemas.openxmlformats.org/drawingml/2006/table">
            <a:tbl>
              <a:tblPr firstRow="1" bandRow="1">
                <a:tableStyleId>{2D5ABB26-0587-4C30-8999-92F81FD0307C}</a:tableStyleId>
              </a:tblPr>
              <a:tblGrid>
                <a:gridCol w="1454862"/>
                <a:gridCol w="3455484"/>
              </a:tblGrid>
              <a:tr h="144000">
                <a:tc>
                  <a:txBody>
                    <a:bodyPr/>
                    <a:lstStyle/>
                    <a:p>
                      <a:r>
                        <a:rPr lang="tr-TR" sz="900" b="1" dirty="0" smtClean="0"/>
                        <a:t>Toplantı Tarihi</a:t>
                      </a:r>
                      <a:endParaRPr lang="tr-TR" sz="900" b="1" dirty="0"/>
                    </a:p>
                  </a:txBody>
                  <a:tcPr marL="71057" marR="71057" marT="37806" marB="37806"/>
                </a:tc>
                <a:tc>
                  <a:txBody>
                    <a:bodyPr/>
                    <a:lstStyle/>
                    <a:p>
                      <a:r>
                        <a:rPr lang="tr-TR" sz="900" b="0" dirty="0" smtClean="0"/>
                        <a:t>06.04.2017</a:t>
                      </a:r>
                      <a:endParaRPr lang="tr-TR" sz="900" b="0" dirty="0"/>
                    </a:p>
                  </a:txBody>
                  <a:tcPr marL="71057" marR="71057" marT="37806" marB="37806"/>
                </a:tc>
              </a:tr>
              <a:tr h="144000">
                <a:tc>
                  <a:txBody>
                    <a:bodyPr/>
                    <a:lstStyle/>
                    <a:p>
                      <a:r>
                        <a:rPr lang="tr-TR" sz="900" b="1" dirty="0" smtClean="0"/>
                        <a:t>İlk Gelen Dostumuz</a:t>
                      </a:r>
                      <a:endParaRPr lang="tr-TR" sz="900" b="1" dirty="0"/>
                    </a:p>
                  </a:txBody>
                  <a:tcPr marL="71057" marR="71057" marT="37806" marB="37806"/>
                </a:tc>
                <a:tc>
                  <a:txBody>
                    <a:bodyPr/>
                    <a:lstStyle/>
                    <a:p>
                      <a:r>
                        <a:rPr lang="tr-TR" sz="900" dirty="0" smtClean="0">
                          <a:solidFill>
                            <a:schemeClr val="tx1"/>
                          </a:solidFill>
                        </a:rPr>
                        <a:t>Namık Kodaman</a:t>
                      </a:r>
                      <a:endParaRPr lang="tr-TR" sz="900" dirty="0">
                        <a:solidFill>
                          <a:schemeClr val="tx1"/>
                        </a:solidFill>
                      </a:endParaRPr>
                    </a:p>
                  </a:txBody>
                  <a:tcPr marL="71057" marR="71057" marT="37806" marB="37806"/>
                </a:tc>
              </a:tr>
              <a:tr h="144000">
                <a:tc>
                  <a:txBody>
                    <a:bodyPr/>
                    <a:lstStyle/>
                    <a:p>
                      <a:r>
                        <a:rPr lang="tr-TR" sz="900" b="1" dirty="0" smtClean="0"/>
                        <a:t>Devam Oranımız</a:t>
                      </a:r>
                      <a:endParaRPr lang="tr-TR" sz="900" b="1" dirty="0"/>
                    </a:p>
                  </a:txBody>
                  <a:tcPr marL="71057" marR="71057" marT="37806" marB="37806"/>
                </a:tc>
                <a:tc>
                  <a:txBody>
                    <a:bodyPr/>
                    <a:lstStyle/>
                    <a:p>
                      <a:r>
                        <a:rPr lang="tr-TR" sz="900" dirty="0" smtClean="0">
                          <a:solidFill>
                            <a:schemeClr val="tx1"/>
                          </a:solidFill>
                        </a:rPr>
                        <a:t>% 65</a:t>
                      </a:r>
                      <a:endParaRPr lang="tr-TR" sz="900" dirty="0">
                        <a:solidFill>
                          <a:schemeClr val="tx1"/>
                        </a:solidFill>
                      </a:endParaRPr>
                    </a:p>
                  </a:txBody>
                  <a:tcPr marL="71057" marR="71057" marT="37806" marB="37806"/>
                </a:tc>
              </a:tr>
              <a:tr h="144000">
                <a:tc>
                  <a:txBody>
                    <a:bodyPr/>
                    <a:lstStyle/>
                    <a:p>
                      <a:r>
                        <a:rPr lang="tr-TR" sz="900" b="1" dirty="0" smtClean="0"/>
                        <a:t>Mazeretli Dostlarımız</a:t>
                      </a:r>
                      <a:endParaRPr lang="tr-TR" sz="900" b="1" dirty="0"/>
                    </a:p>
                  </a:txBody>
                  <a:tcPr marL="71057" marR="71057" marT="37806" marB="37806"/>
                </a:tc>
                <a:tc>
                  <a:txBody>
                    <a:bodyPr/>
                    <a:lstStyle/>
                    <a:p>
                      <a:r>
                        <a:rPr lang="tr-TR" sz="900" baseline="0" dirty="0" smtClean="0">
                          <a:solidFill>
                            <a:schemeClr val="tx1"/>
                          </a:solidFill>
                        </a:rPr>
                        <a:t>Serdar Ünlü, Ayhan İldam, Haluk Yüceel, Murat Doğru</a:t>
                      </a:r>
                      <a:endParaRPr lang="tr-TR" sz="900" dirty="0">
                        <a:solidFill>
                          <a:schemeClr val="tx1"/>
                        </a:solidFill>
                      </a:endParaRPr>
                    </a:p>
                  </a:txBody>
                  <a:tcPr marL="71057" marR="71057" marT="37806" marB="37806"/>
                </a:tc>
              </a:tr>
              <a:tr h="144000">
                <a:tc>
                  <a:txBody>
                    <a:bodyPr/>
                    <a:lstStyle/>
                    <a:p>
                      <a:r>
                        <a:rPr lang="tr-TR" sz="900" b="1" dirty="0" smtClean="0"/>
                        <a:t>Konuklarımız</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144000">
                <a:tc gridSpan="2">
                  <a:txBody>
                    <a:bodyPr/>
                    <a:lstStyle/>
                    <a:p>
                      <a:pPr lvl="1"/>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44000">
                <a:tc>
                  <a:txBody>
                    <a:bodyPr/>
                    <a:lstStyle/>
                    <a:p>
                      <a:r>
                        <a:rPr lang="tr-TR" sz="900" b="1" dirty="0" smtClean="0"/>
                        <a:t>Mutlu Günler</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144000">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05 Nisan -  Ankara Bahçelievler Rotary Kulübü </a:t>
                      </a:r>
                      <a:r>
                        <a:rPr lang="tr-TR" sz="900" baseline="0" dirty="0" smtClean="0">
                          <a:solidFill>
                            <a:schemeClr val="tx1"/>
                          </a:solidFill>
                        </a:rPr>
                        <a:t> 32. Kuruluş Yıldönümü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06 Nisan - Engin Bülbül dostumuzun eşi Rabia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07 Nisan - </a:t>
                      </a:r>
                      <a:r>
                        <a:rPr lang="tr-TR" sz="900" dirty="0" smtClean="0">
                          <a:solidFill>
                            <a:schemeClr val="tx1"/>
                          </a:solidFill>
                        </a:rPr>
                        <a:t>Cengiz Kaya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smtClean="0">
                        <a:solidFill>
                          <a:schemeClr val="tx1"/>
                        </a:solidFill>
                      </a:endParaRPr>
                    </a:p>
                    <a:p>
                      <a:pPr algn="just"/>
                      <a:r>
                        <a:rPr lang="tr-TR" sz="900" b="1" dirty="0" smtClean="0">
                          <a:solidFill>
                            <a:schemeClr val="tx1"/>
                          </a:solidFill>
                        </a:rPr>
                        <a:t>Toplantı Akışı</a:t>
                      </a:r>
                      <a:endParaRPr lang="tr-TR" sz="900" dirty="0" smtClean="0">
                        <a:solidFill>
                          <a:schemeClr val="tx1"/>
                        </a:solidFill>
                      </a:endParaRPr>
                    </a:p>
                    <a:p>
                      <a:pPr algn="just"/>
                      <a:r>
                        <a:rPr lang="tr-TR" sz="900" dirty="0" smtClean="0">
                          <a:solidFill>
                            <a:schemeClr val="tx1"/>
                          </a:solidFill>
                        </a:rPr>
                        <a:t>Dönemimizin 35. toplantısında, </a:t>
                      </a:r>
                      <a:r>
                        <a:rPr lang="tr-TR" sz="900" dirty="0" smtClean="0"/>
                        <a:t>Başkanımız Cengiz</a:t>
                      </a:r>
                      <a:r>
                        <a:rPr lang="tr-TR" sz="900" baseline="0" dirty="0" smtClean="0"/>
                        <a:t> Kaya tarafından «Toplantı Gündemi»  duyurusu yapıldı. </a:t>
                      </a:r>
                    </a:p>
                    <a:p>
                      <a:pPr algn="just"/>
                      <a:endParaRPr lang="tr-TR" sz="900" baseline="0" dirty="0" smtClean="0"/>
                    </a:p>
                    <a:p>
                      <a:pPr algn="just"/>
                      <a:r>
                        <a:rPr lang="tr-TR" sz="900" baseline="0" dirty="0" smtClean="0"/>
                        <a:t>Kulüp Genel Sekreterliğine  vekalet eden Rtn. Eran Sözen tarafından katılım oranımız, mazeretli dostlarımız ve mutlu gün bilgilendirilmeleri yapıldı. </a:t>
                      </a:r>
                    </a:p>
                    <a:p>
                      <a:pPr algn="just"/>
                      <a:endParaRPr lang="tr-TR" sz="900" baseline="0" dirty="0" smtClean="0"/>
                    </a:p>
                    <a:p>
                      <a:pPr algn="just"/>
                      <a:r>
                        <a:rPr lang="tr-TR" sz="900" baseline="0" dirty="0" smtClean="0"/>
                        <a:t>Başkanımız tarafından Mart ayında %100 devam eden </a:t>
                      </a:r>
                      <a:r>
                        <a:rPr lang="tr-TR" sz="900" baseline="0" dirty="0" smtClean="0">
                          <a:solidFill>
                            <a:schemeClr val="tx1"/>
                          </a:solidFill>
                        </a:rPr>
                        <a:t>İrfan Kandemir, Kadri Güneş, Necil Büyükpamukçu, Veli Mörel, Ahmet Akyol, Yaşar Kaynak,Haluk Yüceel ve Murat Soysalan dostlarımızın isimleri duyuruldu. Kulüp İçi Hizmetleri Ana Komitesi Başka</a:t>
                      </a:r>
                      <a:r>
                        <a:rPr lang="tr-TR" sz="900" baseline="0" dirty="0" smtClean="0"/>
                        <a:t>nı GDB. Namık Kodaman tarafından, dostlarımıza ödülleri verildi. </a:t>
                      </a:r>
                    </a:p>
                    <a:p>
                      <a:pPr algn="just"/>
                      <a:endParaRPr lang="tr-TR" sz="900" baseline="0" dirty="0" smtClean="0"/>
                    </a:p>
                    <a:p>
                      <a:pPr algn="just"/>
                      <a:r>
                        <a:rPr lang="tr-TR" sz="900" baseline="0" dirty="0" smtClean="0"/>
                        <a:t>Başkanımız tarafından “Tarihte Bu Ay” oturumunda, Nisan ayına ait önemli olayların duyurusu yapıldı.</a:t>
                      </a:r>
                    </a:p>
                    <a:p>
                      <a:pPr algn="just"/>
                      <a:endParaRPr lang="tr-TR" sz="900" baseline="0" dirty="0" smtClean="0"/>
                    </a:p>
                    <a:p>
                      <a:pPr algn="just"/>
                      <a:r>
                        <a:rPr lang="tr-TR" sz="900" baseline="0" dirty="0" smtClean="0"/>
                        <a:t>BES ve Asamble Komite Başkanımız GDB. Kadri Güneş tarafından, BES ve Asamble öncesi son toplantısında son hazırlıklar ve beklentiler anlatıldı.  Katılımın çok yüksek sayıda olduğu bildirildi. </a:t>
                      </a:r>
                    </a:p>
                    <a:p>
                      <a:pPr algn="just"/>
                      <a:r>
                        <a:rPr lang="tr-TR" sz="900" baseline="0" dirty="0" err="1" smtClean="0"/>
                        <a:t>Bes</a:t>
                      </a:r>
                      <a:r>
                        <a:rPr lang="tr-TR" sz="900" baseline="0" dirty="0" smtClean="0"/>
                        <a:t> ve Asamble Komitesinde görev yapan GDB.Haluk Yüceel ise </a:t>
                      </a:r>
                      <a:r>
                        <a:rPr lang="tr-TR" sz="900" baseline="0" dirty="0" err="1" smtClean="0"/>
                        <a:t>Bes</a:t>
                      </a:r>
                      <a:r>
                        <a:rPr lang="tr-TR" sz="900" baseline="0" dirty="0" smtClean="0"/>
                        <a:t> ve Asamble etkinliği için Antalya’ya gidiş ve dönüş organizasyonu konusunda dostlarımızı bilgilendirdi.</a:t>
                      </a:r>
                    </a:p>
                    <a:p>
                      <a:pPr algn="just"/>
                      <a:r>
                        <a:rPr lang="tr-TR" sz="900" baseline="0" dirty="0" smtClean="0"/>
                        <a:t>GDB. Kerim Sefer tarafından, </a:t>
                      </a:r>
                      <a:r>
                        <a:rPr lang="tr-TR" sz="900" baseline="0" dirty="0" err="1" smtClean="0"/>
                        <a:t>Rotary’nin</a:t>
                      </a:r>
                      <a:r>
                        <a:rPr lang="tr-TR" sz="900" baseline="0" dirty="0" smtClean="0"/>
                        <a:t> temelinde hoşgörünün olduğu, dolayısıyla BES ve Asamblede birbirimizi destekleyerek, eksiklikleri ortadan kaldırmamız gerekliliği belirtildi.</a:t>
                      </a:r>
                    </a:p>
                    <a:p>
                      <a:pPr marL="0" marR="0" lvl="0" indent="0" algn="l" defTabSz="736549" rtl="0" eaLnBrk="1" fontAlgn="auto" latinLnBrk="0" hangingPunct="1">
                        <a:lnSpc>
                          <a:spcPct val="100000"/>
                        </a:lnSpc>
                        <a:spcBef>
                          <a:spcPts val="0"/>
                        </a:spcBef>
                        <a:spcAft>
                          <a:spcPts val="0"/>
                        </a:spcAft>
                        <a:buClrTx/>
                        <a:buSzTx/>
                        <a:buFontTx/>
                        <a:buNone/>
                        <a:tabLst/>
                        <a:defRPr/>
                      </a:pPr>
                      <a:endParaRPr lang="tr-TR" sz="900" b="0" baseline="0" dirty="0" smtClean="0">
                        <a:solidFill>
                          <a:schemeClr val="tx1"/>
                        </a:solidFill>
                      </a:endParaRP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GDB. Necil Büyükpamukçu tarafından hava durumuna göre 23 Nisan veya 29 Nisan tarihlerinde, Ankara Sanayi Odası 2.Organize Sanayi bölgesinde “Rotary Ormanı” projemiz kapsamında GDB. Coşkun Doğusal anısına ağaçlandırma yapılacağı bildirildi.  Başkanımız, aile başına 10 ağaç dikilmesi şeklinde olacak etkinliğe dostlarımızı ve ailelerini davet etti.</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Başkanımız, 16-19 Mart tarihleri arasında 3. ARTANKARA Çağdaş Sanat Fuarındaki etkinliğimizde bağış olarak toplanan resimlerin 17 tanesinin 30 Nisan 2017 tarihinde Bilkent RC Müzayede salonunda yapılacağını duyurdu.</a:t>
                      </a:r>
                    </a:p>
                    <a:p>
                      <a:pPr lvl="0" algn="just"/>
                      <a:endParaRPr lang="tr-TR" sz="900" baseline="0" dirty="0" smtClean="0">
                        <a:solidFill>
                          <a:schemeClr val="tx1"/>
                        </a:solidFill>
                      </a:endParaRPr>
                    </a:p>
                    <a:p>
                      <a:pPr lvl="0" algn="just"/>
                      <a:r>
                        <a:rPr lang="tr-TR" sz="900" baseline="0" dirty="0" smtClean="0">
                          <a:solidFill>
                            <a:schemeClr val="tx1"/>
                          </a:solidFill>
                        </a:rPr>
                        <a:t>Başkanımız,  tarafından toplantıya katılan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endParaRPr lang="tr-TR" sz="900" b="1" dirty="0" smtClean="0"/>
                    </a:p>
                    <a:p>
                      <a:pPr lvl="0" algn="just"/>
                      <a:r>
                        <a:rPr lang="tr-TR" sz="900" b="1" dirty="0" smtClean="0"/>
                        <a:t>Haftanın</a:t>
                      </a:r>
                      <a:r>
                        <a:rPr lang="tr-TR" sz="900" b="1" baseline="0" dirty="0" smtClean="0"/>
                        <a:t> Sözü:  </a:t>
                      </a:r>
                    </a:p>
                    <a:p>
                      <a:pPr algn="just">
                        <a:spcAft>
                          <a:spcPts val="0"/>
                        </a:spcAft>
                      </a:pPr>
                      <a:r>
                        <a:rPr lang="tr-TR" sz="900" b="1" dirty="0" smtClean="0">
                          <a:latin typeface="+mn-lt"/>
                          <a:ea typeface="Calibri"/>
                        </a:rPr>
                        <a:t>“ </a:t>
                      </a:r>
                      <a:r>
                        <a:rPr lang="tr-TR" sz="900" b="0" dirty="0" smtClean="0">
                          <a:latin typeface="+mn-lt"/>
                          <a:ea typeface="Calibri"/>
                        </a:rPr>
                        <a:t>Ne kadar faydalı olursan ol, yeter ki adam ol. </a:t>
                      </a:r>
                      <a:r>
                        <a:rPr lang="tr-TR" sz="900" b="1" dirty="0" smtClean="0">
                          <a:latin typeface="+mn-lt"/>
                          <a:ea typeface="Calibri"/>
                        </a:rPr>
                        <a:t>”  İrfan Kandemir</a:t>
                      </a:r>
                      <a:r>
                        <a:rPr lang="tr-TR" sz="900" b="0" kern="1200" dirty="0" smtClean="0">
                          <a:solidFill>
                            <a:schemeClr val="tx1"/>
                          </a:solidFill>
                          <a:latin typeface="+mn-lt"/>
                          <a:ea typeface="+mn-ea"/>
                          <a:cs typeface="+mn-cs"/>
                        </a:rPr>
                        <a:t> </a:t>
                      </a:r>
                      <a:endParaRPr lang="en-US" sz="900" b="0" kern="1200" dirty="0" smtClean="0">
                        <a:solidFill>
                          <a:schemeClr val="tx1"/>
                        </a:solidFill>
                        <a:latin typeface="+mn-lt"/>
                        <a:ea typeface="+mn-ea"/>
                        <a:cs typeface="+mn-cs"/>
                      </a:endParaRP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44000">
                <a:tc>
                  <a:txBody>
                    <a:bodyPr/>
                    <a:lstStyle/>
                    <a:p>
                      <a:pPr algn="just">
                        <a:spcAft>
                          <a:spcPts val="0"/>
                        </a:spcAft>
                      </a:pPr>
                      <a:endParaRPr lang="tr-TR" sz="1200" b="1" dirty="0">
                        <a:latin typeface="Arial"/>
                        <a:ea typeface="Calibri"/>
                      </a:endParaRPr>
                    </a:p>
                  </a:txBody>
                  <a:tcPr marL="44450" marR="44450" marT="0" marB="0"/>
                </a:tc>
                <a:tc>
                  <a:txBody>
                    <a:bodyPr/>
                    <a:lstStyle/>
                    <a:p>
                      <a:pPr algn="just">
                        <a:spcAft>
                          <a:spcPts val="0"/>
                        </a:spcAft>
                      </a:pPr>
                      <a:endParaRPr lang="tr-TR" sz="900" b="0" dirty="0">
                        <a:latin typeface="+mn-lt"/>
                        <a:ea typeface="Calibri"/>
                      </a:endParaRPr>
                    </a:p>
                  </a:txBody>
                  <a:tcPr marL="44450" marR="44450" marT="0" marB="0"/>
                </a:tc>
              </a:tr>
              <a:tr h="144000">
                <a:tc>
                  <a:txBody>
                    <a:bodyPr/>
                    <a:lstStyle/>
                    <a:p>
                      <a:endParaRPr lang="tr-TR" sz="900" dirty="0"/>
                    </a:p>
                  </a:txBody>
                  <a:tcPr marL="71057" marR="71057" marT="37806" marB="37806"/>
                </a:tc>
                <a:tc>
                  <a:txBody>
                    <a:bodyPr/>
                    <a:lstStyle/>
                    <a:p>
                      <a:endParaRPr lang="tr-TR" sz="900" b="0" dirty="0">
                        <a:latin typeface="+mn-lt"/>
                      </a:endParaRPr>
                    </a:p>
                  </a:txBody>
                  <a:tcPr marL="71057" marR="71057" marT="37806" marB="37806"/>
                </a:tc>
              </a:tr>
            </a:tbl>
          </a:graphicData>
        </a:graphic>
      </p:graphicFrame>
    </p:spTree>
    <p:extLst>
      <p:ext uri="{BB962C8B-B14F-4D97-AF65-F5344CB8AC3E}">
        <p14:creationId xmlns="" xmlns:p14="http://schemas.microsoft.com/office/powerpoint/2010/main" val="1743786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324247"/>
            <a:ext cx="4796314" cy="360000"/>
          </a:xfrm>
        </p:spPr>
        <p:txBody>
          <a:bodyPr>
            <a:normAutofit fontScale="90000"/>
          </a:bodyPr>
          <a:lstStyle/>
          <a:p>
            <a:r>
              <a:rPr lang="tr-TR" sz="1400" b="1" dirty="0" smtClean="0">
                <a:latin typeface="Monotype Corsiva" pitchFamily="66" charset="0"/>
              </a:rPr>
              <a:t>1535. TOPLANTIMIZ</a:t>
            </a:r>
            <a:br>
              <a:rPr lang="tr-TR" sz="1400" b="1" dirty="0" smtClean="0">
                <a:latin typeface="Monotype Corsiva" pitchFamily="66" charset="0"/>
              </a:rPr>
            </a:br>
            <a:r>
              <a:rPr lang="tr-TR" sz="1400" dirty="0" smtClean="0">
                <a:latin typeface="Monotype Corsiva" pitchFamily="66" charset="0"/>
              </a:rPr>
              <a:t/>
            </a:r>
            <a:br>
              <a:rPr lang="tr-TR" sz="1400" dirty="0" smtClean="0">
                <a:latin typeface="Monotype Corsiva" pitchFamily="66" charset="0"/>
              </a:rPr>
            </a:br>
            <a:endParaRPr lang="tr-TR" sz="1400" dirty="0">
              <a:latin typeface="Monotype Corsiva" pitchFamily="66" charset="0"/>
            </a:endParaRPr>
          </a:p>
        </p:txBody>
      </p:sp>
      <p:sp>
        <p:nvSpPr>
          <p:cNvPr id="3" name="2 İçerik Yer Tutucusu"/>
          <p:cNvSpPr>
            <a:spLocks noGrp="1"/>
          </p:cNvSpPr>
          <p:nvPr>
            <p:ph idx="1"/>
          </p:nvPr>
        </p:nvSpPr>
        <p:spPr/>
        <p:txBody>
          <a:bodyPr>
            <a:normAutofit/>
          </a:bodyPr>
          <a:lstStyle/>
          <a:p>
            <a:pPr>
              <a:buNone/>
            </a:pPr>
            <a:endParaRPr lang="tr-TR" sz="1400" b="1" dirty="0" smtClean="0"/>
          </a:p>
          <a:p>
            <a:pPr>
              <a:buNone/>
            </a:pPr>
            <a:endParaRPr lang="tr-TR" sz="1400" b="1" dirty="0" smtClean="0"/>
          </a:p>
          <a:p>
            <a:pPr>
              <a:buNone/>
            </a:pPr>
            <a:r>
              <a:rPr lang="tr-TR" sz="1400" b="1" dirty="0" smtClean="0"/>
              <a:t>                                                                     Mutlu gün duyuruları</a:t>
            </a:r>
            <a:endParaRPr lang="tr-TR" sz="1400" dirty="0"/>
          </a:p>
        </p:txBody>
      </p:sp>
      <p:pic>
        <p:nvPicPr>
          <p:cNvPr id="4099" name="Picture 3"/>
          <p:cNvPicPr>
            <a:picLocks noChangeAspect="1" noChangeArrowheads="1"/>
          </p:cNvPicPr>
          <p:nvPr/>
        </p:nvPicPr>
        <p:blipFill>
          <a:blip r:embed="rId2" cstate="print"/>
          <a:srcRect/>
          <a:stretch>
            <a:fillRect/>
          </a:stretch>
        </p:blipFill>
        <p:spPr bwMode="auto">
          <a:xfrm>
            <a:off x="56419" y="516455"/>
            <a:ext cx="2520000" cy="16800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3" cstate="print"/>
          <a:srcRect/>
          <a:stretch>
            <a:fillRect/>
          </a:stretch>
        </p:blipFill>
        <p:spPr bwMode="auto">
          <a:xfrm>
            <a:off x="504379" y="2556767"/>
            <a:ext cx="4104000" cy="2736000"/>
          </a:xfrm>
          <a:prstGeom prst="rect">
            <a:avLst/>
          </a:prstGeom>
          <a:noFill/>
          <a:ln w="9525">
            <a:noFill/>
            <a:miter lim="800000"/>
            <a:headEnd/>
            <a:tailEnd/>
          </a:ln>
          <a:effectLst/>
        </p:spPr>
      </p:pic>
      <p:pic>
        <p:nvPicPr>
          <p:cNvPr id="4103" name="Picture 7"/>
          <p:cNvPicPr>
            <a:picLocks noChangeAspect="1" noChangeArrowheads="1"/>
          </p:cNvPicPr>
          <p:nvPr/>
        </p:nvPicPr>
        <p:blipFill>
          <a:blip r:embed="rId4" cstate="print"/>
          <a:srcRect/>
          <a:stretch>
            <a:fillRect/>
          </a:stretch>
        </p:blipFill>
        <p:spPr bwMode="auto">
          <a:xfrm>
            <a:off x="2720715" y="468263"/>
            <a:ext cx="2520000" cy="1680000"/>
          </a:xfrm>
          <a:prstGeom prst="rect">
            <a:avLst/>
          </a:prstGeom>
          <a:noFill/>
          <a:ln w="9525">
            <a:noFill/>
            <a:miter lim="800000"/>
            <a:headEnd/>
            <a:tailEnd/>
          </a:ln>
          <a:effectLst/>
        </p:spPr>
      </p:pic>
      <p:pic>
        <p:nvPicPr>
          <p:cNvPr id="4105" name="Picture 9"/>
          <p:cNvPicPr>
            <a:picLocks noChangeAspect="1" noChangeArrowheads="1"/>
          </p:cNvPicPr>
          <p:nvPr/>
        </p:nvPicPr>
        <p:blipFill>
          <a:blip r:embed="rId5" cstate="print"/>
          <a:srcRect/>
          <a:stretch>
            <a:fillRect/>
          </a:stretch>
        </p:blipFill>
        <p:spPr bwMode="auto">
          <a:xfrm>
            <a:off x="72331" y="5436815"/>
            <a:ext cx="2484000" cy="1656000"/>
          </a:xfrm>
          <a:prstGeom prst="rect">
            <a:avLst/>
          </a:prstGeom>
          <a:noFill/>
          <a:ln w="9525">
            <a:noFill/>
            <a:miter lim="800000"/>
            <a:headEnd/>
            <a:tailEnd/>
          </a:ln>
          <a:effectLst/>
        </p:spPr>
      </p:pic>
      <p:pic>
        <p:nvPicPr>
          <p:cNvPr id="4106" name="Picture 10"/>
          <p:cNvPicPr>
            <a:picLocks noChangeAspect="1" noChangeArrowheads="1"/>
          </p:cNvPicPr>
          <p:nvPr/>
        </p:nvPicPr>
        <p:blipFill>
          <a:blip r:embed="rId6" cstate="print"/>
          <a:srcRect/>
          <a:stretch>
            <a:fillRect/>
          </a:stretch>
        </p:blipFill>
        <p:spPr bwMode="auto">
          <a:xfrm>
            <a:off x="2736627" y="5436815"/>
            <a:ext cx="2520000" cy="1680000"/>
          </a:xfrm>
          <a:prstGeom prst="rect">
            <a:avLst/>
          </a:prstGeom>
          <a:noFill/>
          <a:ln w="9525">
            <a:noFill/>
            <a:miter lim="800000"/>
            <a:headEnd/>
            <a:tailEnd/>
          </a:ln>
          <a:effectLst/>
        </p:spPr>
      </p:pic>
      <p:sp>
        <p:nvSpPr>
          <p:cNvPr id="19" name="18 Dikdörtgen"/>
          <p:cNvSpPr/>
          <p:nvPr/>
        </p:nvSpPr>
        <p:spPr>
          <a:xfrm>
            <a:off x="1728515" y="7217270"/>
            <a:ext cx="2433295" cy="307777"/>
          </a:xfrm>
          <a:prstGeom prst="rect">
            <a:avLst/>
          </a:prstGeom>
        </p:spPr>
        <p:txBody>
          <a:bodyPr wrap="none">
            <a:spAutoFit/>
          </a:bodyPr>
          <a:lstStyle/>
          <a:p>
            <a:r>
              <a:rPr lang="tr-TR" b="1" dirty="0" smtClean="0"/>
              <a:t>Mart ayı %100 Devam ödülleri</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324247"/>
            <a:ext cx="4796314" cy="360000"/>
          </a:xfrm>
        </p:spPr>
        <p:txBody>
          <a:bodyPr>
            <a:normAutofit fontScale="90000"/>
          </a:bodyPr>
          <a:lstStyle/>
          <a:p>
            <a:r>
              <a:rPr lang="tr-TR" sz="1400" b="1" dirty="0" smtClean="0">
                <a:latin typeface="Monotype Corsiva" pitchFamily="66" charset="0"/>
              </a:rPr>
              <a:t>1535. TOPLANTIMIZ</a:t>
            </a:r>
            <a:br>
              <a:rPr lang="tr-TR" sz="1400" b="1" dirty="0" smtClean="0">
                <a:latin typeface="Monotype Corsiva" pitchFamily="66" charset="0"/>
              </a:rPr>
            </a:br>
            <a:r>
              <a:rPr lang="tr-TR" sz="1400" dirty="0" smtClean="0">
                <a:latin typeface="Monotype Corsiva" pitchFamily="66" charset="0"/>
              </a:rPr>
              <a:t/>
            </a:r>
            <a:br>
              <a:rPr lang="tr-TR" sz="1400" dirty="0" smtClean="0">
                <a:latin typeface="Monotype Corsiva" pitchFamily="66" charset="0"/>
              </a:rPr>
            </a:br>
            <a:endParaRPr lang="tr-TR" sz="1400" dirty="0">
              <a:latin typeface="Monotype Corsiva" pitchFamily="66" charset="0"/>
            </a:endParaRPr>
          </a:p>
        </p:txBody>
      </p:sp>
      <p:sp>
        <p:nvSpPr>
          <p:cNvPr id="3" name="2 İçerik Yer Tutucusu"/>
          <p:cNvSpPr>
            <a:spLocks noGrp="1"/>
          </p:cNvSpPr>
          <p:nvPr>
            <p:ph idx="1"/>
          </p:nvPr>
        </p:nvSpPr>
        <p:spPr/>
        <p:txBody>
          <a:bodyPr>
            <a:normAutofit/>
          </a:bodyPr>
          <a:lstStyle/>
          <a:p>
            <a:endParaRPr lang="tr-TR" sz="1400" dirty="0"/>
          </a:p>
        </p:txBody>
      </p:sp>
      <p:pic>
        <p:nvPicPr>
          <p:cNvPr id="4098" name="Picture 2"/>
          <p:cNvPicPr>
            <a:picLocks noChangeAspect="1" noChangeArrowheads="1"/>
          </p:cNvPicPr>
          <p:nvPr/>
        </p:nvPicPr>
        <p:blipFill>
          <a:blip r:embed="rId2" cstate="print"/>
          <a:srcRect/>
          <a:stretch>
            <a:fillRect/>
          </a:stretch>
        </p:blipFill>
        <p:spPr bwMode="auto">
          <a:xfrm>
            <a:off x="56419" y="2833919"/>
            <a:ext cx="2608200" cy="1738800"/>
          </a:xfrm>
          <a:prstGeom prst="rect">
            <a:avLst/>
          </a:prstGeom>
          <a:noFill/>
          <a:ln w="9525">
            <a:noFill/>
            <a:miter lim="800000"/>
            <a:headEnd/>
            <a:tailEnd/>
          </a:ln>
          <a:effectLst/>
        </p:spPr>
      </p:pic>
      <p:pic>
        <p:nvPicPr>
          <p:cNvPr id="4108" name="Picture 12"/>
          <p:cNvPicPr>
            <a:picLocks noChangeAspect="1" noChangeArrowheads="1"/>
          </p:cNvPicPr>
          <p:nvPr/>
        </p:nvPicPr>
        <p:blipFill>
          <a:blip r:embed="rId3" cstate="print"/>
          <a:srcRect/>
          <a:stretch>
            <a:fillRect/>
          </a:stretch>
        </p:blipFill>
        <p:spPr bwMode="auto">
          <a:xfrm>
            <a:off x="72331" y="745687"/>
            <a:ext cx="2608200" cy="1738800"/>
          </a:xfrm>
          <a:prstGeom prst="rect">
            <a:avLst/>
          </a:prstGeom>
          <a:noFill/>
          <a:ln w="9525">
            <a:noFill/>
            <a:miter lim="800000"/>
            <a:headEnd/>
            <a:tailEnd/>
          </a:ln>
          <a:effectLst/>
        </p:spPr>
      </p:pic>
      <p:pic>
        <p:nvPicPr>
          <p:cNvPr id="4109" name="Picture 13"/>
          <p:cNvPicPr>
            <a:picLocks noChangeAspect="1" noChangeArrowheads="1"/>
          </p:cNvPicPr>
          <p:nvPr/>
        </p:nvPicPr>
        <p:blipFill>
          <a:blip r:embed="rId4" cstate="print"/>
          <a:srcRect/>
          <a:stretch>
            <a:fillRect/>
          </a:stretch>
        </p:blipFill>
        <p:spPr bwMode="auto">
          <a:xfrm>
            <a:off x="56419" y="4994159"/>
            <a:ext cx="2608200" cy="1738800"/>
          </a:xfrm>
          <a:prstGeom prst="rect">
            <a:avLst/>
          </a:prstGeom>
          <a:noFill/>
          <a:ln w="9525">
            <a:noFill/>
            <a:miter lim="800000"/>
            <a:headEnd/>
            <a:tailEnd/>
          </a:ln>
          <a:effectLst/>
        </p:spPr>
      </p:pic>
      <p:pic>
        <p:nvPicPr>
          <p:cNvPr id="4110" name="Picture 14"/>
          <p:cNvPicPr>
            <a:picLocks noChangeAspect="1" noChangeArrowheads="1"/>
          </p:cNvPicPr>
          <p:nvPr/>
        </p:nvPicPr>
        <p:blipFill>
          <a:blip r:embed="rId5" cstate="print"/>
          <a:srcRect/>
          <a:stretch>
            <a:fillRect/>
          </a:stretch>
        </p:blipFill>
        <p:spPr bwMode="auto">
          <a:xfrm>
            <a:off x="2736627" y="2761911"/>
            <a:ext cx="2608200" cy="1738800"/>
          </a:xfrm>
          <a:prstGeom prst="rect">
            <a:avLst/>
          </a:prstGeom>
          <a:noFill/>
          <a:ln w="9525">
            <a:noFill/>
            <a:miter lim="800000"/>
            <a:headEnd/>
            <a:tailEnd/>
          </a:ln>
          <a:effectLst/>
        </p:spPr>
      </p:pic>
      <p:pic>
        <p:nvPicPr>
          <p:cNvPr id="4111" name="Picture 15"/>
          <p:cNvPicPr>
            <a:picLocks noChangeAspect="1" noChangeArrowheads="1"/>
          </p:cNvPicPr>
          <p:nvPr/>
        </p:nvPicPr>
        <p:blipFill>
          <a:blip r:embed="rId6" cstate="print"/>
          <a:srcRect/>
          <a:stretch>
            <a:fillRect/>
          </a:stretch>
        </p:blipFill>
        <p:spPr bwMode="auto">
          <a:xfrm>
            <a:off x="2720715" y="745687"/>
            <a:ext cx="2608200" cy="1738800"/>
          </a:xfrm>
          <a:prstGeom prst="rect">
            <a:avLst/>
          </a:prstGeom>
          <a:noFill/>
          <a:ln w="9525">
            <a:noFill/>
            <a:miter lim="800000"/>
            <a:headEnd/>
            <a:tailEnd/>
          </a:ln>
          <a:effectLst/>
        </p:spPr>
      </p:pic>
      <p:pic>
        <p:nvPicPr>
          <p:cNvPr id="4112" name="Picture 16"/>
          <p:cNvPicPr>
            <a:picLocks noChangeAspect="1" noChangeArrowheads="1"/>
          </p:cNvPicPr>
          <p:nvPr/>
        </p:nvPicPr>
        <p:blipFill>
          <a:blip r:embed="rId7" cstate="print"/>
          <a:srcRect/>
          <a:stretch>
            <a:fillRect/>
          </a:stretch>
        </p:blipFill>
        <p:spPr bwMode="auto">
          <a:xfrm>
            <a:off x="2720715" y="4994159"/>
            <a:ext cx="2608200" cy="1738800"/>
          </a:xfrm>
          <a:prstGeom prst="rect">
            <a:avLst/>
          </a:prstGeom>
          <a:noFill/>
          <a:ln w="9525">
            <a:noFill/>
            <a:miter lim="800000"/>
            <a:headEnd/>
            <a:tailEnd/>
          </a:ln>
          <a:effectLst/>
        </p:spPr>
      </p:pic>
      <p:sp>
        <p:nvSpPr>
          <p:cNvPr id="19" name="18 Dikdörtgen"/>
          <p:cNvSpPr/>
          <p:nvPr/>
        </p:nvSpPr>
        <p:spPr>
          <a:xfrm>
            <a:off x="108867" y="6858391"/>
            <a:ext cx="5004000" cy="738664"/>
          </a:xfrm>
          <a:prstGeom prst="rect">
            <a:avLst/>
          </a:prstGeom>
        </p:spPr>
        <p:txBody>
          <a:bodyPr>
            <a:spAutoFit/>
          </a:bodyPr>
          <a:lstStyle/>
          <a:p>
            <a:r>
              <a:rPr lang="tr-TR" b="1" dirty="0" smtClean="0"/>
              <a:t>Komitelerin  BES ve Asamble etkinliği hakkında bilgilendirmeleri</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1536.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70703983"/>
              </p:ext>
            </p:extLst>
          </p:nvPr>
        </p:nvGraphicFramePr>
        <p:xfrm>
          <a:off x="202545" y="612279"/>
          <a:ext cx="4910346" cy="7447068"/>
        </p:xfrm>
        <a:graphic>
          <a:graphicData uri="http://schemas.openxmlformats.org/drawingml/2006/table">
            <a:tbl>
              <a:tblPr firstRow="1" bandRow="1">
                <a:tableStyleId>{2D5ABB26-0587-4C30-8999-92F81FD0307C}</a:tableStyleId>
              </a:tblPr>
              <a:tblGrid>
                <a:gridCol w="1454862"/>
                <a:gridCol w="3455484"/>
              </a:tblGrid>
              <a:tr h="144000">
                <a:tc>
                  <a:txBody>
                    <a:bodyPr/>
                    <a:lstStyle/>
                    <a:p>
                      <a:r>
                        <a:rPr lang="tr-TR" sz="900" b="1" dirty="0" smtClean="0"/>
                        <a:t>Toplantı Tarihi</a:t>
                      </a:r>
                      <a:endParaRPr lang="tr-TR" sz="900" b="1" dirty="0"/>
                    </a:p>
                  </a:txBody>
                  <a:tcPr marL="71057" marR="71057" marT="37806" marB="37806"/>
                </a:tc>
                <a:tc>
                  <a:txBody>
                    <a:bodyPr/>
                    <a:lstStyle/>
                    <a:p>
                      <a:r>
                        <a:rPr lang="tr-TR" sz="900" b="0" dirty="0" smtClean="0"/>
                        <a:t>12-16 Nisan 2017</a:t>
                      </a:r>
                      <a:endParaRPr lang="tr-TR" sz="900" b="0" dirty="0"/>
                    </a:p>
                  </a:txBody>
                  <a:tcPr marL="71057" marR="71057" marT="37806" marB="37806"/>
                </a:tc>
              </a:tr>
              <a:tr h="144000">
                <a:tc>
                  <a:txBody>
                    <a:bodyPr/>
                    <a:lstStyle/>
                    <a:p>
                      <a:r>
                        <a:rPr lang="tr-TR" sz="900" b="1" dirty="0" smtClean="0"/>
                        <a:t>İlk Gelen Dostumuz</a:t>
                      </a:r>
                      <a:endParaRPr lang="tr-TR" sz="900" b="1" dirty="0"/>
                    </a:p>
                  </a:txBody>
                  <a:tcPr marL="71057" marR="71057" marT="37806" marB="37806"/>
                </a:tc>
                <a:tc>
                  <a:txBody>
                    <a:bodyPr/>
                    <a:lstStyle/>
                    <a:p>
                      <a:r>
                        <a:rPr lang="tr-TR" sz="900" dirty="0" smtClean="0">
                          <a:solidFill>
                            <a:schemeClr val="tx1"/>
                          </a:solidFill>
                        </a:rPr>
                        <a:t>Bütün üyelerimiz</a:t>
                      </a:r>
                      <a:endParaRPr lang="tr-TR" sz="900" dirty="0">
                        <a:solidFill>
                          <a:schemeClr val="tx1"/>
                        </a:solidFill>
                      </a:endParaRPr>
                    </a:p>
                  </a:txBody>
                  <a:tcPr marL="71057" marR="71057" marT="37806" marB="37806"/>
                </a:tc>
              </a:tr>
              <a:tr h="144000">
                <a:tc>
                  <a:txBody>
                    <a:bodyPr/>
                    <a:lstStyle/>
                    <a:p>
                      <a:r>
                        <a:rPr lang="tr-TR" sz="900" b="1" dirty="0" smtClean="0"/>
                        <a:t>Devam Oranımız</a:t>
                      </a:r>
                      <a:endParaRPr lang="tr-TR" sz="900" b="1" dirty="0"/>
                    </a:p>
                  </a:txBody>
                  <a:tcPr marL="71057" marR="71057" marT="37806" marB="37806"/>
                </a:tc>
                <a:tc>
                  <a:txBody>
                    <a:bodyPr/>
                    <a:lstStyle/>
                    <a:p>
                      <a:r>
                        <a:rPr lang="tr-TR" sz="900" dirty="0" smtClean="0">
                          <a:solidFill>
                            <a:schemeClr val="tx1"/>
                          </a:solidFill>
                        </a:rPr>
                        <a:t>% 81</a:t>
                      </a:r>
                      <a:endParaRPr lang="tr-TR" sz="900" dirty="0">
                        <a:solidFill>
                          <a:schemeClr val="tx1"/>
                        </a:solidFill>
                      </a:endParaRPr>
                    </a:p>
                  </a:txBody>
                  <a:tcPr marL="71057" marR="71057" marT="37806" marB="37806"/>
                </a:tc>
              </a:tr>
              <a:tr h="144000">
                <a:tc>
                  <a:txBody>
                    <a:bodyPr/>
                    <a:lstStyle/>
                    <a:p>
                      <a:r>
                        <a:rPr lang="tr-TR" sz="900" b="1" dirty="0" smtClean="0"/>
                        <a:t>Mazeretli Dostlarımız</a:t>
                      </a:r>
                      <a:endParaRPr lang="tr-TR" sz="900" b="1" dirty="0"/>
                    </a:p>
                  </a:txBody>
                  <a:tcPr marL="71057" marR="71057" marT="37806" marB="37806"/>
                </a:tc>
                <a:tc>
                  <a:txBody>
                    <a:bodyPr/>
                    <a:lstStyle/>
                    <a:p>
                      <a:r>
                        <a:rPr lang="tr-TR" sz="900" baseline="0" dirty="0" smtClean="0">
                          <a:solidFill>
                            <a:schemeClr val="tx1"/>
                          </a:solidFill>
                        </a:rPr>
                        <a:t>Ayhan İldam, İrfan Kandemir,  </a:t>
                      </a:r>
                      <a:endParaRPr lang="tr-TR" sz="900" dirty="0">
                        <a:solidFill>
                          <a:schemeClr val="tx1"/>
                        </a:solidFill>
                      </a:endParaRPr>
                    </a:p>
                  </a:txBody>
                  <a:tcPr marL="71057" marR="71057" marT="37806" marB="37806"/>
                </a:tc>
              </a:tr>
              <a:tr h="144000">
                <a:tc>
                  <a:txBody>
                    <a:bodyPr/>
                    <a:lstStyle/>
                    <a:p>
                      <a:r>
                        <a:rPr lang="tr-TR" sz="900" b="1" dirty="0" smtClean="0"/>
                        <a:t>Konuklarımız</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144000">
                <a:tc gridSpan="2">
                  <a:txBody>
                    <a:bodyPr/>
                    <a:lstStyle/>
                    <a:p>
                      <a:pPr lvl="1"/>
                      <a:r>
                        <a:rPr lang="tr-TR" sz="900" dirty="0" smtClean="0">
                          <a:solidFill>
                            <a:schemeClr val="tx1"/>
                          </a:solidFill>
                        </a:rPr>
                        <a:t>  </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44000">
                <a:tc>
                  <a:txBody>
                    <a:bodyPr/>
                    <a:lstStyle/>
                    <a:p>
                      <a:r>
                        <a:rPr lang="tr-TR" sz="900" b="1" dirty="0" smtClean="0"/>
                        <a:t>Mutlu Günler</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144000">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smtClean="0">
                        <a:solidFill>
                          <a:schemeClr val="tx1"/>
                        </a:solidFill>
                      </a:endParaRPr>
                    </a:p>
                    <a:p>
                      <a:pPr algn="just"/>
                      <a:r>
                        <a:rPr lang="tr-TR" sz="900" b="1" dirty="0" smtClean="0">
                          <a:solidFill>
                            <a:schemeClr val="tx1"/>
                          </a:solidFill>
                        </a:rPr>
                        <a:t>Toplantı Akışı</a:t>
                      </a:r>
                    </a:p>
                    <a:p>
                      <a:pPr algn="just"/>
                      <a:endParaRPr lang="tr-TR" sz="900" b="1" dirty="0" smtClean="0">
                        <a:solidFill>
                          <a:schemeClr val="tx1"/>
                        </a:solidFill>
                      </a:endParaRPr>
                    </a:p>
                    <a:p>
                      <a:pPr algn="just"/>
                      <a:r>
                        <a:rPr lang="tr-TR" sz="900" dirty="0" smtClean="0">
                          <a:solidFill>
                            <a:schemeClr val="tx1"/>
                          </a:solidFill>
                        </a:rPr>
                        <a:t>Ankara Bahçelievler Rotary Kulübü olarak, dönemimizin 36. toplantısını, 12-16 Nisan tarihlerinde 2430. Bölge 2017-2018 dönemi BES ve Asamble organizasyonu yapılarak gerçekleştirilmiştir. Organizasyon</a:t>
                      </a:r>
                      <a:r>
                        <a:rPr lang="tr-TR" sz="900" baseline="0" dirty="0" smtClean="0">
                          <a:solidFill>
                            <a:schemeClr val="tx1"/>
                          </a:solidFill>
                        </a:rPr>
                        <a:t> Komitesi Başkanı GDB. Kadri Güneş tarafından organize edilen BES ve Asamble’ye  780 kişi katılmıştır.</a:t>
                      </a:r>
                    </a:p>
                    <a:p>
                      <a:pPr algn="just"/>
                      <a:endParaRPr lang="tr-TR" sz="900" baseline="0" dirty="0" smtClean="0">
                        <a:solidFill>
                          <a:schemeClr val="tx1"/>
                        </a:solidFill>
                      </a:endParaRPr>
                    </a:p>
                    <a:p>
                      <a:pPr algn="just"/>
                      <a:r>
                        <a:rPr lang="tr-TR" sz="900" baseline="0" dirty="0" smtClean="0">
                          <a:solidFill>
                            <a:schemeClr val="tx1"/>
                          </a:solidFill>
                        </a:rPr>
                        <a:t>Kulüp Başkanımız Cengiz Kaya’nın , açılış konuşması ile başlattığı  BES ve Asamble toplantıları, daha sonra Organizasyon Komitesi Başkanı Kadri Güneş, Dönem Guvernörü </a:t>
                      </a:r>
                      <a:r>
                        <a:rPr lang="tr-TR" sz="900" baseline="0" dirty="0" err="1" smtClean="0">
                          <a:solidFill>
                            <a:schemeClr val="tx1"/>
                          </a:solidFill>
                        </a:rPr>
                        <a:t>Güner</a:t>
                      </a:r>
                      <a:r>
                        <a:rPr lang="tr-TR" sz="900" baseline="0" dirty="0" smtClean="0">
                          <a:solidFill>
                            <a:schemeClr val="tx1"/>
                          </a:solidFill>
                        </a:rPr>
                        <a:t> İnci  ve  Gelecek Dönem Guvernörü Serdar Ünlü’ nün konuşmaları ile sürdürülerek, </a:t>
                      </a:r>
                      <a:r>
                        <a:rPr lang="tr-TR" sz="900" baseline="0" dirty="0" err="1" smtClean="0">
                          <a:solidFill>
                            <a:schemeClr val="tx1"/>
                          </a:solidFill>
                        </a:rPr>
                        <a:t>proğramlara</a:t>
                      </a:r>
                      <a:r>
                        <a:rPr lang="tr-TR" sz="900" baseline="0" dirty="0" smtClean="0">
                          <a:solidFill>
                            <a:schemeClr val="tx1"/>
                          </a:solidFill>
                        </a:rPr>
                        <a:t> geçilmiştir.</a:t>
                      </a:r>
                    </a:p>
                    <a:p>
                      <a:pPr algn="just"/>
                      <a:endParaRPr lang="tr-TR" sz="900" baseline="0" dirty="0" smtClean="0">
                        <a:solidFill>
                          <a:schemeClr val="tx1"/>
                        </a:solidFill>
                      </a:endParaRPr>
                    </a:p>
                    <a:p>
                      <a:pPr algn="just"/>
                      <a:r>
                        <a:rPr lang="tr-TR" sz="900" baseline="0" dirty="0" smtClean="0">
                          <a:solidFill>
                            <a:schemeClr val="tx1"/>
                          </a:solidFill>
                        </a:rPr>
                        <a:t>Asamble başında  gerçekleştirilen Bayrak Töreni ve  sonrasında ki “Hoş Geldiniz” gösterisi ise katılanlar tarafından  beğeni ile izlenmiştir.</a:t>
                      </a:r>
                    </a:p>
                    <a:p>
                      <a:pPr algn="just"/>
                      <a:endParaRPr lang="tr-TR" sz="900" baseline="0" dirty="0" smtClean="0">
                        <a:solidFill>
                          <a:schemeClr val="tx1"/>
                        </a:solidFill>
                      </a:endParaRPr>
                    </a:p>
                    <a:p>
                      <a:pPr algn="just"/>
                      <a:r>
                        <a:rPr lang="tr-TR" sz="900" baseline="0" dirty="0" smtClean="0">
                          <a:solidFill>
                            <a:schemeClr val="tx1"/>
                          </a:solidFill>
                        </a:rPr>
                        <a:t>“Rotary </a:t>
                      </a:r>
                      <a:r>
                        <a:rPr lang="tr-TR" sz="900" baseline="0" dirty="0" err="1" smtClean="0">
                          <a:solidFill>
                            <a:schemeClr val="tx1"/>
                          </a:solidFill>
                        </a:rPr>
                        <a:t>Farkındalık</a:t>
                      </a:r>
                      <a:r>
                        <a:rPr lang="tr-TR" sz="900" baseline="0" dirty="0" smtClean="0">
                          <a:solidFill>
                            <a:schemeClr val="tx1"/>
                          </a:solidFill>
                        </a:rPr>
                        <a:t> Yaratır” teması ile sürdürülen organizasyonda, bir çok ilk yaşandı.</a:t>
                      </a:r>
                    </a:p>
                    <a:p>
                      <a:pPr algn="just"/>
                      <a:endParaRPr lang="tr-TR" sz="900" baseline="0" dirty="0" smtClean="0">
                        <a:solidFill>
                          <a:schemeClr val="tx1"/>
                        </a:solidFill>
                      </a:endParaRPr>
                    </a:p>
                    <a:p>
                      <a:pPr algn="l"/>
                      <a:r>
                        <a:rPr lang="tr-TR" sz="900" dirty="0" smtClean="0"/>
                        <a:t>UNICEF -Türkiye Milli Komitesi, </a:t>
                      </a:r>
                      <a:r>
                        <a:rPr lang="tr-TR" sz="900" b="1" dirty="0" smtClean="0"/>
                        <a:t>EĞİTİM DOSTLARI PLATFORMU PROJESİNİN</a:t>
                      </a:r>
                      <a:r>
                        <a:rPr lang="tr-TR" sz="900" dirty="0" smtClean="0"/>
                        <a:t> ihtiyaç sahibi çocukların eğitimine katkı sağlayacağına inanmakta dır. Eğitim Dostları Platformunda yer alan projeler 2420 Rotary Bölge Federasyonu çatısı altında yürütülmekte olup, bu platformda, Milli eğitim Bakanlığına bağlı okulların ihtiyaçları proje şeklinde oluşturulmaktadır. Platforma yapılacak yardımların % 5'i kadar bir tutar 2420. Bölge Rotary Vakfı tarafından Rotary-UNICEF TMK ortak projelerinde kullanılmak üzere tahsis edilmektedir. </a:t>
                      </a:r>
                      <a:br>
                        <a:rPr lang="tr-TR" sz="900" dirty="0" smtClean="0"/>
                      </a:br>
                      <a:r>
                        <a:rPr lang="tr-TR" sz="900" dirty="0" smtClean="0"/>
                        <a:t>Asamblede, ROTARY EĞİTİM DOSTLARI Platformu tarafından yapılan bir çağrı ile " 4379 " SMS mesajı ile 2850 TL. </a:t>
                      </a:r>
                      <a:r>
                        <a:rPr lang="tr-TR" sz="900" dirty="0" err="1" smtClean="0"/>
                        <a:t>lik</a:t>
                      </a:r>
                      <a:r>
                        <a:rPr lang="tr-TR" sz="900" dirty="0" smtClean="0"/>
                        <a:t> bir fon oluşturulmuştur. Oluşturulan bu fon ile Kars Digor ilçesindeki bir okulun ihtiyaçları karşılanmıştır.</a:t>
                      </a:r>
                    </a:p>
                    <a:p>
                      <a:pPr algn="l"/>
                      <a:r>
                        <a:rPr lang="tr-TR" sz="900" dirty="0" smtClean="0"/>
                        <a:t>Asamble'nin Gala Gecesinde, bu proje 2420. Rotary Bölge'si GDG. </a:t>
                      </a:r>
                      <a:r>
                        <a:rPr lang="tr-TR" sz="900" dirty="0" err="1" smtClean="0"/>
                        <a:t>Seha</a:t>
                      </a:r>
                      <a:r>
                        <a:rPr lang="tr-TR" sz="900" dirty="0" smtClean="0"/>
                        <a:t> Sadıklar tarafından  Ankara Bahçelievler Rotary Kulübüne armağan edilmiştir. Bu jest Ankara Bahçelievler Kulübü tarafından büyük bir mutlulukla karşılanmıştır.  </a:t>
                      </a:r>
                      <a:br>
                        <a:rPr lang="tr-TR" sz="900" dirty="0" smtClean="0"/>
                      </a:br>
                      <a:r>
                        <a:rPr lang="tr-TR" sz="900" dirty="0" smtClean="0"/>
                        <a:t>Bu proje 2420. ve 2430. Bölge'lerin ortak projesi olması açısından önemli bir projedir.</a:t>
                      </a:r>
                    </a:p>
                    <a:p>
                      <a:pPr algn="l"/>
                      <a:endParaRPr lang="tr-TR" sz="900" baseline="0" dirty="0" smtClean="0">
                        <a:solidFill>
                          <a:schemeClr val="tx1"/>
                        </a:solidFill>
                      </a:endParaRPr>
                    </a:p>
                    <a:p>
                      <a:pPr algn="l"/>
                      <a:r>
                        <a:rPr lang="tr-TR" sz="900" baseline="0" dirty="0" smtClean="0">
                          <a:solidFill>
                            <a:schemeClr val="tx1"/>
                          </a:solidFill>
                        </a:rPr>
                        <a:t>Asamble son toplantısı sonunda, Organizasyon Komitesi Başkanı GDB. Kadri Güneş ve eşi Hülya’ya “Teşekkür Plaketi” veren Gelecek Dönem Guvernörü Serdar Ünlü,  Kulübümüz adına Başkanımız Cengiz Kaya’ya “Teşekkür Plaketi” takdim ederek, tüm üyelerimiz ve eşlerimize  teşekkür etti.</a:t>
                      </a:r>
                    </a:p>
                    <a:p>
                      <a:pPr algn="l"/>
                      <a:endParaRPr lang="tr-TR" sz="900" baseline="0" dirty="0" smtClean="0">
                        <a:solidFill>
                          <a:schemeClr val="tx1"/>
                        </a:solidFill>
                      </a:endParaRPr>
                    </a:p>
                    <a:p>
                      <a:pPr algn="l"/>
                      <a:r>
                        <a:rPr lang="tr-TR" sz="900" baseline="0" dirty="0" smtClean="0">
                          <a:solidFill>
                            <a:schemeClr val="tx1"/>
                          </a:solidFill>
                        </a:rPr>
                        <a:t>Gala Gecesi’nde Kulübümüzün 32. Kuruluş Yıldönümü, Başkanımız Cengiz Kaya’nın konuşması sonrasında, geçmiş dönem başkanlarımız ile birlikte kulüp logolu pastamızın kesilmesi ile kutlandı.</a:t>
                      </a:r>
                    </a:p>
                    <a:p>
                      <a:pPr algn="l"/>
                      <a:endParaRPr lang="tr-TR" sz="900" baseline="0" dirty="0" smtClean="0">
                        <a:solidFill>
                          <a:schemeClr val="tx1"/>
                        </a:solidFill>
                      </a:endParaRPr>
                    </a:p>
                    <a:p>
                      <a:pPr algn="l"/>
                      <a:r>
                        <a:rPr lang="tr-TR" sz="900" baseline="0" dirty="0" smtClean="0">
                          <a:solidFill>
                            <a:schemeClr val="tx1"/>
                          </a:solidFill>
                        </a:rPr>
                        <a:t>Gelecek dönemlere örnek olacak güzellikte gerçekleştirilen ve birçok ilk ‘</a:t>
                      </a:r>
                      <a:r>
                        <a:rPr lang="tr-TR" sz="900" baseline="0" dirty="0" err="1" smtClean="0">
                          <a:solidFill>
                            <a:schemeClr val="tx1"/>
                          </a:solidFill>
                        </a:rPr>
                        <a:t>lerin</a:t>
                      </a:r>
                      <a:r>
                        <a:rPr lang="tr-TR" sz="900" baseline="0" dirty="0" smtClean="0">
                          <a:solidFill>
                            <a:schemeClr val="tx1"/>
                          </a:solidFill>
                        </a:rPr>
                        <a:t> yaşandığı  BES ve Asamble , katılanların memnun şekilde ayrılmasıyla sonuçlandı.</a:t>
                      </a: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44000">
                <a:tc>
                  <a:txBody>
                    <a:bodyPr/>
                    <a:lstStyle/>
                    <a:p>
                      <a:pPr algn="just">
                        <a:spcAft>
                          <a:spcPts val="0"/>
                        </a:spcAft>
                      </a:pPr>
                      <a:endParaRPr lang="tr-TR" sz="1200" b="1" dirty="0">
                        <a:latin typeface="Arial"/>
                        <a:ea typeface="Calibri"/>
                      </a:endParaRPr>
                    </a:p>
                  </a:txBody>
                  <a:tcPr marL="44450" marR="44450" marT="0" marB="0"/>
                </a:tc>
                <a:tc>
                  <a:txBody>
                    <a:bodyPr/>
                    <a:lstStyle/>
                    <a:p>
                      <a:pPr algn="just">
                        <a:spcAft>
                          <a:spcPts val="0"/>
                        </a:spcAft>
                      </a:pPr>
                      <a:endParaRPr lang="tr-TR" sz="900" b="0" dirty="0">
                        <a:latin typeface="+mn-lt"/>
                        <a:ea typeface="Calibri"/>
                      </a:endParaRPr>
                    </a:p>
                  </a:txBody>
                  <a:tcPr marL="44450" marR="44450" marT="0" marB="0"/>
                </a:tc>
              </a:tr>
              <a:tr h="144000">
                <a:tc>
                  <a:txBody>
                    <a:bodyPr/>
                    <a:lstStyle/>
                    <a:p>
                      <a:endParaRPr lang="tr-TR" sz="900" dirty="0"/>
                    </a:p>
                  </a:txBody>
                  <a:tcPr marL="71057" marR="71057" marT="37806" marB="37806"/>
                </a:tc>
                <a:tc>
                  <a:txBody>
                    <a:bodyPr/>
                    <a:lstStyle/>
                    <a:p>
                      <a:endParaRPr lang="tr-TR" sz="900" b="0" dirty="0">
                        <a:latin typeface="+mn-lt"/>
                      </a:endParaRPr>
                    </a:p>
                  </a:txBody>
                  <a:tcPr marL="71057" marR="71057" marT="37806" marB="37806"/>
                </a:tc>
              </a:tr>
            </a:tbl>
          </a:graphicData>
        </a:graphic>
      </p:graphicFrame>
    </p:spTree>
    <p:extLst>
      <p:ext uri="{BB962C8B-B14F-4D97-AF65-F5344CB8AC3E}">
        <p14:creationId xmlns="" xmlns:p14="http://schemas.microsoft.com/office/powerpoint/2010/main" val="1743786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96467" y="36215"/>
            <a:ext cx="1665841" cy="307777"/>
          </a:xfrm>
          <a:prstGeom prst="rect">
            <a:avLst/>
          </a:prstGeom>
        </p:spPr>
        <p:txBody>
          <a:bodyPr wrap="none">
            <a:spAutoFit/>
          </a:bodyPr>
          <a:lstStyle/>
          <a:p>
            <a:r>
              <a:rPr lang="tr-TR" b="1" dirty="0" smtClean="0">
                <a:latin typeface="Monotype Corsiva" panose="03010101010201010101" pitchFamily="66" charset="0"/>
              </a:rPr>
              <a:t>1536 TOPLANTIMIZ</a:t>
            </a:r>
            <a:endParaRPr lang="tr-TR" b="1" dirty="0">
              <a:latin typeface="Monotype Corsiva" panose="03010101010201010101" pitchFamily="66" charset="0"/>
            </a:endParaRPr>
          </a:p>
        </p:txBody>
      </p:sp>
      <p:pic>
        <p:nvPicPr>
          <p:cNvPr id="3080" name="Picture 8" descr="C:\Users\TTAdmin\Desktop\BES FOTO\2017-04-14-PHOTO-00000030.jpg"/>
          <p:cNvPicPr>
            <a:picLocks noChangeAspect="1" noChangeArrowheads="1"/>
          </p:cNvPicPr>
          <p:nvPr/>
        </p:nvPicPr>
        <p:blipFill>
          <a:blip r:embed="rId2" cstate="print"/>
          <a:srcRect/>
          <a:stretch>
            <a:fillRect/>
          </a:stretch>
        </p:blipFill>
        <p:spPr bwMode="auto">
          <a:xfrm>
            <a:off x="360363" y="421639"/>
            <a:ext cx="2174400" cy="1630800"/>
          </a:xfrm>
          <a:prstGeom prst="rect">
            <a:avLst/>
          </a:prstGeom>
          <a:noFill/>
        </p:spPr>
      </p:pic>
      <p:pic>
        <p:nvPicPr>
          <p:cNvPr id="3091" name="Picture 19" descr="C:\Users\TTAdmin\Desktop\BES FOTO\IMG_3103.JPG"/>
          <p:cNvPicPr>
            <a:picLocks noChangeAspect="1" noChangeArrowheads="1"/>
          </p:cNvPicPr>
          <p:nvPr/>
        </p:nvPicPr>
        <p:blipFill>
          <a:blip r:embed="rId3" cstate="print"/>
          <a:srcRect/>
          <a:stretch>
            <a:fillRect/>
          </a:stretch>
        </p:blipFill>
        <p:spPr bwMode="auto">
          <a:xfrm>
            <a:off x="360363" y="2293847"/>
            <a:ext cx="2174400" cy="1630800"/>
          </a:xfrm>
          <a:prstGeom prst="rect">
            <a:avLst/>
          </a:prstGeom>
          <a:noFill/>
        </p:spPr>
      </p:pic>
      <p:pic>
        <p:nvPicPr>
          <p:cNvPr id="3092" name="Picture 20" descr="C:\Users\TTAdmin\Desktop\BES FOTO\IMG_3104.JPG"/>
          <p:cNvPicPr>
            <a:picLocks noChangeAspect="1" noChangeArrowheads="1"/>
          </p:cNvPicPr>
          <p:nvPr/>
        </p:nvPicPr>
        <p:blipFill>
          <a:blip r:embed="rId4" cstate="print"/>
          <a:srcRect/>
          <a:stretch>
            <a:fillRect/>
          </a:stretch>
        </p:blipFill>
        <p:spPr bwMode="auto">
          <a:xfrm>
            <a:off x="2938491" y="2293847"/>
            <a:ext cx="2174400" cy="1630800"/>
          </a:xfrm>
          <a:prstGeom prst="rect">
            <a:avLst/>
          </a:prstGeom>
          <a:noFill/>
        </p:spPr>
      </p:pic>
      <p:pic>
        <p:nvPicPr>
          <p:cNvPr id="3093" name="Picture 21" descr="C:\Users\TTAdmin\Desktop\BES FOTO\IMG_3105.JPG"/>
          <p:cNvPicPr>
            <a:picLocks noChangeAspect="1" noChangeArrowheads="1"/>
          </p:cNvPicPr>
          <p:nvPr/>
        </p:nvPicPr>
        <p:blipFill>
          <a:blip r:embed="rId5" cstate="print"/>
          <a:srcRect/>
          <a:stretch>
            <a:fillRect/>
          </a:stretch>
        </p:blipFill>
        <p:spPr bwMode="auto">
          <a:xfrm rot="5400000">
            <a:off x="3210291" y="308015"/>
            <a:ext cx="2174400" cy="1630800"/>
          </a:xfrm>
          <a:prstGeom prst="rect">
            <a:avLst/>
          </a:prstGeom>
          <a:noFill/>
        </p:spPr>
      </p:pic>
      <p:pic>
        <p:nvPicPr>
          <p:cNvPr id="3094" name="Picture 22" descr="C:\Users\TTAdmin\Desktop\BES FOTO\IMG_3106.JPG"/>
          <p:cNvPicPr>
            <a:picLocks noChangeAspect="1" noChangeArrowheads="1"/>
          </p:cNvPicPr>
          <p:nvPr/>
        </p:nvPicPr>
        <p:blipFill>
          <a:blip r:embed="rId6" cstate="print"/>
          <a:srcRect/>
          <a:stretch>
            <a:fillRect/>
          </a:stretch>
        </p:blipFill>
        <p:spPr bwMode="auto">
          <a:xfrm>
            <a:off x="346203" y="4094047"/>
            <a:ext cx="2174400" cy="1630800"/>
          </a:xfrm>
          <a:prstGeom prst="rect">
            <a:avLst/>
          </a:prstGeom>
          <a:noFill/>
        </p:spPr>
      </p:pic>
      <p:pic>
        <p:nvPicPr>
          <p:cNvPr id="3098" name="Picture 26" descr="C:\Users\TTAdmin\Desktop\BES FOTO\IMG_3111.JPG"/>
          <p:cNvPicPr>
            <a:picLocks noChangeAspect="1" noChangeArrowheads="1"/>
          </p:cNvPicPr>
          <p:nvPr/>
        </p:nvPicPr>
        <p:blipFill>
          <a:blip r:embed="rId7" cstate="print"/>
          <a:srcRect/>
          <a:stretch>
            <a:fillRect/>
          </a:stretch>
        </p:blipFill>
        <p:spPr bwMode="auto">
          <a:xfrm>
            <a:off x="2938491" y="5822239"/>
            <a:ext cx="2174400" cy="1630800"/>
          </a:xfrm>
          <a:prstGeom prst="rect">
            <a:avLst/>
          </a:prstGeom>
          <a:noFill/>
        </p:spPr>
      </p:pic>
      <p:pic>
        <p:nvPicPr>
          <p:cNvPr id="3099" name="Picture 27" descr="C:\Users\TTAdmin\Desktop\BES FOTO\IMG_3112.JPG"/>
          <p:cNvPicPr>
            <a:picLocks noChangeAspect="1" noChangeArrowheads="1"/>
          </p:cNvPicPr>
          <p:nvPr/>
        </p:nvPicPr>
        <p:blipFill>
          <a:blip r:embed="rId8" cstate="print"/>
          <a:srcRect/>
          <a:stretch>
            <a:fillRect/>
          </a:stretch>
        </p:blipFill>
        <p:spPr bwMode="auto">
          <a:xfrm>
            <a:off x="2938491" y="4140671"/>
            <a:ext cx="2174400" cy="1630800"/>
          </a:xfrm>
          <a:prstGeom prst="rect">
            <a:avLst/>
          </a:prstGeom>
          <a:noFill/>
        </p:spPr>
      </p:pic>
      <p:pic>
        <p:nvPicPr>
          <p:cNvPr id="3100" name="Picture 28" descr="C:\Users\TTAdmin\Desktop\IMG_3154.JPG"/>
          <p:cNvPicPr>
            <a:picLocks noChangeAspect="1" noChangeArrowheads="1"/>
          </p:cNvPicPr>
          <p:nvPr/>
        </p:nvPicPr>
        <p:blipFill>
          <a:blip r:embed="rId9" cstate="print"/>
          <a:srcRect/>
          <a:stretch>
            <a:fillRect/>
          </a:stretch>
        </p:blipFill>
        <p:spPr bwMode="auto">
          <a:xfrm>
            <a:off x="346203" y="5822239"/>
            <a:ext cx="2174400" cy="16308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750791" y="36215"/>
            <a:ext cx="1705916" cy="307777"/>
          </a:xfrm>
          <a:prstGeom prst="rect">
            <a:avLst/>
          </a:prstGeom>
        </p:spPr>
        <p:txBody>
          <a:bodyPr wrap="none">
            <a:spAutoFit/>
          </a:bodyPr>
          <a:lstStyle/>
          <a:p>
            <a:r>
              <a:rPr lang="tr-TR" b="1" dirty="0" smtClean="0">
                <a:latin typeface="Monotype Corsiva" panose="03010101010201010101" pitchFamily="66" charset="0"/>
              </a:rPr>
              <a:t>1536. TOPLANTIMIZ</a:t>
            </a:r>
            <a:endParaRPr lang="tr-TR" b="1" dirty="0">
              <a:latin typeface="Monotype Corsiva" panose="03010101010201010101" pitchFamily="66" charset="0"/>
            </a:endParaRPr>
          </a:p>
        </p:txBody>
      </p:sp>
      <p:pic>
        <p:nvPicPr>
          <p:cNvPr id="3075" name="Picture 3" descr="C:\Users\TTAdmin\Desktop\BES FOTO\2017-04-11-PHOTO-00000024.jpg"/>
          <p:cNvPicPr>
            <a:picLocks noChangeAspect="1" noChangeArrowheads="1"/>
          </p:cNvPicPr>
          <p:nvPr/>
        </p:nvPicPr>
        <p:blipFill>
          <a:blip r:embed="rId2" cstate="print"/>
          <a:srcRect/>
          <a:stretch>
            <a:fillRect/>
          </a:stretch>
        </p:blipFill>
        <p:spPr bwMode="auto">
          <a:xfrm>
            <a:off x="216347" y="5822239"/>
            <a:ext cx="1223100" cy="1630800"/>
          </a:xfrm>
          <a:prstGeom prst="rect">
            <a:avLst/>
          </a:prstGeom>
          <a:noFill/>
        </p:spPr>
      </p:pic>
      <p:pic>
        <p:nvPicPr>
          <p:cNvPr id="3082" name="Picture 10" descr="C:\Users\TTAdmin\Desktop\BES FOTO\2017-04-15-PHOTO-00001960.jpg"/>
          <p:cNvPicPr>
            <a:picLocks noChangeAspect="1" noChangeArrowheads="1"/>
          </p:cNvPicPr>
          <p:nvPr/>
        </p:nvPicPr>
        <p:blipFill>
          <a:blip r:embed="rId3" cstate="print"/>
          <a:srcRect/>
          <a:stretch>
            <a:fillRect/>
          </a:stretch>
        </p:blipFill>
        <p:spPr bwMode="auto">
          <a:xfrm>
            <a:off x="3331470" y="2149831"/>
            <a:ext cx="917325" cy="1630800"/>
          </a:xfrm>
          <a:prstGeom prst="rect">
            <a:avLst/>
          </a:prstGeom>
          <a:noFill/>
        </p:spPr>
      </p:pic>
      <p:pic>
        <p:nvPicPr>
          <p:cNvPr id="3084" name="Picture 12" descr="C:\Users\TTAdmin\Desktop\BES FOTO\2017-04-15-PHOTO-00003579.jpg"/>
          <p:cNvPicPr>
            <a:picLocks noChangeAspect="1" noChangeArrowheads="1"/>
          </p:cNvPicPr>
          <p:nvPr/>
        </p:nvPicPr>
        <p:blipFill>
          <a:blip r:embed="rId4" cstate="print"/>
          <a:srcRect/>
          <a:stretch>
            <a:fillRect/>
          </a:stretch>
        </p:blipFill>
        <p:spPr bwMode="auto">
          <a:xfrm>
            <a:off x="72331" y="396255"/>
            <a:ext cx="2899200" cy="1630800"/>
          </a:xfrm>
          <a:prstGeom prst="rect">
            <a:avLst/>
          </a:prstGeom>
          <a:noFill/>
        </p:spPr>
      </p:pic>
      <p:pic>
        <p:nvPicPr>
          <p:cNvPr id="3085" name="Picture 13" descr="C:\Users\TTAdmin\Desktop\BES FOTO\2017-04-15-PHOTO-00003581.jpg"/>
          <p:cNvPicPr>
            <a:picLocks noChangeAspect="1" noChangeArrowheads="1"/>
          </p:cNvPicPr>
          <p:nvPr/>
        </p:nvPicPr>
        <p:blipFill>
          <a:blip r:embed="rId5" cstate="print"/>
          <a:srcRect/>
          <a:stretch>
            <a:fillRect/>
          </a:stretch>
        </p:blipFill>
        <p:spPr bwMode="auto">
          <a:xfrm>
            <a:off x="2866483" y="5796855"/>
            <a:ext cx="2174400" cy="1630800"/>
          </a:xfrm>
          <a:prstGeom prst="rect">
            <a:avLst/>
          </a:prstGeom>
          <a:noFill/>
        </p:spPr>
      </p:pic>
      <p:pic>
        <p:nvPicPr>
          <p:cNvPr id="3086" name="Picture 14" descr="C:\Users\TTAdmin\Desktop\BES FOTO\2017-04-15-PHOTO-00003584.jpg"/>
          <p:cNvPicPr>
            <a:picLocks noChangeAspect="1" noChangeArrowheads="1"/>
          </p:cNvPicPr>
          <p:nvPr/>
        </p:nvPicPr>
        <p:blipFill>
          <a:blip r:embed="rId6" cstate="print"/>
          <a:srcRect/>
          <a:stretch>
            <a:fillRect/>
          </a:stretch>
        </p:blipFill>
        <p:spPr bwMode="auto">
          <a:xfrm>
            <a:off x="216347" y="4022039"/>
            <a:ext cx="2174400" cy="1630800"/>
          </a:xfrm>
          <a:prstGeom prst="rect">
            <a:avLst/>
          </a:prstGeom>
          <a:noFill/>
        </p:spPr>
      </p:pic>
      <p:pic>
        <p:nvPicPr>
          <p:cNvPr id="3088" name="Picture 16" descr="C:\Users\TTAdmin\Desktop\BES FOTO\2017-04-15-PHOTO-00003586.jpg"/>
          <p:cNvPicPr>
            <a:picLocks noChangeAspect="1" noChangeArrowheads="1"/>
          </p:cNvPicPr>
          <p:nvPr/>
        </p:nvPicPr>
        <p:blipFill>
          <a:blip r:embed="rId7" cstate="print"/>
          <a:srcRect/>
          <a:stretch>
            <a:fillRect/>
          </a:stretch>
        </p:blipFill>
        <p:spPr bwMode="auto">
          <a:xfrm>
            <a:off x="216347" y="2221839"/>
            <a:ext cx="2174400" cy="1630800"/>
          </a:xfrm>
          <a:prstGeom prst="rect">
            <a:avLst/>
          </a:prstGeom>
          <a:noFill/>
        </p:spPr>
      </p:pic>
      <p:pic>
        <p:nvPicPr>
          <p:cNvPr id="3089" name="Picture 17" descr="C:\Users\TTAdmin\Desktop\BES FOTO\2017-04-15-PHOTO-00003588.jpg"/>
          <p:cNvPicPr>
            <a:picLocks noChangeAspect="1" noChangeArrowheads="1"/>
          </p:cNvPicPr>
          <p:nvPr/>
        </p:nvPicPr>
        <p:blipFill>
          <a:blip r:embed="rId8" cstate="print"/>
          <a:srcRect/>
          <a:stretch>
            <a:fillRect/>
          </a:stretch>
        </p:blipFill>
        <p:spPr bwMode="auto">
          <a:xfrm>
            <a:off x="2866483" y="3950031"/>
            <a:ext cx="2174400" cy="1630800"/>
          </a:xfrm>
          <a:prstGeom prst="rect">
            <a:avLst/>
          </a:prstGeom>
          <a:noFill/>
        </p:spPr>
      </p:pic>
      <p:pic>
        <p:nvPicPr>
          <p:cNvPr id="3096" name="Picture 24" descr="C:\Users\TTAdmin\Desktop\BES FOTO\IMG_3109.JPG"/>
          <p:cNvPicPr>
            <a:picLocks noChangeAspect="1" noChangeArrowheads="1"/>
          </p:cNvPicPr>
          <p:nvPr/>
        </p:nvPicPr>
        <p:blipFill>
          <a:blip r:embed="rId9" cstate="print"/>
          <a:srcRect/>
          <a:stretch>
            <a:fillRect/>
          </a:stretch>
        </p:blipFill>
        <p:spPr bwMode="auto">
          <a:xfrm>
            <a:off x="3096667" y="421639"/>
            <a:ext cx="2174400" cy="16308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1537.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70703983"/>
              </p:ext>
            </p:extLst>
          </p:nvPr>
        </p:nvGraphicFramePr>
        <p:xfrm>
          <a:off x="202545" y="483561"/>
          <a:ext cx="4910346" cy="7584228"/>
        </p:xfrm>
        <a:graphic>
          <a:graphicData uri="http://schemas.openxmlformats.org/drawingml/2006/table">
            <a:tbl>
              <a:tblPr firstRow="1" bandRow="1">
                <a:tableStyleId>{2D5ABB26-0587-4C30-8999-92F81FD0307C}</a:tableStyleId>
              </a:tblPr>
              <a:tblGrid>
                <a:gridCol w="1454862"/>
                <a:gridCol w="3455484"/>
              </a:tblGrid>
              <a:tr h="144000">
                <a:tc>
                  <a:txBody>
                    <a:bodyPr/>
                    <a:lstStyle/>
                    <a:p>
                      <a:r>
                        <a:rPr lang="tr-TR" sz="900" b="1" dirty="0" smtClean="0"/>
                        <a:t>Toplantı Tarihi</a:t>
                      </a:r>
                      <a:endParaRPr lang="tr-TR" sz="900" b="1" dirty="0"/>
                    </a:p>
                  </a:txBody>
                  <a:tcPr marL="71057" marR="71057" marT="37806" marB="37806"/>
                </a:tc>
                <a:tc>
                  <a:txBody>
                    <a:bodyPr/>
                    <a:lstStyle/>
                    <a:p>
                      <a:r>
                        <a:rPr lang="tr-TR" sz="900" b="0" dirty="0" smtClean="0"/>
                        <a:t>20.04.2017</a:t>
                      </a:r>
                      <a:endParaRPr lang="tr-TR" sz="900" b="0" dirty="0"/>
                    </a:p>
                  </a:txBody>
                  <a:tcPr marL="71057" marR="71057" marT="37806" marB="37806"/>
                </a:tc>
              </a:tr>
              <a:tr h="144000">
                <a:tc>
                  <a:txBody>
                    <a:bodyPr/>
                    <a:lstStyle/>
                    <a:p>
                      <a:r>
                        <a:rPr lang="tr-TR" sz="900" b="1" dirty="0" smtClean="0"/>
                        <a:t>İlk Gelen Dostumuz</a:t>
                      </a:r>
                      <a:endParaRPr lang="tr-TR" sz="900" b="1" dirty="0"/>
                    </a:p>
                  </a:txBody>
                  <a:tcPr marL="71057" marR="71057" marT="37806" marB="37806"/>
                </a:tc>
                <a:tc>
                  <a:txBody>
                    <a:bodyPr/>
                    <a:lstStyle/>
                    <a:p>
                      <a:r>
                        <a:rPr lang="tr-TR" sz="900" dirty="0" smtClean="0">
                          <a:solidFill>
                            <a:schemeClr val="tx1"/>
                          </a:solidFill>
                        </a:rPr>
                        <a:t>İrfan Kandemir</a:t>
                      </a:r>
                      <a:endParaRPr lang="tr-TR" sz="900" dirty="0">
                        <a:solidFill>
                          <a:schemeClr val="tx1"/>
                        </a:solidFill>
                      </a:endParaRPr>
                    </a:p>
                  </a:txBody>
                  <a:tcPr marL="71057" marR="71057" marT="37806" marB="37806"/>
                </a:tc>
              </a:tr>
              <a:tr h="144000">
                <a:tc>
                  <a:txBody>
                    <a:bodyPr/>
                    <a:lstStyle/>
                    <a:p>
                      <a:r>
                        <a:rPr lang="tr-TR" sz="900" b="1" dirty="0" smtClean="0"/>
                        <a:t>Devam Oranımız</a:t>
                      </a:r>
                      <a:endParaRPr lang="tr-TR" sz="900" b="1" dirty="0"/>
                    </a:p>
                  </a:txBody>
                  <a:tcPr marL="71057" marR="71057" marT="37806" marB="37806"/>
                </a:tc>
                <a:tc>
                  <a:txBody>
                    <a:bodyPr/>
                    <a:lstStyle/>
                    <a:p>
                      <a:r>
                        <a:rPr lang="tr-TR" sz="900" dirty="0" smtClean="0">
                          <a:solidFill>
                            <a:schemeClr val="tx1"/>
                          </a:solidFill>
                        </a:rPr>
                        <a:t>% 77</a:t>
                      </a:r>
                      <a:endParaRPr lang="tr-TR" sz="900" dirty="0">
                        <a:solidFill>
                          <a:schemeClr val="tx1"/>
                        </a:solidFill>
                      </a:endParaRPr>
                    </a:p>
                  </a:txBody>
                  <a:tcPr marL="71057" marR="71057" marT="37806" marB="37806"/>
                </a:tc>
              </a:tr>
              <a:tr h="144000">
                <a:tc>
                  <a:txBody>
                    <a:bodyPr/>
                    <a:lstStyle/>
                    <a:p>
                      <a:r>
                        <a:rPr lang="tr-TR" sz="900" b="1" dirty="0" smtClean="0"/>
                        <a:t>Mazeretli Dostlarımız</a:t>
                      </a:r>
                      <a:endParaRPr lang="tr-TR" sz="900" b="1" dirty="0"/>
                    </a:p>
                  </a:txBody>
                  <a:tcPr marL="71057" marR="71057" marT="37806" marB="37806"/>
                </a:tc>
                <a:tc>
                  <a:txBody>
                    <a:bodyPr/>
                    <a:lstStyle/>
                    <a:p>
                      <a:r>
                        <a:rPr lang="tr-TR" sz="900" baseline="0" dirty="0" smtClean="0">
                          <a:solidFill>
                            <a:schemeClr val="tx1"/>
                          </a:solidFill>
                        </a:rPr>
                        <a:t>Serdar Ünlü, Abdullah Küreğibüyük, Erkan Uludağ, Levent Çolak</a:t>
                      </a:r>
                      <a:endParaRPr lang="tr-TR" sz="900" dirty="0">
                        <a:solidFill>
                          <a:schemeClr val="tx1"/>
                        </a:solidFill>
                      </a:endParaRPr>
                    </a:p>
                  </a:txBody>
                  <a:tcPr marL="71057" marR="71057" marT="37806" marB="37806"/>
                </a:tc>
              </a:tr>
              <a:tr h="144000">
                <a:tc>
                  <a:txBody>
                    <a:bodyPr/>
                    <a:lstStyle/>
                    <a:p>
                      <a:r>
                        <a:rPr lang="tr-TR" sz="900" b="1" dirty="0" smtClean="0"/>
                        <a:t>Konuklarımız</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144000">
                <a:tc gridSpan="2">
                  <a:txBody>
                    <a:bodyPr/>
                    <a:lstStyle/>
                    <a:p>
                      <a:pPr lvl="1"/>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44000">
                <a:tc>
                  <a:txBody>
                    <a:bodyPr/>
                    <a:lstStyle/>
                    <a:p>
                      <a:r>
                        <a:rPr lang="tr-TR" sz="900" b="1" dirty="0" smtClean="0"/>
                        <a:t>Mutlu Günler</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144000">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15 Nisan - Yaşar Kaynak dostumuzun eşi Gülay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16 Nisan -  Necil Büyükpamukçu dostumuzun eşi  Feride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22 Nisan -   Abdullah Küreğibüyük dostumuzun</a:t>
                      </a:r>
                      <a:r>
                        <a:rPr lang="tr-TR" sz="900" baseline="0" dirty="0" smtClean="0">
                          <a:solidFill>
                            <a:schemeClr val="tx1"/>
                          </a:solidFill>
                        </a:rPr>
                        <a:t> </a:t>
                      </a:r>
                      <a:r>
                        <a:rPr lang="tr-TR" sz="900" dirty="0" smtClean="0">
                          <a:solidFill>
                            <a:schemeClr val="tx1"/>
                          </a:solidFill>
                        </a:rPr>
                        <a:t> kızı İrem’in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smtClean="0">
                        <a:solidFill>
                          <a:schemeClr val="tx1"/>
                        </a:solidFill>
                      </a:endParaRPr>
                    </a:p>
                    <a:p>
                      <a:pPr algn="just"/>
                      <a:r>
                        <a:rPr lang="tr-TR" sz="900" b="1" dirty="0" smtClean="0">
                          <a:solidFill>
                            <a:schemeClr val="tx1"/>
                          </a:solidFill>
                        </a:rPr>
                        <a:t>Toplantı Akışı</a:t>
                      </a:r>
                    </a:p>
                    <a:p>
                      <a:pPr algn="just"/>
                      <a:endParaRPr lang="tr-TR" sz="900" dirty="0" smtClean="0">
                        <a:solidFill>
                          <a:schemeClr val="tx1"/>
                        </a:solidFill>
                      </a:endParaRPr>
                    </a:p>
                    <a:p>
                      <a:pPr algn="just"/>
                      <a:r>
                        <a:rPr lang="tr-TR" sz="900" dirty="0" smtClean="0">
                          <a:solidFill>
                            <a:schemeClr val="tx1"/>
                          </a:solidFill>
                        </a:rPr>
                        <a:t>Dönemimizin 37. toplantısında, </a:t>
                      </a:r>
                      <a:r>
                        <a:rPr lang="tr-TR" sz="900" dirty="0" smtClean="0"/>
                        <a:t>Başkanımız Cengiz</a:t>
                      </a:r>
                      <a:r>
                        <a:rPr lang="tr-TR" sz="900" baseline="0" dirty="0" smtClean="0"/>
                        <a:t> Kaya tarafından «Toplantı Gündemi»  duyurusu yapıldı. </a:t>
                      </a:r>
                    </a:p>
                    <a:p>
                      <a:pPr algn="just"/>
                      <a:r>
                        <a:rPr lang="tr-TR" sz="900" baseline="0" dirty="0" smtClean="0"/>
                        <a:t>Kulüp Genel Sekreteri Rtn. Mert Özmut tarafından katılım oranımız, mazeretli dostlarımız ve mutlu gün bilgilendirilmeleri yapıldı. </a:t>
                      </a:r>
                    </a:p>
                    <a:p>
                      <a:pPr algn="just"/>
                      <a:endParaRPr lang="tr-TR" sz="900" baseline="0" dirty="0" smtClean="0"/>
                    </a:p>
                    <a:p>
                      <a:pPr algn="just"/>
                      <a:r>
                        <a:rPr lang="tr-TR" sz="900" baseline="0" dirty="0" smtClean="0"/>
                        <a:t>2017-2018 Rotary dönemi Kulüp Başkanımız  Rtn. Eran Sözen, BES ve Asamble ile ilgili duygu ve düşünceleri toplantıya katılan dostlarımız ile paylaştı.</a:t>
                      </a:r>
                    </a:p>
                    <a:p>
                      <a:pPr algn="just"/>
                      <a:endParaRPr lang="tr-TR" sz="900" baseline="0" dirty="0" smtClean="0"/>
                    </a:p>
                    <a:p>
                      <a:pPr algn="just"/>
                      <a:r>
                        <a:rPr lang="tr-TR" sz="900" baseline="0" dirty="0" smtClean="0"/>
                        <a:t>BES ve Asamble Komite Başkanımız GDB. Kadri Güneş, başarı  ile gerçekleştirdiğimiz BES ve Asamble için tüm dostlarımıza teşekkür etti. Ayrıca, GDB. Kadri Güneş ve Başkanımız Cengiz Kaya tarafından etkinlik sırasında ve sonrasında katılımcılar tarafından  iletilen takdir mesajları dostlarımıza iletildi.</a:t>
                      </a:r>
                    </a:p>
                    <a:p>
                      <a:pPr algn="just"/>
                      <a:endParaRPr lang="tr-TR" sz="900" baseline="0" dirty="0" smtClean="0"/>
                    </a:p>
                    <a:p>
                      <a:pPr algn="just"/>
                      <a:r>
                        <a:rPr lang="tr-TR" sz="900" baseline="0" dirty="0" smtClean="0"/>
                        <a:t>GDB. Kerim Sefer, GDB. Emre </a:t>
                      </a:r>
                      <a:r>
                        <a:rPr lang="tr-TR" sz="900" baseline="0" dirty="0" err="1" smtClean="0"/>
                        <a:t>Öztürk</a:t>
                      </a:r>
                      <a:r>
                        <a:rPr lang="tr-TR" sz="900" baseline="0" dirty="0" smtClean="0"/>
                        <a:t>, GDB. Haluk Yüceel, GDB. İrfan Kandemir, GDB. Veli Mörel, ve GDB. Yaşar Kaynak  etkinlik ile ilgili olumlu düşüncelerini dostlarımız ile paylaştılar.</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Duyurular bölümünde, GDB. Necil Büyükpamukçu tarafından  29 Nisan tarihinde, Ankara Sanayi Odası 2.Organize Sanayi bölgesinde “Rotary Ormanı” projemiz kapsamında GDB. Coşkun Doğusal anısına ağaçlandırma yapılacağı bildirildi.  Başkanımız ,aile başına 10 ağaç dikilmesi şeklinde olacak etkinliğe dostlarımızı ve ailelerini davet etti.</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Başkanımız, 16-19 Mart tarihleri arasında 3. ARTANKARA Çağdaş Sanat Fuarındaki etkinliğimizde bağış olarak toplanan resimlerden 17   tanesinin 30 Nisan 2017 tarihinde Bilkent RC Müzayede salonunda yapılacağını duyurdu.</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dirty="0" smtClean="0"/>
                        <a:t>6 Mayıs  tarihinde,  Türkiye Eğitim Gönüllüleri Vakfı (TEGV ) Semahat-Dr. </a:t>
                      </a:r>
                      <a:r>
                        <a:rPr lang="tr-TR" sz="900" dirty="0" err="1" smtClean="0"/>
                        <a:t>Nusret</a:t>
                      </a:r>
                      <a:r>
                        <a:rPr lang="tr-TR" sz="900" dirty="0" smtClean="0"/>
                        <a:t> </a:t>
                      </a:r>
                      <a:r>
                        <a:rPr lang="tr-TR" sz="900" dirty="0" err="1" smtClean="0"/>
                        <a:t>Arsel</a:t>
                      </a:r>
                      <a:r>
                        <a:rPr lang="tr-TR" sz="900" dirty="0" smtClean="0"/>
                        <a:t>  Parkında, Hareketsizlik Ölümü  Eğitimi ve Omurga Bozuklukları Eğitiminin  verileceği,</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dirty="0" smtClean="0"/>
                        <a:t> 7 Mayıs  tarihinde Ankara Bahçelievler Rotary Kulübü’nün ev sahipliğinde Ulusal/Bölgesel Bowling (2420,2430,2440) Finali’nin  yapılacağı ,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dirty="0" smtClean="0"/>
                        <a:t>11-14 Mayıs  tarihlerinde  yapılacak  2430. Bölge Konferansı nedeniyle 11 mayıs tarihinde toplantımızın yapılmayacağı duyurusu yapıldı.</a:t>
                      </a:r>
                    </a:p>
                    <a:p>
                      <a:pPr marL="0" marR="0" lvl="0" indent="0" algn="l" defTabSz="736549" rtl="0" eaLnBrk="1" fontAlgn="auto" latinLnBrk="0" hangingPunct="1">
                        <a:lnSpc>
                          <a:spcPct val="100000"/>
                        </a:lnSpc>
                        <a:spcBef>
                          <a:spcPts val="0"/>
                        </a:spcBef>
                        <a:spcAft>
                          <a:spcPts val="0"/>
                        </a:spcAft>
                        <a:buClrTx/>
                        <a:buSzTx/>
                        <a:buFontTx/>
                        <a:buNone/>
                        <a:tabLst/>
                        <a:defRPr/>
                      </a:pPr>
                      <a:endParaRPr lang="tr-TR" sz="900" b="0" baseline="0" dirty="0" smtClean="0">
                        <a:solidFill>
                          <a:schemeClr val="tx1"/>
                        </a:solidFill>
                      </a:endParaRPr>
                    </a:p>
                    <a:p>
                      <a:pPr lvl="0" algn="just"/>
                      <a:r>
                        <a:rPr lang="tr-TR" sz="900" baseline="0" dirty="0" smtClean="0">
                          <a:solidFill>
                            <a:schemeClr val="tx1"/>
                          </a:solidFill>
                        </a:rPr>
                        <a:t>Başkanımız,  tarafından toplantıya katılan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endParaRPr lang="tr-TR" sz="900" b="1" dirty="0" smtClean="0"/>
                    </a:p>
                    <a:p>
                      <a:pPr lvl="0" algn="just"/>
                      <a:r>
                        <a:rPr lang="tr-TR" sz="900" b="1" dirty="0" smtClean="0"/>
                        <a:t>Haftanın</a:t>
                      </a:r>
                      <a:r>
                        <a:rPr lang="tr-TR" sz="900" b="1" baseline="0" dirty="0" smtClean="0"/>
                        <a:t> Sözü:  </a:t>
                      </a:r>
                    </a:p>
                    <a:p>
                      <a:pPr algn="just">
                        <a:spcAft>
                          <a:spcPts val="0"/>
                        </a:spcAft>
                      </a:pPr>
                      <a:r>
                        <a:rPr lang="tr-TR" sz="900" b="1" dirty="0" smtClean="0">
                          <a:latin typeface="+mn-lt"/>
                          <a:ea typeface="Calibri"/>
                        </a:rPr>
                        <a:t>“ </a:t>
                      </a:r>
                      <a:r>
                        <a:rPr lang="tr-TR" sz="900" b="0" dirty="0" smtClean="0">
                          <a:latin typeface="+mn-lt"/>
                          <a:ea typeface="Calibri"/>
                        </a:rPr>
                        <a:t>Herkesin üç kişiliği vardır : Ortaya çıkardığı, sahip olduğu, sahip olduğunu sandığı </a:t>
                      </a:r>
                      <a:r>
                        <a:rPr lang="tr-TR" sz="900" b="1" dirty="0" smtClean="0">
                          <a:latin typeface="+mn-lt"/>
                          <a:ea typeface="Calibri"/>
                        </a:rPr>
                        <a:t>” </a:t>
                      </a:r>
                      <a:r>
                        <a:rPr lang="tr-TR" sz="900" b="1" dirty="0" err="1" smtClean="0">
                          <a:latin typeface="+mn-lt"/>
                          <a:ea typeface="Calibri"/>
                        </a:rPr>
                        <a:t>Alphonse</a:t>
                      </a:r>
                      <a:r>
                        <a:rPr lang="tr-TR" sz="900" b="1" dirty="0" smtClean="0">
                          <a:latin typeface="+mn-lt"/>
                          <a:ea typeface="Calibri"/>
                        </a:rPr>
                        <a:t> </a:t>
                      </a:r>
                      <a:r>
                        <a:rPr lang="tr-TR" sz="900" b="1" dirty="0" err="1" smtClean="0">
                          <a:latin typeface="+mn-lt"/>
                          <a:ea typeface="Calibri"/>
                        </a:rPr>
                        <a:t>Karr</a:t>
                      </a:r>
                      <a:r>
                        <a:rPr lang="tr-TR" sz="900" b="0" kern="1200" dirty="0" smtClean="0">
                          <a:solidFill>
                            <a:schemeClr val="tx1"/>
                          </a:solidFill>
                          <a:latin typeface="+mn-lt"/>
                          <a:ea typeface="+mn-ea"/>
                          <a:cs typeface="+mn-cs"/>
                        </a:rPr>
                        <a:t> </a:t>
                      </a:r>
                    </a:p>
                    <a:p>
                      <a:pPr algn="just">
                        <a:spcAft>
                          <a:spcPts val="0"/>
                        </a:spcAft>
                      </a:pPr>
                      <a:endParaRPr lang="en-US" sz="900" b="0" kern="1200" dirty="0" smtClean="0">
                        <a:solidFill>
                          <a:schemeClr val="tx1"/>
                        </a:solidFill>
                        <a:latin typeface="+mn-lt"/>
                        <a:ea typeface="+mn-ea"/>
                        <a:cs typeface="+mn-cs"/>
                      </a:endParaRP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44000">
                <a:tc>
                  <a:txBody>
                    <a:bodyPr/>
                    <a:lstStyle/>
                    <a:p>
                      <a:pPr algn="just">
                        <a:spcAft>
                          <a:spcPts val="0"/>
                        </a:spcAft>
                      </a:pPr>
                      <a:endParaRPr lang="tr-TR" sz="1200" b="1" dirty="0">
                        <a:latin typeface="Arial"/>
                        <a:ea typeface="Calibri"/>
                      </a:endParaRPr>
                    </a:p>
                  </a:txBody>
                  <a:tcPr marL="44450" marR="44450" marT="0" marB="0"/>
                </a:tc>
                <a:tc>
                  <a:txBody>
                    <a:bodyPr/>
                    <a:lstStyle/>
                    <a:p>
                      <a:pPr algn="just">
                        <a:spcAft>
                          <a:spcPts val="0"/>
                        </a:spcAft>
                      </a:pPr>
                      <a:endParaRPr lang="tr-TR" sz="900" b="0" dirty="0">
                        <a:latin typeface="+mn-lt"/>
                        <a:ea typeface="Calibri"/>
                      </a:endParaRPr>
                    </a:p>
                  </a:txBody>
                  <a:tcPr marL="44450" marR="44450" marT="0" marB="0"/>
                </a:tc>
              </a:tr>
              <a:tr h="144000">
                <a:tc>
                  <a:txBody>
                    <a:bodyPr/>
                    <a:lstStyle/>
                    <a:p>
                      <a:endParaRPr lang="tr-TR" sz="900" dirty="0"/>
                    </a:p>
                  </a:txBody>
                  <a:tcPr marL="71057" marR="71057" marT="37806" marB="37806"/>
                </a:tc>
                <a:tc>
                  <a:txBody>
                    <a:bodyPr/>
                    <a:lstStyle/>
                    <a:p>
                      <a:endParaRPr lang="tr-TR" sz="900" b="0" dirty="0">
                        <a:latin typeface="+mn-lt"/>
                      </a:endParaRPr>
                    </a:p>
                  </a:txBody>
                  <a:tcPr marL="71057" marR="71057" marT="37806" marB="37806"/>
                </a:tc>
              </a:tr>
            </a:tbl>
          </a:graphicData>
        </a:graphic>
      </p:graphicFrame>
    </p:spTree>
    <p:extLst>
      <p:ext uri="{BB962C8B-B14F-4D97-AF65-F5344CB8AC3E}">
        <p14:creationId xmlns="" xmlns:p14="http://schemas.microsoft.com/office/powerpoint/2010/main" val="1743786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b="1" dirty="0" smtClean="0"/>
          </a:p>
          <a:p>
            <a:endParaRPr lang="tr-TR" b="1" dirty="0" smtClean="0"/>
          </a:p>
          <a:p>
            <a:endParaRPr lang="tr-TR" b="1" dirty="0" smtClean="0"/>
          </a:p>
          <a:p>
            <a:endParaRPr lang="tr-TR" b="1" dirty="0" smtClean="0"/>
          </a:p>
          <a:p>
            <a:endParaRPr lang="tr-TR" b="1" dirty="0" smtClean="0"/>
          </a:p>
          <a:p>
            <a:endParaRPr lang="tr-TR" b="1" dirty="0" smtClean="0"/>
          </a:p>
          <a:p>
            <a:pPr>
              <a:buNone/>
            </a:pPr>
            <a:endParaRPr lang="tr-TR" sz="1000" b="1" dirty="0" smtClean="0"/>
          </a:p>
          <a:p>
            <a:pPr>
              <a:buNone/>
            </a:pPr>
            <a:r>
              <a:rPr lang="tr-TR" sz="1400" b="1" dirty="0" smtClean="0"/>
              <a:t>1537. Toplantının açılışı</a:t>
            </a:r>
            <a:endParaRPr lang="tr-TR" dirty="0"/>
          </a:p>
        </p:txBody>
      </p:sp>
      <p:sp>
        <p:nvSpPr>
          <p:cNvPr id="4" name="3 Dikdörtgen"/>
          <p:cNvSpPr/>
          <p:nvPr/>
        </p:nvSpPr>
        <p:spPr>
          <a:xfrm>
            <a:off x="1810867" y="36215"/>
            <a:ext cx="1705916" cy="307777"/>
          </a:xfrm>
          <a:prstGeom prst="rect">
            <a:avLst/>
          </a:prstGeom>
        </p:spPr>
        <p:txBody>
          <a:bodyPr wrap="none">
            <a:spAutoFit/>
          </a:bodyPr>
          <a:lstStyle/>
          <a:p>
            <a:r>
              <a:rPr lang="tr-TR" b="1" dirty="0" smtClean="0">
                <a:latin typeface="Monotype Corsiva" panose="03010101010201010101" pitchFamily="66" charset="0"/>
              </a:rPr>
              <a:t>1537. TOPLANTIMIZ</a:t>
            </a:r>
            <a:endParaRPr lang="tr-TR" b="1" dirty="0">
              <a:latin typeface="Monotype Corsiva" panose="03010101010201010101" pitchFamily="66" charset="0"/>
            </a:endParaRPr>
          </a:p>
        </p:txBody>
      </p:sp>
      <p:pic>
        <p:nvPicPr>
          <p:cNvPr id="1027" name="Picture 3"/>
          <p:cNvPicPr>
            <a:picLocks noChangeAspect="1" noChangeArrowheads="1"/>
          </p:cNvPicPr>
          <p:nvPr/>
        </p:nvPicPr>
        <p:blipFill>
          <a:blip r:embed="rId2" cstate="print"/>
          <a:srcRect/>
          <a:stretch>
            <a:fillRect/>
          </a:stretch>
        </p:blipFill>
        <p:spPr bwMode="auto">
          <a:xfrm>
            <a:off x="720403" y="324527"/>
            <a:ext cx="3780000" cy="2520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2808907" y="2940719"/>
            <a:ext cx="2448000" cy="16320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srcRect/>
          <a:stretch>
            <a:fillRect/>
          </a:stretch>
        </p:blipFill>
        <p:spPr bwMode="auto">
          <a:xfrm>
            <a:off x="144339" y="2940719"/>
            <a:ext cx="2448000" cy="16320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cstate="print"/>
          <a:srcRect/>
          <a:stretch>
            <a:fillRect/>
          </a:stretch>
        </p:blipFill>
        <p:spPr bwMode="auto">
          <a:xfrm>
            <a:off x="72603" y="5148783"/>
            <a:ext cx="2448000" cy="1632000"/>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cstate="print"/>
          <a:srcRect/>
          <a:stretch>
            <a:fillRect/>
          </a:stretch>
        </p:blipFill>
        <p:spPr bwMode="auto">
          <a:xfrm>
            <a:off x="2808907" y="5148783"/>
            <a:ext cx="2448000" cy="1632000"/>
          </a:xfrm>
          <a:prstGeom prst="rect">
            <a:avLst/>
          </a:prstGeom>
          <a:noFill/>
          <a:ln w="9525">
            <a:noFill/>
            <a:miter lim="800000"/>
            <a:headEnd/>
            <a:tailEnd/>
          </a:ln>
          <a:effectLst/>
        </p:spPr>
      </p:pic>
      <p:sp>
        <p:nvSpPr>
          <p:cNvPr id="17" name="16 Dikdörtgen"/>
          <p:cNvSpPr/>
          <p:nvPr/>
        </p:nvSpPr>
        <p:spPr>
          <a:xfrm>
            <a:off x="323" y="6732959"/>
            <a:ext cx="2663825" cy="738664"/>
          </a:xfrm>
          <a:prstGeom prst="rect">
            <a:avLst/>
          </a:prstGeom>
        </p:spPr>
        <p:txBody>
          <a:bodyPr>
            <a:spAutoFit/>
          </a:bodyPr>
          <a:lstStyle/>
          <a:p>
            <a:r>
              <a:rPr lang="tr-TR" b="1" dirty="0" smtClean="0"/>
              <a:t>Gelecek Dönem Başkanı Eran Sözen’in BES ve Asamble izlenimleri</a:t>
            </a:r>
            <a:endParaRPr lang="tr-TR" dirty="0"/>
          </a:p>
        </p:txBody>
      </p:sp>
      <p:sp>
        <p:nvSpPr>
          <p:cNvPr id="18" name="17 Dikdörtgen"/>
          <p:cNvSpPr/>
          <p:nvPr/>
        </p:nvSpPr>
        <p:spPr>
          <a:xfrm>
            <a:off x="2665090" y="6732959"/>
            <a:ext cx="2663825" cy="738664"/>
          </a:xfrm>
          <a:prstGeom prst="rect">
            <a:avLst/>
          </a:prstGeom>
        </p:spPr>
        <p:txBody>
          <a:bodyPr>
            <a:spAutoFit/>
          </a:bodyPr>
          <a:lstStyle/>
          <a:p>
            <a:r>
              <a:rPr lang="tr-TR" b="1" dirty="0" smtClean="0"/>
              <a:t>Organizasyon Komitesi  Başkanı GDB. Kadri Güneş’in BES ve Asamble  bilgilendirmeleri</a:t>
            </a:r>
            <a:endParaRPr lang="tr-TR" dirty="0"/>
          </a:p>
        </p:txBody>
      </p:sp>
      <p:sp>
        <p:nvSpPr>
          <p:cNvPr id="19" name="18 Dikdörtgen"/>
          <p:cNvSpPr/>
          <p:nvPr/>
        </p:nvSpPr>
        <p:spPr>
          <a:xfrm>
            <a:off x="3338046" y="4696990"/>
            <a:ext cx="1774845" cy="307777"/>
          </a:xfrm>
          <a:prstGeom prst="rect">
            <a:avLst/>
          </a:prstGeom>
        </p:spPr>
        <p:txBody>
          <a:bodyPr wrap="none">
            <a:spAutoFit/>
          </a:bodyPr>
          <a:lstStyle/>
          <a:p>
            <a:r>
              <a:rPr lang="tr-TR" b="1" dirty="0" smtClean="0"/>
              <a:t>Mutlu gün duyuruları</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b="1" dirty="0" smtClean="0"/>
          </a:p>
          <a:p>
            <a:endParaRPr lang="tr-TR" b="1" dirty="0" smtClean="0"/>
          </a:p>
          <a:p>
            <a:endParaRPr lang="tr-TR" b="1" dirty="0" smtClean="0"/>
          </a:p>
          <a:p>
            <a:endParaRPr lang="tr-TR" b="1" dirty="0" smtClean="0"/>
          </a:p>
          <a:p>
            <a:endParaRPr lang="tr-TR" b="1" dirty="0" smtClean="0"/>
          </a:p>
          <a:p>
            <a:endParaRPr lang="tr-TR" b="1" dirty="0" smtClean="0"/>
          </a:p>
          <a:p>
            <a:pPr>
              <a:buNone/>
            </a:pPr>
            <a:endParaRPr lang="tr-TR" sz="1000" b="1" dirty="0" smtClean="0"/>
          </a:p>
        </p:txBody>
      </p:sp>
      <p:sp>
        <p:nvSpPr>
          <p:cNvPr id="4" name="3 Dikdörtgen"/>
          <p:cNvSpPr/>
          <p:nvPr/>
        </p:nvSpPr>
        <p:spPr>
          <a:xfrm>
            <a:off x="1810867" y="36215"/>
            <a:ext cx="1705916" cy="307777"/>
          </a:xfrm>
          <a:prstGeom prst="rect">
            <a:avLst/>
          </a:prstGeom>
        </p:spPr>
        <p:txBody>
          <a:bodyPr wrap="none">
            <a:spAutoFit/>
          </a:bodyPr>
          <a:lstStyle/>
          <a:p>
            <a:r>
              <a:rPr lang="tr-TR" b="1" dirty="0" smtClean="0">
                <a:latin typeface="Monotype Corsiva" panose="03010101010201010101" pitchFamily="66" charset="0"/>
              </a:rPr>
              <a:t>1537. TOPLANTIMIZ</a:t>
            </a:r>
            <a:endParaRPr lang="tr-TR" b="1" dirty="0">
              <a:latin typeface="Monotype Corsiva" panose="03010101010201010101" pitchFamily="66" charset="0"/>
            </a:endParaRPr>
          </a:p>
        </p:txBody>
      </p:sp>
      <p:pic>
        <p:nvPicPr>
          <p:cNvPr id="1026" name="Picture 2"/>
          <p:cNvPicPr>
            <a:picLocks noChangeAspect="1" noChangeArrowheads="1"/>
          </p:cNvPicPr>
          <p:nvPr/>
        </p:nvPicPr>
        <p:blipFill>
          <a:blip r:embed="rId2" cstate="print"/>
          <a:srcRect/>
          <a:stretch>
            <a:fillRect/>
          </a:stretch>
        </p:blipFill>
        <p:spPr bwMode="auto">
          <a:xfrm>
            <a:off x="146411" y="396255"/>
            <a:ext cx="2446200" cy="1630800"/>
          </a:xfrm>
          <a:prstGeom prst="rect">
            <a:avLst/>
          </a:prstGeom>
          <a:noFill/>
          <a:ln w="9525">
            <a:noFill/>
            <a:miter lim="800000"/>
            <a:headEnd/>
            <a:tailEnd/>
          </a:ln>
          <a:effectLst/>
        </p:spPr>
      </p:pic>
      <p:pic>
        <p:nvPicPr>
          <p:cNvPr id="1032" name="Picture 8"/>
          <p:cNvPicPr>
            <a:picLocks noChangeAspect="1" noChangeArrowheads="1"/>
          </p:cNvPicPr>
          <p:nvPr/>
        </p:nvPicPr>
        <p:blipFill>
          <a:blip r:embed="rId3" cstate="print"/>
          <a:srcRect/>
          <a:stretch>
            <a:fillRect/>
          </a:stretch>
        </p:blipFill>
        <p:spPr bwMode="auto">
          <a:xfrm>
            <a:off x="144611" y="3780631"/>
            <a:ext cx="2448000" cy="1632000"/>
          </a:xfrm>
          <a:prstGeom prst="rect">
            <a:avLst/>
          </a:prstGeom>
          <a:noFill/>
          <a:ln w="9525">
            <a:noFill/>
            <a:miter lim="800000"/>
            <a:headEnd/>
            <a:tailEnd/>
          </a:ln>
          <a:effectLst/>
        </p:spPr>
      </p:pic>
      <p:pic>
        <p:nvPicPr>
          <p:cNvPr id="1033" name="Picture 9"/>
          <p:cNvPicPr>
            <a:picLocks noChangeAspect="1" noChangeArrowheads="1"/>
          </p:cNvPicPr>
          <p:nvPr/>
        </p:nvPicPr>
        <p:blipFill>
          <a:blip r:embed="rId4" cstate="print"/>
          <a:srcRect/>
          <a:stretch>
            <a:fillRect/>
          </a:stretch>
        </p:blipFill>
        <p:spPr bwMode="auto">
          <a:xfrm>
            <a:off x="2736627" y="348431"/>
            <a:ext cx="2448000" cy="1632000"/>
          </a:xfrm>
          <a:prstGeom prst="rect">
            <a:avLst/>
          </a:prstGeom>
          <a:noFill/>
          <a:ln w="9525">
            <a:noFill/>
            <a:miter lim="800000"/>
            <a:headEnd/>
            <a:tailEnd/>
          </a:ln>
          <a:effectLst/>
        </p:spPr>
      </p:pic>
      <p:pic>
        <p:nvPicPr>
          <p:cNvPr id="1034" name="Picture 10"/>
          <p:cNvPicPr>
            <a:picLocks noChangeAspect="1" noChangeArrowheads="1"/>
          </p:cNvPicPr>
          <p:nvPr/>
        </p:nvPicPr>
        <p:blipFill>
          <a:blip r:embed="rId5" cstate="print"/>
          <a:srcRect/>
          <a:stretch>
            <a:fillRect/>
          </a:stretch>
        </p:blipFill>
        <p:spPr bwMode="auto">
          <a:xfrm>
            <a:off x="2736627" y="2052439"/>
            <a:ext cx="2448000" cy="1632000"/>
          </a:xfrm>
          <a:prstGeom prst="rect">
            <a:avLst/>
          </a:prstGeom>
          <a:noFill/>
          <a:ln w="9525">
            <a:noFill/>
            <a:miter lim="800000"/>
            <a:headEnd/>
            <a:tailEnd/>
          </a:ln>
          <a:effectLst/>
        </p:spPr>
      </p:pic>
      <p:pic>
        <p:nvPicPr>
          <p:cNvPr id="1036" name="Picture 12"/>
          <p:cNvPicPr>
            <a:picLocks noChangeAspect="1" noChangeArrowheads="1"/>
          </p:cNvPicPr>
          <p:nvPr/>
        </p:nvPicPr>
        <p:blipFill>
          <a:blip r:embed="rId6" cstate="print"/>
          <a:srcRect/>
          <a:stretch>
            <a:fillRect/>
          </a:stretch>
        </p:blipFill>
        <p:spPr bwMode="auto">
          <a:xfrm>
            <a:off x="144339" y="2076623"/>
            <a:ext cx="2448000" cy="1632000"/>
          </a:xfrm>
          <a:prstGeom prst="rect">
            <a:avLst/>
          </a:prstGeom>
          <a:noFill/>
          <a:ln w="9525">
            <a:noFill/>
            <a:miter lim="800000"/>
            <a:headEnd/>
            <a:tailEnd/>
          </a:ln>
          <a:effectLst/>
        </p:spPr>
      </p:pic>
      <p:pic>
        <p:nvPicPr>
          <p:cNvPr id="1037" name="Picture 13"/>
          <p:cNvPicPr>
            <a:picLocks noChangeAspect="1" noChangeArrowheads="1"/>
          </p:cNvPicPr>
          <p:nvPr/>
        </p:nvPicPr>
        <p:blipFill>
          <a:blip r:embed="rId7" cstate="print"/>
          <a:srcRect/>
          <a:stretch>
            <a:fillRect/>
          </a:stretch>
        </p:blipFill>
        <p:spPr bwMode="auto">
          <a:xfrm>
            <a:off x="2376587" y="5508823"/>
            <a:ext cx="2916000" cy="1944000"/>
          </a:xfrm>
          <a:prstGeom prst="rect">
            <a:avLst/>
          </a:prstGeom>
          <a:noFill/>
          <a:ln w="9525">
            <a:noFill/>
            <a:miter lim="800000"/>
            <a:headEnd/>
            <a:tailEnd/>
          </a:ln>
          <a:effectLst/>
        </p:spPr>
      </p:pic>
      <p:sp>
        <p:nvSpPr>
          <p:cNvPr id="17" name="16 Dikdörtgen"/>
          <p:cNvSpPr/>
          <p:nvPr/>
        </p:nvSpPr>
        <p:spPr>
          <a:xfrm>
            <a:off x="72331" y="5580831"/>
            <a:ext cx="2376000" cy="1384995"/>
          </a:xfrm>
          <a:prstGeom prst="rect">
            <a:avLst/>
          </a:prstGeom>
        </p:spPr>
        <p:txBody>
          <a:bodyPr>
            <a:spAutoFit/>
          </a:bodyPr>
          <a:lstStyle/>
          <a:p>
            <a:r>
              <a:rPr lang="tr-TR" b="1" dirty="0" smtClean="0"/>
              <a:t>Dostlarımızın BES ve Asamble izlenimleri ve görüşleri sonrasında,  kadeh kaldırarak KULÜBÜMÜZÜN BES ve Asamble’deki başarısını kutladık. </a:t>
            </a:r>
            <a:endParaRPr lang="tr-TR" dirty="0"/>
          </a:p>
        </p:txBody>
      </p:sp>
      <p:pic>
        <p:nvPicPr>
          <p:cNvPr id="2050" name="Picture 2"/>
          <p:cNvPicPr>
            <a:picLocks noChangeAspect="1" noChangeArrowheads="1"/>
          </p:cNvPicPr>
          <p:nvPr/>
        </p:nvPicPr>
        <p:blipFill>
          <a:blip r:embed="rId8" cstate="print"/>
          <a:srcRect/>
          <a:stretch>
            <a:fillRect/>
          </a:stretch>
        </p:blipFill>
        <p:spPr bwMode="auto">
          <a:xfrm>
            <a:off x="2808635" y="3806015"/>
            <a:ext cx="2446200" cy="16308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1538.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70703983"/>
              </p:ext>
            </p:extLst>
          </p:nvPr>
        </p:nvGraphicFramePr>
        <p:xfrm>
          <a:off x="202545" y="612279"/>
          <a:ext cx="4910346" cy="7476960"/>
        </p:xfrm>
        <a:graphic>
          <a:graphicData uri="http://schemas.openxmlformats.org/drawingml/2006/table">
            <a:tbl>
              <a:tblPr firstRow="1" bandRow="1">
                <a:tableStyleId>{2D5ABB26-0587-4C30-8999-92F81FD0307C}</a:tableStyleId>
              </a:tblPr>
              <a:tblGrid>
                <a:gridCol w="1454862"/>
                <a:gridCol w="3455484"/>
              </a:tblGrid>
              <a:tr h="212046">
                <a:tc>
                  <a:txBody>
                    <a:bodyPr/>
                    <a:lstStyle/>
                    <a:p>
                      <a:r>
                        <a:rPr lang="tr-TR" sz="900" b="1" dirty="0" smtClean="0"/>
                        <a:t>Toplantı Tarihi</a:t>
                      </a:r>
                      <a:endParaRPr lang="tr-TR" sz="900" b="1" dirty="0"/>
                    </a:p>
                  </a:txBody>
                  <a:tcPr marL="71057" marR="71057" marT="37806" marB="37806"/>
                </a:tc>
                <a:tc>
                  <a:txBody>
                    <a:bodyPr/>
                    <a:lstStyle/>
                    <a:p>
                      <a:r>
                        <a:rPr lang="tr-TR" sz="900" b="0" dirty="0" smtClean="0"/>
                        <a:t>27.04.2017</a:t>
                      </a:r>
                      <a:endParaRPr lang="tr-TR" sz="900" b="0" dirty="0"/>
                    </a:p>
                  </a:txBody>
                  <a:tcPr marL="71057" marR="71057" marT="37806" marB="37806"/>
                </a:tc>
              </a:tr>
              <a:tr h="212046">
                <a:tc>
                  <a:txBody>
                    <a:bodyPr/>
                    <a:lstStyle/>
                    <a:p>
                      <a:r>
                        <a:rPr lang="tr-TR" sz="900" b="1" dirty="0" smtClean="0"/>
                        <a:t>İlk Gelen Dostumuz</a:t>
                      </a:r>
                      <a:endParaRPr lang="tr-TR" sz="900" b="1" dirty="0"/>
                    </a:p>
                  </a:txBody>
                  <a:tcPr marL="71057" marR="71057" marT="37806" marB="37806"/>
                </a:tc>
                <a:tc>
                  <a:txBody>
                    <a:bodyPr/>
                    <a:lstStyle/>
                    <a:p>
                      <a:r>
                        <a:rPr lang="tr-TR" sz="900" dirty="0" smtClean="0">
                          <a:solidFill>
                            <a:schemeClr val="tx1"/>
                          </a:solidFill>
                        </a:rPr>
                        <a:t>İrfan</a:t>
                      </a:r>
                      <a:r>
                        <a:rPr lang="tr-TR" sz="900" baseline="0" dirty="0" smtClean="0">
                          <a:solidFill>
                            <a:schemeClr val="tx1"/>
                          </a:solidFill>
                        </a:rPr>
                        <a:t> Kandemir</a:t>
                      </a:r>
                      <a:endParaRPr lang="tr-TR" sz="900" dirty="0">
                        <a:solidFill>
                          <a:schemeClr val="tx1"/>
                        </a:solidFill>
                      </a:endParaRPr>
                    </a:p>
                  </a:txBody>
                  <a:tcPr marL="71057" marR="71057" marT="37806" marB="37806"/>
                </a:tc>
              </a:tr>
              <a:tr h="212046">
                <a:tc>
                  <a:txBody>
                    <a:bodyPr/>
                    <a:lstStyle/>
                    <a:p>
                      <a:r>
                        <a:rPr lang="tr-TR" sz="900" b="1" dirty="0" smtClean="0"/>
                        <a:t>Devam Oranımız</a:t>
                      </a:r>
                      <a:endParaRPr lang="tr-TR" sz="900" b="1" dirty="0"/>
                    </a:p>
                  </a:txBody>
                  <a:tcPr marL="71057" marR="71057" marT="37806" marB="37806"/>
                </a:tc>
                <a:tc>
                  <a:txBody>
                    <a:bodyPr/>
                    <a:lstStyle/>
                    <a:p>
                      <a:r>
                        <a:rPr lang="tr-TR" sz="900" dirty="0" smtClean="0">
                          <a:solidFill>
                            <a:schemeClr val="tx1"/>
                          </a:solidFill>
                        </a:rPr>
                        <a:t>% 86</a:t>
                      </a:r>
                      <a:endParaRPr lang="tr-TR" sz="900" dirty="0">
                        <a:solidFill>
                          <a:schemeClr val="tx1"/>
                        </a:solidFill>
                      </a:endParaRPr>
                    </a:p>
                  </a:txBody>
                  <a:tcPr marL="71057" marR="71057" marT="37806" marB="37806"/>
                </a:tc>
              </a:tr>
              <a:tr h="212046">
                <a:tc>
                  <a:txBody>
                    <a:bodyPr/>
                    <a:lstStyle/>
                    <a:p>
                      <a:r>
                        <a:rPr lang="tr-TR" sz="900" b="1" dirty="0" smtClean="0"/>
                        <a:t>Mazeretli Dostlarımız</a:t>
                      </a:r>
                      <a:endParaRPr lang="tr-TR" sz="900" b="1" dirty="0"/>
                    </a:p>
                  </a:txBody>
                  <a:tcPr marL="71057" marR="71057" marT="37806" marB="37806"/>
                </a:tc>
                <a:tc>
                  <a:txBody>
                    <a:bodyPr/>
                    <a:lstStyle/>
                    <a:p>
                      <a:r>
                        <a:rPr lang="tr-TR" sz="900" baseline="0" dirty="0" smtClean="0">
                          <a:solidFill>
                            <a:schemeClr val="tx1"/>
                          </a:solidFill>
                        </a:rPr>
                        <a:t>Serdar Ünlü</a:t>
                      </a:r>
                      <a:endParaRPr lang="tr-TR" sz="900" dirty="0">
                        <a:solidFill>
                          <a:schemeClr val="tx1"/>
                        </a:solidFill>
                      </a:endParaRPr>
                    </a:p>
                  </a:txBody>
                  <a:tcPr marL="71057" marR="71057" marT="37806" marB="37806"/>
                </a:tc>
              </a:tr>
              <a:tr h="212046">
                <a:tc>
                  <a:txBody>
                    <a:bodyPr/>
                    <a:lstStyle/>
                    <a:p>
                      <a:r>
                        <a:rPr lang="tr-TR" sz="900" b="1" dirty="0" smtClean="0"/>
                        <a:t>Konuklarımız</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212046">
                <a:tc gridSpan="2">
                  <a:txBody>
                    <a:bodyPr/>
                    <a:lstStyle/>
                    <a:p>
                      <a:pPr lvl="1"/>
                      <a:r>
                        <a:rPr lang="tr-TR" sz="900" dirty="0" smtClean="0">
                          <a:solidFill>
                            <a:schemeClr val="tx1"/>
                          </a:solidFill>
                        </a:rPr>
                        <a:t> 13. Grup Kulüpleri Guvernör Yardımcısı Ali Dinç </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212046">
                <a:tc>
                  <a:txBody>
                    <a:bodyPr/>
                    <a:lstStyle/>
                    <a:p>
                      <a:r>
                        <a:rPr lang="tr-TR" sz="900" b="1" dirty="0" smtClean="0"/>
                        <a:t>Mutlu Günler</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485431">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02 Mayıs  –  Zafer </a:t>
                      </a:r>
                      <a:r>
                        <a:rPr lang="tr-TR" sz="900" dirty="0" err="1" smtClean="0">
                          <a:solidFill>
                            <a:schemeClr val="tx1"/>
                          </a:solidFill>
                        </a:rPr>
                        <a:t>Gizer</a:t>
                      </a:r>
                      <a:r>
                        <a:rPr lang="tr-TR" sz="900" dirty="0" smtClean="0">
                          <a:solidFill>
                            <a:schemeClr val="tx1"/>
                          </a:solidFill>
                        </a:rPr>
                        <a:t> dostumuzun doğum</a:t>
                      </a:r>
                      <a:r>
                        <a:rPr lang="tr-TR" sz="900" baseline="0" dirty="0" smtClean="0">
                          <a:solidFill>
                            <a:schemeClr val="tx1"/>
                          </a:solidFill>
                        </a:rPr>
                        <a:t> günü</a:t>
                      </a:r>
                      <a:endParaRPr lang="tr-TR" sz="900" dirty="0" smtClean="0">
                        <a:solidFill>
                          <a:schemeClr val="tx1"/>
                        </a:solidFill>
                      </a:endParaRP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02 Mayıs</a:t>
                      </a:r>
                      <a:r>
                        <a:rPr lang="tr-TR" sz="900" baseline="0" dirty="0" smtClean="0">
                          <a:solidFill>
                            <a:schemeClr val="tx1"/>
                          </a:solidFill>
                        </a:rPr>
                        <a:t> </a:t>
                      </a:r>
                      <a:r>
                        <a:rPr lang="tr-TR" sz="900" dirty="0" smtClean="0">
                          <a:solidFill>
                            <a:schemeClr val="tx1"/>
                          </a:solidFill>
                        </a:rPr>
                        <a:t> –  Nilüfer- Serdar Ünlü dostlarımızın oğlu </a:t>
                      </a:r>
                      <a:r>
                        <a:rPr lang="tr-TR" sz="900" dirty="0" err="1" smtClean="0">
                          <a:solidFill>
                            <a:schemeClr val="tx1"/>
                          </a:solidFill>
                        </a:rPr>
                        <a:t>Boray</a:t>
                      </a:r>
                      <a:r>
                        <a:rPr lang="tr-TR" sz="900" dirty="0" smtClean="0">
                          <a:solidFill>
                            <a:schemeClr val="tx1"/>
                          </a:solidFill>
                        </a:rPr>
                        <a:t> Han’ın</a:t>
                      </a:r>
                      <a:r>
                        <a:rPr lang="tr-TR" sz="900" baseline="0" dirty="0" smtClean="0">
                          <a:solidFill>
                            <a:schemeClr val="tx1"/>
                          </a:solidFill>
                        </a:rPr>
                        <a:t>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4586198">
                <a:tc gridSpan="2">
                  <a:txBody>
                    <a:bodyPr/>
                    <a:lstStyle/>
                    <a:p>
                      <a:pPr algn="just"/>
                      <a:r>
                        <a:rPr lang="tr-TR" sz="900" b="1" dirty="0" smtClean="0">
                          <a:solidFill>
                            <a:schemeClr val="tx1"/>
                          </a:solidFill>
                        </a:rPr>
                        <a:t>Toplantı Akışı</a:t>
                      </a:r>
                    </a:p>
                    <a:p>
                      <a:pPr algn="just"/>
                      <a:endParaRPr lang="tr-TR" sz="900" dirty="0" smtClean="0">
                        <a:solidFill>
                          <a:schemeClr val="tx1"/>
                        </a:solidFill>
                      </a:endParaRPr>
                    </a:p>
                    <a:p>
                      <a:pPr algn="just"/>
                      <a:r>
                        <a:rPr lang="tr-TR" sz="900" dirty="0" smtClean="0">
                          <a:solidFill>
                            <a:schemeClr val="tx1"/>
                          </a:solidFill>
                        </a:rPr>
                        <a:t>Dönemimizin 38. toplantısında, </a:t>
                      </a:r>
                      <a:r>
                        <a:rPr lang="tr-TR" sz="900" dirty="0" smtClean="0"/>
                        <a:t>Başkanımız Cengiz</a:t>
                      </a:r>
                      <a:r>
                        <a:rPr lang="tr-TR" sz="900" baseline="0" dirty="0" smtClean="0"/>
                        <a:t> Kaya tarafından «Toplantı Gündemi»  duyurusu yapıldı. </a:t>
                      </a:r>
                    </a:p>
                    <a:p>
                      <a:pPr marL="0" marR="0" indent="0" algn="just" defTabSz="736549" rtl="0" eaLnBrk="1" fontAlgn="auto" latinLnBrk="0" hangingPunct="1">
                        <a:lnSpc>
                          <a:spcPct val="100000"/>
                        </a:lnSpc>
                        <a:spcBef>
                          <a:spcPts val="0"/>
                        </a:spcBef>
                        <a:spcAft>
                          <a:spcPts val="0"/>
                        </a:spcAft>
                        <a:buClrTx/>
                        <a:buSzTx/>
                        <a:buFontTx/>
                        <a:buNone/>
                        <a:tabLst/>
                        <a:defRPr/>
                      </a:pPr>
                      <a:endParaRPr lang="tr-TR" sz="900" baseline="0" dirty="0" smtClean="0"/>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Başkanımız tarafından  onur konuğu olarak toplantımıza katılan 13. Grup Kulüpleri Guvernör Yardımcısı Ali Dinç dostlarımıza  tanıştırıldı.</a:t>
                      </a:r>
                    </a:p>
                    <a:p>
                      <a:pPr algn="just"/>
                      <a:endParaRPr lang="tr-TR" sz="900" baseline="0" dirty="0" smtClean="0"/>
                    </a:p>
                    <a:p>
                      <a:pPr algn="just"/>
                      <a:r>
                        <a:rPr lang="tr-TR" sz="900" baseline="0" dirty="0" smtClean="0"/>
                        <a:t>Kulüp Genel Sekreteri Rtn. Mert Özmut tarafından katılım oranımız, mazeretli dostlarımız ve mutlu gün bilgilendirilmeleri yapıldı. </a:t>
                      </a:r>
                    </a:p>
                    <a:p>
                      <a:pPr lvl="0"/>
                      <a:endParaRPr lang="tr-TR" sz="900" b="0" dirty="0" smtClean="0"/>
                    </a:p>
                    <a:p>
                      <a:pPr lvl="0"/>
                      <a:r>
                        <a:rPr lang="tr-TR" sz="900" b="0" dirty="0" smtClean="0"/>
                        <a:t>Onur konuğumuz Ali Dinç  tarafından “ Para ve Tutumlu Yaşam” isimli bir konuşma yapıldı. </a:t>
                      </a:r>
                      <a:r>
                        <a:rPr lang="tr-TR" sz="900" b="0" dirty="0" err="1" smtClean="0"/>
                        <a:t>İnteraktif</a:t>
                      </a:r>
                      <a:r>
                        <a:rPr lang="tr-TR" sz="900" b="0" dirty="0" smtClean="0"/>
                        <a:t> şekilde gerçekleşen konuşma tüm dostlarımız için faydalı oldu.</a:t>
                      </a:r>
                    </a:p>
                    <a:p>
                      <a:pPr lvl="0"/>
                      <a:r>
                        <a:rPr lang="tr-TR" sz="900" b="0" dirty="0" smtClean="0"/>
                        <a:t>Konuşması sonrasında, Başkanımız tarafından Ali Dinç’e Kulübümüzün Teşekkür Belgesi verildi.</a:t>
                      </a:r>
                    </a:p>
                    <a:p>
                      <a:pPr lvl="0"/>
                      <a:endParaRPr lang="tr-TR" sz="900" b="0" dirty="0" smtClean="0"/>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Duyurular bölümünde,  Başkanımız tarafından, 29 Nisan Cumartesi günü , Ankara Sanayi Odası 2.Organize Sanayi bölgesinde “Rotary Ormanı” projemiz kapsamında GDB. Coşkun Doğusal anısına ağaçlandırma yapılacağı bildirildi.  Başkanımız ,aile başına 10 ağaç dikilmesi şeklinde olacak etkinliğe dostlarımızı ve ailelerini davet etti.</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Başkanımız, 16-19 Mart tarihleri arasında 3. ARTANKARA Çağdaş Sanat Fuarındaki etkinliğimizde bağış olarak toplanan resimlerden 17 tanesinin 30 Nisan 2017 tarihinde Bilkent RC Müzayede salonunda yapılacağını duyurdu.</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dirty="0" smtClean="0"/>
                        <a:t>6 Mayıs  tarihinde,  Türkiye Eğitim Gönüllüleri Vakfı (TEGV ) Semahat-Dr. </a:t>
                      </a:r>
                      <a:r>
                        <a:rPr lang="tr-TR" sz="900" dirty="0" err="1" smtClean="0"/>
                        <a:t>Nusret</a:t>
                      </a:r>
                      <a:r>
                        <a:rPr lang="tr-TR" sz="900" dirty="0" smtClean="0"/>
                        <a:t> </a:t>
                      </a:r>
                      <a:r>
                        <a:rPr lang="tr-TR" sz="900" dirty="0" err="1" smtClean="0"/>
                        <a:t>Arsel</a:t>
                      </a:r>
                      <a:r>
                        <a:rPr lang="tr-TR" sz="900" dirty="0" smtClean="0"/>
                        <a:t>  Parkında, Hareketsizlik Ölümü  Eğitimi ve Omurga Bozuklukları Eğitiminin  verileceği,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dirty="0" smtClean="0"/>
                        <a:t>7 Mayıs  tarihinde Ankara Bahçelievler Rotary Kulübü’nün ev sahipliğinde Ulusal/Bölgesel Bowling (2420,2430,2440) Finali’nin  yapılacağı ,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dirty="0" smtClean="0"/>
                        <a:t>11-14 Mayıs  tarihlerinde  yapılacak  2430. Bölge Konferansı nedeniyle 11 mayıs tarihinde toplantımızın yapılmayacağı duyurusu yapıldı.</a:t>
                      </a:r>
                    </a:p>
                    <a:p>
                      <a:pPr marL="0" marR="0" lvl="0" indent="0" algn="l" defTabSz="736549" rtl="0" eaLnBrk="1" fontAlgn="auto" latinLnBrk="0" hangingPunct="1">
                        <a:lnSpc>
                          <a:spcPct val="100000"/>
                        </a:lnSpc>
                        <a:spcBef>
                          <a:spcPts val="0"/>
                        </a:spcBef>
                        <a:spcAft>
                          <a:spcPts val="0"/>
                        </a:spcAft>
                        <a:buClrTx/>
                        <a:buSzTx/>
                        <a:buFontTx/>
                        <a:buNone/>
                        <a:tabLst/>
                        <a:defRPr/>
                      </a:pPr>
                      <a:endParaRPr lang="tr-TR" sz="900" b="0" baseline="0" dirty="0" smtClean="0">
                        <a:solidFill>
                          <a:schemeClr val="tx1"/>
                        </a:solidFill>
                      </a:endParaRPr>
                    </a:p>
                    <a:p>
                      <a:pPr lvl="0" algn="just"/>
                      <a:r>
                        <a:rPr lang="tr-TR" sz="900" baseline="0" dirty="0" smtClean="0">
                          <a:solidFill>
                            <a:schemeClr val="tx1"/>
                          </a:solidFill>
                        </a:rPr>
                        <a:t>Başkanımız,  tarafından toplantıya katılan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endParaRPr lang="tr-TR" sz="900" b="1" dirty="0" smtClean="0"/>
                    </a:p>
                    <a:p>
                      <a:pPr lvl="0" algn="just"/>
                      <a:r>
                        <a:rPr lang="tr-TR" sz="900" b="1" dirty="0" smtClean="0"/>
                        <a:t>Haftanın</a:t>
                      </a:r>
                      <a:r>
                        <a:rPr lang="tr-TR" sz="900" b="1" baseline="0" dirty="0" smtClean="0"/>
                        <a:t> Sözü:  </a:t>
                      </a:r>
                    </a:p>
                    <a:p>
                      <a:pPr algn="just">
                        <a:spcAft>
                          <a:spcPts val="0"/>
                        </a:spcAft>
                      </a:pPr>
                      <a:endParaRPr lang="tr-TR" sz="900" b="1" dirty="0" smtClean="0">
                        <a:latin typeface="+mn-lt"/>
                        <a:ea typeface="Calibri"/>
                      </a:endParaRPr>
                    </a:p>
                    <a:p>
                      <a:pPr algn="just">
                        <a:spcAft>
                          <a:spcPts val="0"/>
                        </a:spcAft>
                      </a:pPr>
                      <a:r>
                        <a:rPr lang="tr-TR" sz="900" b="1" dirty="0" smtClean="0">
                          <a:latin typeface="+mn-lt"/>
                          <a:ea typeface="Calibri"/>
                        </a:rPr>
                        <a:t>“ </a:t>
                      </a:r>
                      <a:r>
                        <a:rPr lang="tr-TR" sz="900" b="0" dirty="0" smtClean="0">
                          <a:latin typeface="+mn-lt"/>
                          <a:ea typeface="Calibri"/>
                        </a:rPr>
                        <a:t>Siz gönlünüzü defter yaparsanız, gelip karalayan çok olur</a:t>
                      </a:r>
                      <a:r>
                        <a:rPr lang="tr-TR" sz="900" b="0" dirty="0" smtClean="0">
                          <a:solidFill>
                            <a:schemeClr val="tx1"/>
                          </a:solidFill>
                          <a:latin typeface="+mn-lt"/>
                          <a:ea typeface="Calibri"/>
                        </a:rPr>
                        <a:t>. </a:t>
                      </a:r>
                      <a:r>
                        <a:rPr lang="tr-TR" sz="900" b="1" dirty="0" smtClean="0">
                          <a:solidFill>
                            <a:schemeClr val="tx1"/>
                          </a:solidFill>
                          <a:latin typeface="+mn-lt"/>
                          <a:ea typeface="Calibri"/>
                        </a:rPr>
                        <a:t>”  İrfan Kandemir</a:t>
                      </a:r>
                      <a:r>
                        <a:rPr lang="tr-TR" sz="900" b="1" kern="1200" dirty="0" smtClean="0">
                          <a:solidFill>
                            <a:schemeClr val="tx1"/>
                          </a:solidFill>
                          <a:latin typeface="+mn-lt"/>
                          <a:ea typeface="+mn-ea"/>
                          <a:cs typeface="+mn-cs"/>
                        </a:rPr>
                        <a:t> </a:t>
                      </a:r>
                      <a:r>
                        <a:rPr lang="tr-TR" sz="900" b="0" kern="1200" dirty="0" smtClean="0">
                          <a:solidFill>
                            <a:schemeClr val="tx1"/>
                          </a:solidFill>
                          <a:latin typeface="+mn-lt"/>
                          <a:ea typeface="+mn-ea"/>
                          <a:cs typeface="+mn-cs"/>
                        </a:rPr>
                        <a:t> </a:t>
                      </a:r>
                      <a:endParaRPr lang="en-US" sz="900" b="0" kern="1200" dirty="0" smtClean="0">
                        <a:solidFill>
                          <a:schemeClr val="tx1"/>
                        </a:solidFill>
                        <a:latin typeface="+mn-lt"/>
                        <a:ea typeface="+mn-ea"/>
                        <a:cs typeface="+mn-cs"/>
                      </a:endParaRPr>
                    </a:p>
                    <a:p>
                      <a:pPr algn="just"/>
                      <a:endParaRPr lang="en-US" sz="900" b="1" kern="1200" dirty="0" smtClean="0">
                        <a:solidFill>
                          <a:schemeClr val="tx1"/>
                        </a:solidFill>
                        <a:latin typeface="+mn-lt"/>
                        <a:ea typeface="+mn-ea"/>
                        <a:cs typeface="+mn-cs"/>
                      </a:endParaRP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212046">
                <a:tc>
                  <a:txBody>
                    <a:bodyPr/>
                    <a:lstStyle/>
                    <a:p>
                      <a:endParaRPr lang="tr-TR" sz="900" dirty="0"/>
                    </a:p>
                  </a:txBody>
                  <a:tcPr marL="71057" marR="71057" marT="37806" marB="37806"/>
                </a:tc>
                <a:tc>
                  <a:txBody>
                    <a:bodyPr/>
                    <a:lstStyle/>
                    <a:p>
                      <a:endParaRPr lang="tr-TR" sz="900" dirty="0"/>
                    </a:p>
                  </a:txBody>
                  <a:tcPr marL="71057" marR="71057" marT="37806" marB="37806"/>
                </a:tc>
              </a:tr>
            </a:tbl>
          </a:graphicData>
        </a:graphic>
      </p:graphicFrame>
    </p:spTree>
    <p:extLst>
      <p:ext uri="{BB962C8B-B14F-4D97-AF65-F5344CB8AC3E}">
        <p14:creationId xmlns="" xmlns:p14="http://schemas.microsoft.com/office/powerpoint/2010/main" val="17437863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7 Dikdörtgen"/>
          <p:cNvSpPr/>
          <p:nvPr/>
        </p:nvSpPr>
        <p:spPr>
          <a:xfrm>
            <a:off x="1606775" y="160486"/>
            <a:ext cx="1705916" cy="307777"/>
          </a:xfrm>
          <a:prstGeom prst="rect">
            <a:avLst/>
          </a:prstGeom>
        </p:spPr>
        <p:txBody>
          <a:bodyPr wrap="none">
            <a:spAutoFit/>
          </a:bodyPr>
          <a:lstStyle/>
          <a:p>
            <a:r>
              <a:rPr lang="tr-TR" b="1" dirty="0" smtClean="0">
                <a:latin typeface="Monotype Corsiva" panose="03010101010201010101" pitchFamily="66" charset="0"/>
              </a:rPr>
              <a:t>1538. TOPLANTIMIZ</a:t>
            </a:r>
            <a:endParaRPr lang="tr-TR" b="1" dirty="0">
              <a:latin typeface="Monotype Corsiva" panose="03010101010201010101" pitchFamily="66" charset="0"/>
            </a:endParaRPr>
          </a:p>
        </p:txBody>
      </p:sp>
      <p:pic>
        <p:nvPicPr>
          <p:cNvPr id="1026" name="Picture 2"/>
          <p:cNvPicPr>
            <a:picLocks noChangeAspect="1" noChangeArrowheads="1"/>
          </p:cNvPicPr>
          <p:nvPr/>
        </p:nvPicPr>
        <p:blipFill>
          <a:blip r:embed="rId2" cstate="print"/>
          <a:srcRect/>
          <a:stretch>
            <a:fillRect/>
          </a:stretch>
        </p:blipFill>
        <p:spPr bwMode="auto">
          <a:xfrm>
            <a:off x="216611" y="540471"/>
            <a:ext cx="2376000" cy="158408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2808899" y="540367"/>
            <a:ext cx="2376000" cy="1584080"/>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360360" y="2340791"/>
            <a:ext cx="4589758" cy="30600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cstate="print"/>
          <a:srcRect/>
          <a:stretch>
            <a:fillRect/>
          </a:stretch>
        </p:blipFill>
        <p:spPr bwMode="auto">
          <a:xfrm>
            <a:off x="144339" y="5581031"/>
            <a:ext cx="2376000" cy="1584080"/>
          </a:xfrm>
          <a:prstGeom prst="rect">
            <a:avLst/>
          </a:prstGeom>
          <a:noFill/>
          <a:ln w="9525">
            <a:noFill/>
            <a:miter lim="800000"/>
            <a:headEnd/>
            <a:tailEnd/>
          </a:ln>
          <a:effectLst/>
        </p:spPr>
      </p:pic>
      <p:pic>
        <p:nvPicPr>
          <p:cNvPr id="1036" name="Picture 12"/>
          <p:cNvPicPr>
            <a:picLocks noChangeAspect="1" noChangeArrowheads="1"/>
          </p:cNvPicPr>
          <p:nvPr/>
        </p:nvPicPr>
        <p:blipFill>
          <a:blip r:embed="rId6" cstate="print"/>
          <a:srcRect/>
          <a:stretch>
            <a:fillRect/>
          </a:stretch>
        </p:blipFill>
        <p:spPr bwMode="auto">
          <a:xfrm>
            <a:off x="2736891" y="5580927"/>
            <a:ext cx="2376000" cy="1584080"/>
          </a:xfrm>
          <a:prstGeom prst="rect">
            <a:avLst/>
          </a:prstGeom>
          <a:noFill/>
          <a:ln w="9525">
            <a:noFill/>
            <a:miter lim="800000"/>
            <a:headEnd/>
            <a:tailEnd/>
          </a:ln>
          <a:effectLst/>
        </p:spPr>
      </p:pic>
      <p:sp>
        <p:nvSpPr>
          <p:cNvPr id="8" name="7 Dikdörtgen"/>
          <p:cNvSpPr/>
          <p:nvPr/>
        </p:nvSpPr>
        <p:spPr>
          <a:xfrm>
            <a:off x="288355" y="7217270"/>
            <a:ext cx="4932622" cy="307777"/>
          </a:xfrm>
          <a:prstGeom prst="rect">
            <a:avLst/>
          </a:prstGeom>
        </p:spPr>
        <p:txBody>
          <a:bodyPr wrap="square">
            <a:spAutoFit/>
          </a:bodyPr>
          <a:lstStyle/>
          <a:p>
            <a:r>
              <a:rPr lang="tr-TR" b="1" dirty="0" smtClean="0"/>
              <a:t>Ali Dinç “ Para ve Tutumlu Yaşam” isimli konuşmasını yaparken</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7 Dikdörtgen"/>
          <p:cNvSpPr/>
          <p:nvPr/>
        </p:nvSpPr>
        <p:spPr>
          <a:xfrm>
            <a:off x="1606775" y="160486"/>
            <a:ext cx="1705916" cy="307777"/>
          </a:xfrm>
          <a:prstGeom prst="rect">
            <a:avLst/>
          </a:prstGeom>
        </p:spPr>
        <p:txBody>
          <a:bodyPr wrap="none">
            <a:spAutoFit/>
          </a:bodyPr>
          <a:lstStyle/>
          <a:p>
            <a:r>
              <a:rPr lang="tr-TR" b="1" dirty="0" smtClean="0">
                <a:latin typeface="Monotype Corsiva" panose="03010101010201010101" pitchFamily="66" charset="0"/>
              </a:rPr>
              <a:t>1538. TOPLANTIMIZ</a:t>
            </a:r>
            <a:endParaRPr lang="tr-TR" b="1" dirty="0">
              <a:latin typeface="Monotype Corsiva" panose="03010101010201010101" pitchFamily="66" charset="0"/>
            </a:endParaRPr>
          </a:p>
        </p:txBody>
      </p:sp>
      <p:pic>
        <p:nvPicPr>
          <p:cNvPr id="1032" name="Picture 8"/>
          <p:cNvPicPr>
            <a:picLocks noChangeAspect="1" noChangeArrowheads="1"/>
          </p:cNvPicPr>
          <p:nvPr/>
        </p:nvPicPr>
        <p:blipFill>
          <a:blip r:embed="rId2" cstate="print"/>
          <a:srcRect/>
          <a:stretch>
            <a:fillRect/>
          </a:stretch>
        </p:blipFill>
        <p:spPr bwMode="auto">
          <a:xfrm>
            <a:off x="2808899" y="756391"/>
            <a:ext cx="2376000" cy="1584080"/>
          </a:xfrm>
          <a:prstGeom prst="rect">
            <a:avLst/>
          </a:prstGeom>
          <a:noFill/>
          <a:ln w="9525">
            <a:noFill/>
            <a:miter lim="800000"/>
            <a:headEnd/>
            <a:tailEnd/>
          </a:ln>
          <a:effectLst/>
        </p:spPr>
      </p:pic>
      <p:pic>
        <p:nvPicPr>
          <p:cNvPr id="1033" name="Picture 9"/>
          <p:cNvPicPr>
            <a:picLocks noChangeAspect="1" noChangeArrowheads="1"/>
          </p:cNvPicPr>
          <p:nvPr/>
        </p:nvPicPr>
        <p:blipFill>
          <a:blip r:embed="rId3" cstate="print"/>
          <a:srcRect/>
          <a:stretch>
            <a:fillRect/>
          </a:stretch>
        </p:blipFill>
        <p:spPr bwMode="auto">
          <a:xfrm>
            <a:off x="144339" y="756391"/>
            <a:ext cx="2376000" cy="1584080"/>
          </a:xfrm>
          <a:prstGeom prst="rect">
            <a:avLst/>
          </a:prstGeom>
          <a:noFill/>
          <a:ln w="9525">
            <a:noFill/>
            <a:miter lim="800000"/>
            <a:headEnd/>
            <a:tailEnd/>
          </a:ln>
          <a:effectLst/>
        </p:spPr>
      </p:pic>
      <p:pic>
        <p:nvPicPr>
          <p:cNvPr id="1034" name="Picture 10"/>
          <p:cNvPicPr>
            <a:picLocks noChangeAspect="1" noChangeArrowheads="1"/>
          </p:cNvPicPr>
          <p:nvPr/>
        </p:nvPicPr>
        <p:blipFill>
          <a:blip r:embed="rId4" cstate="print"/>
          <a:srcRect/>
          <a:stretch>
            <a:fillRect/>
          </a:stretch>
        </p:blipFill>
        <p:spPr bwMode="auto">
          <a:xfrm>
            <a:off x="144339" y="4572815"/>
            <a:ext cx="2376000" cy="1584080"/>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cstate="print"/>
          <a:srcRect/>
          <a:stretch>
            <a:fillRect/>
          </a:stretch>
        </p:blipFill>
        <p:spPr bwMode="auto">
          <a:xfrm>
            <a:off x="2808635" y="2700607"/>
            <a:ext cx="2376000" cy="1584080"/>
          </a:xfrm>
          <a:prstGeom prst="rect">
            <a:avLst/>
          </a:prstGeom>
          <a:noFill/>
          <a:ln w="9525">
            <a:noFill/>
            <a:miter lim="800000"/>
            <a:headEnd/>
            <a:tailEnd/>
          </a:ln>
          <a:effectLst/>
        </p:spPr>
      </p:pic>
      <p:pic>
        <p:nvPicPr>
          <p:cNvPr id="1040" name="Picture 16"/>
          <p:cNvPicPr>
            <a:picLocks noChangeAspect="1" noChangeArrowheads="1"/>
          </p:cNvPicPr>
          <p:nvPr/>
        </p:nvPicPr>
        <p:blipFill>
          <a:blip r:embed="rId6" cstate="print"/>
          <a:srcRect/>
          <a:stretch>
            <a:fillRect/>
          </a:stretch>
        </p:blipFill>
        <p:spPr bwMode="auto">
          <a:xfrm>
            <a:off x="2808635" y="4572815"/>
            <a:ext cx="2376000" cy="1584080"/>
          </a:xfrm>
          <a:prstGeom prst="rect">
            <a:avLst/>
          </a:prstGeom>
          <a:noFill/>
          <a:ln w="9525">
            <a:noFill/>
            <a:miter lim="800000"/>
            <a:headEnd/>
            <a:tailEnd/>
          </a:ln>
          <a:effectLst/>
        </p:spPr>
      </p:pic>
      <p:pic>
        <p:nvPicPr>
          <p:cNvPr id="1041" name="Picture 17"/>
          <p:cNvPicPr>
            <a:picLocks noChangeAspect="1" noChangeArrowheads="1"/>
          </p:cNvPicPr>
          <p:nvPr/>
        </p:nvPicPr>
        <p:blipFill>
          <a:blip r:embed="rId7" cstate="print"/>
          <a:srcRect/>
          <a:stretch>
            <a:fillRect/>
          </a:stretch>
        </p:blipFill>
        <p:spPr bwMode="auto">
          <a:xfrm>
            <a:off x="144339" y="2700607"/>
            <a:ext cx="2376000" cy="158408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08223"/>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08052"/>
            <a:ext cx="4694322" cy="6999346"/>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a:t>
            </a:r>
            <a:r>
              <a:rPr lang="tr-TR" sz="1000" b="1" u="sng" dirty="0" smtClean="0"/>
              <a:t>Bahçelievler </a:t>
            </a:r>
            <a:r>
              <a:rPr lang="tr-TR" sz="1000" b="1" u="sng" dirty="0" err="1" smtClean="0"/>
              <a:t>Rotary</a:t>
            </a:r>
            <a:r>
              <a:rPr lang="tr-TR" sz="1000" b="1" u="sng" dirty="0" smtClean="0"/>
              <a:t> Ailesini Bir Araya Getirmek</a:t>
            </a:r>
            <a:r>
              <a:rPr lang="tr-TR" sz="1000" b="1" dirty="0" smtClean="0"/>
              <a:t>” projemizi 02 Ekim 2016 tarihinde Gölbaşı Patalya tesislerinde yaptığımız BRUNCH ile gerçekleştirdik. </a:t>
            </a:r>
            <a:r>
              <a:rPr lang="tr-TR" sz="1000" b="1" dirty="0" err="1" smtClean="0"/>
              <a:t>Burnch’a</a:t>
            </a:r>
            <a:r>
              <a:rPr lang="tr-TR" sz="1000" b="1" dirty="0" smtClean="0"/>
              <a:t> Bahçelievler </a:t>
            </a:r>
            <a:r>
              <a:rPr lang="tr-TR" sz="1000" b="1" dirty="0" err="1" smtClean="0"/>
              <a:t>İnteract</a:t>
            </a:r>
            <a:r>
              <a:rPr lang="tr-TR" sz="1000" b="1" dirty="0" smtClean="0"/>
              <a:t> Kulübü üyeleri </a:t>
            </a:r>
            <a:r>
              <a:rPr lang="tr-TR" sz="1000" b="1" dirty="0" err="1" smtClean="0"/>
              <a:t>interactlarımız</a:t>
            </a:r>
            <a:r>
              <a:rPr lang="tr-TR" sz="1000" b="1" dirty="0" smtClean="0"/>
              <a:t>, Bahçelievler </a:t>
            </a:r>
            <a:r>
              <a:rPr lang="tr-TR" sz="1000" b="1" dirty="0" err="1" smtClean="0"/>
              <a:t>Rotaract</a:t>
            </a:r>
            <a:r>
              <a:rPr lang="tr-TR" sz="1000" b="1" dirty="0" smtClean="0"/>
              <a:t> Kulübü üyeleri </a:t>
            </a:r>
            <a:r>
              <a:rPr lang="tr-TR" sz="1000" b="1" dirty="0" err="1" smtClean="0"/>
              <a:t>rotaractlarımız</a:t>
            </a:r>
            <a:r>
              <a:rPr lang="tr-TR" sz="1000" b="1" dirty="0" smtClean="0"/>
              <a:t>, AİLELERİ, Bahçelievler </a:t>
            </a:r>
            <a:r>
              <a:rPr lang="tr-TR" sz="1000" b="1" dirty="0" err="1" smtClean="0"/>
              <a:t>Rotary</a:t>
            </a:r>
            <a:r>
              <a:rPr lang="tr-TR" sz="1000" b="1" dirty="0" smtClean="0"/>
              <a:t> Kulübü üyesi </a:t>
            </a:r>
            <a:r>
              <a:rPr lang="tr-TR" sz="1000" b="1" dirty="0" err="1" smtClean="0"/>
              <a:t>Rotaryen</a:t>
            </a:r>
            <a:r>
              <a:rPr lang="tr-TR" sz="1000" b="1" dirty="0" smtClean="0"/>
              <a:t> dostlarımız, Eşlerimiz ve misafirlerin katıldığı 70 kişilik bir organizasyon gerçekleştirdik.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u="sng" dirty="0" smtClean="0"/>
              <a:t>“ÇANAKKALE Gezisi</a:t>
            </a:r>
            <a:r>
              <a:rPr lang="tr-TR" sz="1000" b="1" dirty="0" smtClean="0"/>
              <a:t>” projemizi 13-17 Ekim 2016 tarihlerinde yoğun katılımlı bir grupla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Kulübümüz açısından, dönemimizin en önemli projesi olan </a:t>
            </a:r>
            <a:r>
              <a:rPr lang="tr-TR" sz="1000" b="1" u="sng" dirty="0" smtClean="0"/>
              <a:t>2430. Bölge 2017-2018 Rotary Dönemi BES ve Asamble’sini </a:t>
            </a:r>
            <a:r>
              <a:rPr lang="tr-TR" sz="1000" b="1" dirty="0" smtClean="0"/>
              <a:t> 12-16 Nisan 2017  tarihlerinde başarı ile  gerçekleştirdik. Gelecek Dönem Guvernörü Serdar – Nilüfer Ünlü dostlarımızı en iyi şekilde desteklediğimiz ve temsil ettiğimiz etkinlik gelecek dönemlere örnek bir etkinlik oldu.</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2430. Bölge tarafından Küresel Bağış Projeleri kapsamına alınan, </a:t>
            </a:r>
            <a:r>
              <a:rPr lang="tr-TR" sz="1000" b="1" dirty="0" smtClean="0"/>
              <a:t>«Çankaya Kırsalında Ekonomik ve Toplumsal Gelişim» küresel  projemiz ile Çankaya İlçesi Kırsalında Süt Tesisi Kurulması</a:t>
            </a:r>
            <a:r>
              <a:rPr lang="tr-TR" sz="1000" dirty="0" smtClean="0"/>
              <a:t> ile ilgili çalışmalarımız </a:t>
            </a:r>
            <a:r>
              <a:rPr lang="tr-TR" sz="1000" dirty="0"/>
              <a:t>Vakıf Komitesi Başkanımız Abdullah Küreğibüyük tarafından sürdürülmektedir. Şu ana kadar İtalyan Agusto Kulübünden </a:t>
            </a:r>
            <a:r>
              <a:rPr lang="tr-TR" sz="1000" dirty="0" smtClean="0"/>
              <a:t>bulunan dış destek yanısıra, dış kaynak bulma çalışmalarımız  yoğun şekilde sürmektedir. Projemiz ortak kulüp toplantılarında Yıldız ve Kavaklıdere Rotary Kulüp üyelerine duyurulmuştur. Mali destek arayışlarımız, Vakıf Komitesi Başkanımız GDB. Abdullah Küreğibüyük, GDB. Emre Öztürk, GDB. Necil Büyükpamukçu ve GDB. Levent Çolak tarafından sürdürülmektedir.  Ayrıca Bölge desteği için Guvernörümüz Güner İnci ve Bölge Vakıf Komitesi Başkanı Hasan Akduman ve diğer ilgili  Bölge sorumluları ile görüşmelerimiz devam ediyor.</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smtClean="0"/>
              <a:t>Ana </a:t>
            </a:r>
            <a:r>
              <a:rPr lang="tr-TR" sz="1000" b="1" dirty="0"/>
              <a:t>sınıfı öğretmenlerine yönelik erken teşhis amaçlı </a:t>
            </a:r>
            <a:r>
              <a:rPr lang="tr-TR" sz="1000" b="1" dirty="0" smtClean="0"/>
              <a:t>«</a:t>
            </a:r>
            <a:r>
              <a:rPr lang="tr-TR" sz="1000" b="1" u="sng" dirty="0" smtClean="0"/>
              <a:t>Göz Kusurları Farkındalığı Eğitimi</a:t>
            </a:r>
            <a:r>
              <a:rPr lang="tr-TR" sz="1000" b="1" dirty="0" smtClean="0"/>
              <a:t>» projesini Çankaya Rotary Kulübü ile ortak olarak 26 Kasım 2016 tarihinde TEGV Semahat – Dr. Nusret Arsel Eğitim Parkında gerçekleştirdik.</a:t>
            </a:r>
            <a:r>
              <a:rPr lang="tr-TR" sz="1000" dirty="0" smtClean="0">
                <a:solidFill>
                  <a:srgbClr val="FF0000"/>
                </a:solidFill>
              </a:rPr>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Ana Okullarında Göz Kusurları </a:t>
            </a:r>
            <a:r>
              <a:rPr lang="tr-TR" sz="1000" b="1" dirty="0" err="1" smtClean="0"/>
              <a:t>Farkındalığı</a:t>
            </a:r>
            <a:r>
              <a:rPr lang="tr-TR" sz="1000" b="1" dirty="0" smtClean="0"/>
              <a:t> Eğitimi</a:t>
            </a:r>
            <a:r>
              <a:rPr lang="tr-TR" sz="1000" dirty="0" smtClean="0"/>
              <a:t>nin</a:t>
            </a:r>
            <a:r>
              <a:rPr lang="tr-TR" sz="1000" dirty="0"/>
              <a:t>, tüm ana okulları eğitmenlerinin alması  zorunluluğuna  yönelik KANUN çıkarılması çalışması (Çankaya RK </a:t>
            </a:r>
            <a:r>
              <a:rPr lang="tr-TR" sz="1000" dirty="0" smtClean="0"/>
              <a:t>ile ortak projemiz)</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Dönemimizde, Sincan Kapalı Kadın Cezaevindeki projemizi Bilkent TDP ( Toplumsal Duyarlılık Projeleri) öğrencileri, Rotaractlarımız ve İnteractlarımız ile birlikte </a:t>
            </a:r>
            <a:r>
              <a:rPr lang="tr-TR" sz="1000" b="1" dirty="0" smtClean="0"/>
              <a:t>«Hayal Köprüsü - </a:t>
            </a:r>
            <a:r>
              <a:rPr lang="tr-TR" sz="1000" b="1" dirty="0" err="1" smtClean="0"/>
              <a:t>Rotary</a:t>
            </a:r>
            <a:r>
              <a:rPr lang="tr-TR" sz="1000" b="1" dirty="0" smtClean="0"/>
              <a:t>»</a:t>
            </a:r>
            <a:r>
              <a:rPr lang="tr-TR" sz="1000" dirty="0" smtClean="0"/>
              <a:t> adı altında cezaevindeki çocuklara yönelik yapmayı planladık. Bu proje, Komite Başkanımız Necil Büyükpamukçu  tarafından yürütülecektir.</a:t>
            </a:r>
            <a:r>
              <a:rPr lang="tr-TR" sz="1000" b="1" dirty="0" smtClean="0"/>
              <a:t> Projemiz ile ilgili gerekli izinler Ceza ve Tevkif Evleri Genel Md.</a:t>
            </a:r>
            <a:r>
              <a:rPr lang="tr-TR" sz="1000" b="1" dirty="0" err="1" smtClean="0"/>
              <a:t>lüğünden</a:t>
            </a:r>
            <a:r>
              <a:rPr lang="tr-TR" sz="1000" b="1" dirty="0" smtClean="0"/>
              <a:t> alınmıştır.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p:txBody>
      </p:sp>
    </p:spTree>
    <p:extLst>
      <p:ext uri="{BB962C8B-B14F-4D97-AF65-F5344CB8AC3E}">
        <p14:creationId xmlns="" xmlns:p14="http://schemas.microsoft.com/office/powerpoint/2010/main" val="1325837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95638"/>
            <a:ext cx="4694322" cy="7461011"/>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ea typeface="Times New Roman" panose="02020603050405020304" pitchFamily="18" charset="0"/>
                <a:cs typeface="Times New Roman" panose="02020603050405020304" pitchFamily="18" charset="0"/>
              </a:rPr>
              <a:t>G</a:t>
            </a:r>
            <a:r>
              <a:rPr lang="tr-TR" sz="1000" dirty="0" smtClean="0">
                <a:ea typeface="Calibri" panose="020F0502020204030204" pitchFamily="34" charset="0"/>
                <a:cs typeface="Times New Roman" panose="02020603050405020304" pitchFamily="18" charset="0"/>
              </a:rPr>
              <a:t>erek maddi gerekse manevi olarak çok zor şartlar altında büyüyen 3-6 yaş arası, çevresindeki her şeyi benimseyen ve algılayabilen çocuklara  cezaevine ait olmadıklarını hissettirmek, dış dünya ve onlar arasında bir bağ kurmak, hayata 1-0 yenik başlamalarını önleyebilmek ve onlara rol model olacak şekilde sevgi dolu bir ortam paylaşmak için </a:t>
            </a:r>
            <a:r>
              <a:rPr lang="tr-TR" sz="1000" b="1" dirty="0" smtClean="0">
                <a:ea typeface="Calibri" panose="020F0502020204030204" pitchFamily="34" charset="0"/>
                <a:cs typeface="Times New Roman" panose="02020603050405020304" pitchFamily="18" charset="0"/>
              </a:rPr>
              <a:t>«Hayallerim Gerçek Oldu Şenliği»</a:t>
            </a:r>
            <a:r>
              <a:rPr lang="tr-TR" sz="1000" dirty="0" smtClean="0"/>
              <a:t> Bilkent TDP ( Toplumsal Duyarlılık Projeleri) öğrencileri</a:t>
            </a:r>
            <a:r>
              <a:rPr lang="tr-TR" sz="1000" dirty="0" smtClean="0">
                <a:ea typeface="Calibri" panose="020F0502020204030204" pitchFamily="34" charset="0"/>
                <a:cs typeface="Times New Roman" panose="02020603050405020304" pitchFamily="18" charset="0"/>
              </a:rPr>
              <a:t> ile birlikte Bilkent  Üniversitesi sahasında yapılması planlanmaktadır.</a:t>
            </a:r>
          </a:p>
          <a:p>
            <a:pPr marL="138103" indent="-138103" algn="just">
              <a:buFont typeface="Arial" panose="020B0604020202020204" pitchFamily="34" charset="0"/>
              <a:buChar char="•"/>
            </a:pPr>
            <a:endParaRPr lang="tr-TR" sz="1000" dirty="0" smtClean="0">
              <a:ea typeface="Calibri" panose="020F0502020204030204" pitchFamily="34" charset="0"/>
              <a:cs typeface="Times New Roman" panose="02020603050405020304" pitchFamily="18" charset="0"/>
            </a:endParaRPr>
          </a:p>
          <a:p>
            <a:pPr marL="138103" indent="-138103" algn="just">
              <a:buFont typeface="Arial" panose="020B0604020202020204" pitchFamily="34" charset="0"/>
              <a:buChar char="•"/>
            </a:pPr>
            <a:r>
              <a:rPr lang="tr-TR" sz="1000" b="1" dirty="0" smtClean="0"/>
              <a:t>Kulübümüz hamiliğinde kurulan Kastamonu </a:t>
            </a:r>
            <a:r>
              <a:rPr lang="tr-TR" sz="1000" b="1" dirty="0" err="1" smtClean="0"/>
              <a:t>Rotary</a:t>
            </a:r>
            <a:r>
              <a:rPr lang="tr-TR" sz="1000" b="1" dirty="0" smtClean="0"/>
              <a:t> Kulübü’nün 03-06 Kasım 2016 tarihleri arasında düzenlediği «Engelliler RYLA»sına katılarak, “ </a:t>
            </a:r>
            <a:r>
              <a:rPr lang="tr-TR" sz="1000" b="1" u="sng" dirty="0" smtClean="0"/>
              <a:t>Engellilere Akülü Sandalye Temini</a:t>
            </a:r>
            <a:r>
              <a:rPr lang="tr-TR" sz="1000" b="1" dirty="0" smtClean="0"/>
              <a:t>” projemizi 3 adet akülü sandalyeyi üç engelli  dostumuza vererek gerçekleştirdik.</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a:t>Bu sene yedincisini </a:t>
            </a:r>
            <a:r>
              <a:rPr lang="tr-TR" sz="1000" b="1" dirty="0" smtClean="0"/>
              <a:t>11 Aralık 2016 Pazar günü yapacağımız «</a:t>
            </a:r>
            <a:r>
              <a:rPr lang="tr-TR" sz="1000" b="1" u="sng" dirty="0" smtClean="0"/>
              <a:t>7. </a:t>
            </a:r>
            <a:r>
              <a:rPr lang="tr-TR" sz="1000" b="1" u="sng" dirty="0" err="1" smtClean="0"/>
              <a:t>Berdan</a:t>
            </a:r>
            <a:r>
              <a:rPr lang="tr-TR" sz="1000" b="1" u="sng" dirty="0" smtClean="0"/>
              <a:t> Akalın Rotary </a:t>
            </a:r>
            <a:r>
              <a:rPr lang="tr-TR" sz="1000" b="1" u="sng" dirty="0"/>
              <a:t>Bowling </a:t>
            </a:r>
            <a:r>
              <a:rPr lang="tr-TR" sz="1000" b="1" u="sng" dirty="0" smtClean="0"/>
              <a:t>Turnuvasını</a:t>
            </a:r>
            <a:r>
              <a:rPr lang="tr-TR" sz="1000" b="1" dirty="0" smtClean="0"/>
              <a:t>» GDB</a:t>
            </a:r>
            <a:r>
              <a:rPr lang="tr-TR" sz="1000" b="1" dirty="0"/>
              <a:t>. Levent Çolak </a:t>
            </a:r>
            <a:r>
              <a:rPr lang="tr-TR" sz="1000" b="1" dirty="0" smtClean="0"/>
              <a:t>ve Bowling Komitesinin çok başarılı  organizasyonu ile gerçekleştirdik.</a:t>
            </a:r>
            <a:r>
              <a:rPr lang="tr-TR" sz="1000" dirty="0" smtClean="0"/>
              <a:t> </a:t>
            </a:r>
            <a:r>
              <a:rPr lang="tr-TR" sz="1000" b="1" dirty="0" smtClean="0"/>
              <a:t>17 takımın 19 kulvarda yarıştığı turnuva, saygı duruşu ve İstiklal Marşı sonrası, Guvernörümüz </a:t>
            </a:r>
            <a:r>
              <a:rPr lang="tr-TR" sz="1000" b="1" dirty="0" err="1" smtClean="0"/>
              <a:t>Güner</a:t>
            </a:r>
            <a:r>
              <a:rPr lang="tr-TR" sz="1000" b="1" dirty="0" smtClean="0"/>
              <a:t> İnci’nin konuşması ve top atışı ile başladı. Turnuvanın 1. si Tandoğan </a:t>
            </a:r>
            <a:r>
              <a:rPr lang="tr-TR" sz="1000" b="1" dirty="0" err="1" smtClean="0"/>
              <a:t>Rotary</a:t>
            </a:r>
            <a:r>
              <a:rPr lang="tr-TR" sz="1000" b="1" dirty="0" smtClean="0"/>
              <a:t> Kulübü, 2. si </a:t>
            </a:r>
            <a:r>
              <a:rPr lang="tr-TR" sz="1000" b="1" dirty="0" err="1" smtClean="0"/>
              <a:t>Anıttepe</a:t>
            </a:r>
            <a:r>
              <a:rPr lang="tr-TR" sz="1000" b="1" dirty="0" smtClean="0"/>
              <a:t> </a:t>
            </a:r>
            <a:r>
              <a:rPr lang="tr-TR" sz="1000" b="1" dirty="0" err="1" smtClean="0"/>
              <a:t>Rotary</a:t>
            </a:r>
            <a:r>
              <a:rPr lang="tr-TR" sz="1000" b="1" dirty="0" smtClean="0"/>
              <a:t> Kulübü ve 3. </a:t>
            </a:r>
            <a:r>
              <a:rPr lang="tr-TR" sz="1000" b="1" dirty="0" err="1" smtClean="0"/>
              <a:t>sü</a:t>
            </a:r>
            <a:r>
              <a:rPr lang="tr-TR" sz="1000" b="1" dirty="0" smtClean="0"/>
              <a:t> Ankara </a:t>
            </a:r>
            <a:r>
              <a:rPr lang="tr-TR" sz="1000" b="1" dirty="0" err="1" smtClean="0"/>
              <a:t>Rotary</a:t>
            </a:r>
            <a:r>
              <a:rPr lang="tr-TR" sz="1000" b="1" dirty="0" smtClean="0"/>
              <a:t> Kulübü oldu. Turnuvaya katılan tüm dostlarımıza teşekkür ederiz.</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a:t>7. Berdan Akalın Bowling Turnuvamızın dereceye giren ilk iki </a:t>
            </a:r>
            <a:r>
              <a:rPr lang="tr-TR" sz="1000" dirty="0" smtClean="0"/>
              <a:t>takımı olan  Tandoğan Rotary Kulübü ve </a:t>
            </a:r>
            <a:r>
              <a:rPr lang="tr-TR" sz="1000" dirty="0" err="1" smtClean="0"/>
              <a:t>Anıttepe</a:t>
            </a:r>
            <a:r>
              <a:rPr lang="tr-TR" sz="1000" dirty="0" smtClean="0"/>
              <a:t> Rotary Kulübü, </a:t>
            </a:r>
            <a:r>
              <a:rPr lang="tr-TR" sz="1000" dirty="0"/>
              <a:t>bu yıl ilk organizasyonu Kulübümüz tarafından Ankara’da  </a:t>
            </a:r>
            <a:r>
              <a:rPr lang="tr-TR" sz="1000" dirty="0" smtClean="0"/>
              <a:t>7 Mayıs 2017 tarihinde  yapılacak </a:t>
            </a:r>
            <a:r>
              <a:rPr lang="tr-TR" sz="1000" dirty="0"/>
              <a:t>olan, 2430 Bölge’de diğer şehirlerde organize edilecek bowling organizasyonlarında ilk iki dereceye giren takımlarının katılacağı </a:t>
            </a:r>
            <a:r>
              <a:rPr lang="tr-TR" sz="1000" dirty="0" smtClean="0"/>
              <a:t> </a:t>
            </a:r>
            <a:r>
              <a:rPr lang="tr-TR" sz="1000" b="1" dirty="0" smtClean="0"/>
              <a:t>2016-2017 Dönemi 1. Bowling Türkiye  Finali’ ne  </a:t>
            </a:r>
            <a:r>
              <a:rPr lang="tr-TR" sz="1000" dirty="0" smtClean="0"/>
              <a:t> katılacaklar.</a:t>
            </a: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a:t>Rotary Ormanı projemiz</a:t>
            </a:r>
            <a:r>
              <a:rPr lang="tr-TR" sz="1000" dirty="0"/>
              <a:t> </a:t>
            </a:r>
            <a:r>
              <a:rPr lang="tr-TR" sz="1000" dirty="0" smtClean="0"/>
              <a:t>kapsamında, 29 Nisan 2017 tarihinde, ASO </a:t>
            </a:r>
            <a:r>
              <a:rPr lang="tr-TR" sz="1000" dirty="0"/>
              <a:t>2. OSB Bölgesi’nde </a:t>
            </a:r>
            <a:r>
              <a:rPr lang="tr-TR" sz="1000" dirty="0" smtClean="0"/>
              <a:t>“Kurucu üyemiz GDB. Coşkun Doğusal” anısına  </a:t>
            </a:r>
            <a:r>
              <a:rPr lang="tr-TR" sz="1000" dirty="0"/>
              <a:t>ağaçlandırma </a:t>
            </a:r>
            <a:r>
              <a:rPr lang="tr-TR" sz="1000" dirty="0" smtClean="0"/>
              <a:t>yapılacaktır.</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a:t>01-04 Eylül 2016 tarhleri arasındaki Samsun İlkadım Rotary Kulübü tarafından düzenlenen Bedensel Engelliler Yaz </a:t>
            </a:r>
            <a:r>
              <a:rPr lang="tr-TR" sz="1000" b="1" dirty="0" smtClean="0"/>
              <a:t>Kampı’na “</a:t>
            </a:r>
            <a:r>
              <a:rPr lang="tr-TR" sz="1000" b="1" u="sng" dirty="0" smtClean="0"/>
              <a:t>Engelli Katılımı Desteği”</a:t>
            </a:r>
            <a:r>
              <a:rPr lang="tr-TR" sz="1000" b="1" dirty="0" smtClean="0"/>
              <a:t> projemizi  Kemal Kart isimli bir engellinin katılımını destekleyerek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RC </a:t>
            </a:r>
            <a:r>
              <a:rPr lang="tr-TR" sz="1000" b="1" dirty="0"/>
              <a:t>Galeri ve ressam Nihat Evren Derman tarafından belirli sayıdaki “ Beşiktaş </a:t>
            </a:r>
            <a:r>
              <a:rPr lang="tr-TR" sz="1000" b="1" dirty="0" smtClean="0"/>
              <a:t>Futbol Takımı Temalı </a:t>
            </a:r>
            <a:r>
              <a:rPr lang="tr-TR" sz="1000" b="1" dirty="0"/>
              <a:t>Nihat Evren Derman </a:t>
            </a:r>
            <a:r>
              <a:rPr lang="tr-TR" sz="1000" b="1" dirty="0" smtClean="0"/>
              <a:t>Islak İmzalı Orijinal Baskıların İnternette Pazarlanması» </a:t>
            </a:r>
            <a:r>
              <a:rPr lang="tr-TR" sz="1000" b="1" dirty="0"/>
              <a:t>ile ilgili projeye “Şehit Çocuklarına Burs Fonu Yaratılması” teması ile ortak olduk. </a:t>
            </a:r>
            <a:r>
              <a:rPr lang="tr-TR" sz="1000" b="1" dirty="0" smtClean="0"/>
              <a:t>“ </a:t>
            </a:r>
            <a:r>
              <a:rPr lang="tr-TR" sz="1000" b="1" u="sng" dirty="0" smtClean="0"/>
              <a:t>Sizin İçin Sanat </a:t>
            </a:r>
            <a:r>
              <a:rPr lang="tr-TR" sz="1000" b="1" dirty="0" smtClean="0"/>
              <a:t>” isimli bu </a:t>
            </a:r>
            <a:r>
              <a:rPr lang="tr-TR" sz="1000" b="1" dirty="0"/>
              <a:t>proje ile şehit çocuklarımıza burs fonu yaratılmasının yanısıra, </a:t>
            </a:r>
            <a:r>
              <a:rPr lang="tr-TR" sz="1000" b="1" dirty="0" smtClean="0"/>
              <a:t>resim alıcılarına vereceğimiz «Teşekkür Belgesi» ile  özelde Ankara Bahçelievler </a:t>
            </a:r>
            <a:r>
              <a:rPr lang="tr-TR" sz="1000" b="1" dirty="0"/>
              <a:t>Rotary Kulübü’nün, genelde </a:t>
            </a:r>
            <a:r>
              <a:rPr lang="tr-TR" sz="1000" b="1" dirty="0" err="1" smtClean="0"/>
              <a:t>Rotary</a:t>
            </a:r>
            <a:r>
              <a:rPr lang="tr-TR" sz="1000" b="1" dirty="0" smtClean="0"/>
              <a:t> faaliyetlerinin  </a:t>
            </a:r>
            <a:r>
              <a:rPr lang="tr-TR" sz="1000" b="1" dirty="0"/>
              <a:t>Türkiye genelinde duyurulması  amaçlanmıştır</a:t>
            </a:r>
            <a:r>
              <a:rPr lang="tr-TR" sz="1000" b="1" dirty="0" smtClean="0"/>
              <a:t>. Gerçekleşen projemiz ile medyada Ankara Bahçelievler Rotary Kulübünün ve Rotary’nin ismi ve faaliyetleri yoğun şekilde yurt içinde  ve yurtdışında duyurulmaya başladı.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a:p>
        </p:txBody>
      </p:sp>
    </p:spTree>
    <p:extLst>
      <p:ext uri="{BB962C8B-B14F-4D97-AF65-F5344CB8AC3E}">
        <p14:creationId xmlns="" xmlns:p14="http://schemas.microsoft.com/office/powerpoint/2010/main" val="19940016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93153" y="468263"/>
            <a:ext cx="5163754" cy="8538229"/>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b="1" dirty="0" smtClean="0"/>
              <a:t>25 Eylül 2016 tarihinde Bilkent RC Galeri tarafından yapılacak müzayede de, kulübümüz adına yapılacak resim bağışlarının satışı ile «</a:t>
            </a:r>
            <a:r>
              <a:rPr lang="tr-TR" sz="1000" b="1" u="sng" dirty="0" smtClean="0"/>
              <a:t>Şehit Çocuklarına Burs Fonu Yaratılması”</a:t>
            </a:r>
            <a:r>
              <a:rPr lang="tr-TR" sz="1000" b="1" dirty="0" smtClean="0"/>
              <a:t> projemizi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a:t>
            </a:r>
            <a:r>
              <a:rPr lang="tr-TR" sz="1000" b="1" u="sng" dirty="0" smtClean="0"/>
              <a:t> Bölge </a:t>
            </a:r>
            <a:r>
              <a:rPr lang="tr-TR" sz="1000" b="1" u="sng" dirty="0" err="1" smtClean="0"/>
              <a:t>İnteract</a:t>
            </a:r>
            <a:r>
              <a:rPr lang="tr-TR" sz="1000" b="1" u="sng" dirty="0" smtClean="0"/>
              <a:t> Asamblesine </a:t>
            </a:r>
            <a:r>
              <a:rPr lang="tr-TR" sz="1000" b="1" u="sng" dirty="0" err="1" smtClean="0"/>
              <a:t>İnteractlarımızla</a:t>
            </a:r>
            <a:r>
              <a:rPr lang="tr-TR" sz="1000" b="1" u="sng" dirty="0" smtClean="0"/>
              <a:t> Katılma </a:t>
            </a:r>
            <a:r>
              <a:rPr lang="tr-TR" sz="1000" b="1" dirty="0" smtClean="0"/>
              <a:t>” projemiz, 22-24 Eylül tarihlerinde  Oran </a:t>
            </a:r>
            <a:r>
              <a:rPr lang="tr-TR" sz="1000" b="1" dirty="0" err="1" smtClean="0"/>
              <a:t>Rotary</a:t>
            </a:r>
            <a:r>
              <a:rPr lang="tr-TR" sz="1000" b="1" dirty="0" smtClean="0"/>
              <a:t> Kulübünün organize ettiği asambleye iki </a:t>
            </a:r>
            <a:r>
              <a:rPr lang="tr-TR" sz="1000" b="1" dirty="0" err="1" smtClean="0"/>
              <a:t>interactımızın</a:t>
            </a:r>
            <a:r>
              <a:rPr lang="tr-TR" sz="1000" b="1" dirty="0" smtClean="0"/>
              <a:t> katılımıyla gerçekleştirildi.</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err="1" smtClean="0"/>
              <a:t>Rotary’nin</a:t>
            </a:r>
            <a:r>
              <a:rPr lang="tr-TR" sz="1000" b="1" dirty="0" smtClean="0"/>
              <a:t> adını duyurmak ve «</a:t>
            </a:r>
            <a:r>
              <a:rPr lang="tr-TR" sz="1000" b="1" dirty="0" err="1" smtClean="0"/>
              <a:t>Rotary</a:t>
            </a:r>
            <a:r>
              <a:rPr lang="tr-TR" sz="1000" b="1" dirty="0" smtClean="0"/>
              <a:t> Toplum Projelerine Fon Yaratmak» için, “</a:t>
            </a:r>
            <a:r>
              <a:rPr lang="tr-TR" sz="1000" b="1" u="sng" dirty="0" err="1" smtClean="0"/>
              <a:t>Uluslarası</a:t>
            </a:r>
            <a:r>
              <a:rPr lang="tr-TR" sz="1000" b="1" u="sng" dirty="0" smtClean="0"/>
              <a:t> </a:t>
            </a:r>
            <a:r>
              <a:rPr lang="tr-TR" sz="1000" b="1" u="sng" dirty="0" err="1" smtClean="0"/>
              <a:t>Rotary</a:t>
            </a:r>
            <a:r>
              <a:rPr lang="tr-TR" sz="1000" b="1" u="sng" dirty="0" smtClean="0"/>
              <a:t> Vakfı’nın 100. yılında RC Müzayede’nin 100. Müzayedesine Kulübümüze Bağışlanan 10 Eser İle Katılmak</a:t>
            </a:r>
            <a:r>
              <a:rPr lang="tr-TR" sz="1000" b="1" dirty="0" smtClean="0"/>
              <a:t>” projemizi 18 Aralık 2016 tarihinde gerçekleştirdik.</a:t>
            </a:r>
          </a:p>
          <a:p>
            <a:pPr marL="138103" indent="-138103" algn="just">
              <a:buFont typeface="Arial" panose="020B0604020202020204" pitchFamily="34" charset="0"/>
              <a:buChar char="•"/>
            </a:pPr>
            <a:endParaRPr lang="tr-TR" sz="1000" dirty="0" smtClean="0"/>
          </a:p>
          <a:p>
            <a:pPr marL="138103" indent="-138103">
              <a:buFont typeface="Arial" panose="020B0604020202020204" pitchFamily="34" charset="0"/>
              <a:buChar char="•"/>
            </a:pPr>
            <a:r>
              <a:rPr lang="tr-TR" sz="1000" b="1" dirty="0" smtClean="0"/>
              <a:t>Bu 2017-2018 Rotary dönemi, yaz döneminde yapılması «Genç Resim Sanatçıları için Kısa Dönem Yaz Kampı» yapılmasının 03-15 Ağustos 2017 tarihlerinde yapılması planlanmıştır. Bu proje ile ilgili dokümanlar bölgeye gönderilmiştir.</a:t>
            </a:r>
            <a:br>
              <a:rPr lang="tr-TR" sz="1000" b="1" dirty="0" smtClean="0"/>
            </a:br>
            <a:r>
              <a:rPr lang="tr-TR" sz="1000" b="1" dirty="0" smtClean="0"/>
              <a:t> </a:t>
            </a:r>
          </a:p>
          <a:p>
            <a:pPr marL="138103" indent="-138103" algn="just">
              <a:buFont typeface="Arial" panose="020B0604020202020204" pitchFamily="34" charset="0"/>
              <a:buChar char="•"/>
            </a:pPr>
            <a:r>
              <a:rPr lang="tr-TR" sz="1000" b="1" dirty="0" smtClean="0"/>
              <a:t>Gençlere </a:t>
            </a:r>
            <a:r>
              <a:rPr lang="tr-TR" sz="1000" b="1" dirty="0"/>
              <a:t>gelişimine destek vermek amacıyla, </a:t>
            </a:r>
            <a:r>
              <a:rPr lang="tr-TR" sz="1000" b="1" dirty="0" smtClean="0"/>
              <a:t>“ </a:t>
            </a:r>
            <a:r>
              <a:rPr lang="tr-TR" sz="1000" b="1" u="sng" dirty="0" err="1" smtClean="0"/>
              <a:t>RYLA’lara</a:t>
            </a:r>
            <a:r>
              <a:rPr lang="tr-TR" sz="1000" b="1" u="sng" dirty="0" smtClean="0"/>
              <a:t> Katılmak ve Destek Vermek</a:t>
            </a:r>
            <a:r>
              <a:rPr lang="tr-TR" sz="1000" b="1" dirty="0" smtClean="0"/>
              <a:t>” projemizi, 20-23 </a:t>
            </a:r>
            <a:r>
              <a:rPr lang="tr-TR" sz="1000" b="1" dirty="0"/>
              <a:t>Ekim 2016 tarihlerinde Gazi Rotary Kulübü tarafından düzenlenen 103. RYLA Semineri’ne bursiyerlerimizden Mert </a:t>
            </a:r>
            <a:r>
              <a:rPr lang="tr-TR" sz="1000" b="1" dirty="0" err="1" smtClean="0"/>
              <a:t>Öztürk’ü</a:t>
            </a:r>
            <a:r>
              <a:rPr lang="tr-TR" sz="1000" b="1" dirty="0" smtClean="0"/>
              <a:t> göndererek gerçekleştirdik.</a:t>
            </a:r>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r>
              <a:rPr lang="tr-TR" sz="1000" b="1" dirty="0" smtClean="0"/>
              <a:t>Ankara Bahçelievler Rotary Kulübü olarak, Bölge Meslek Hizmetleri Komitesi Başkanı Serdar Bozkurt ve Gelecek Araştırmaları Enstitüsü ile birlikte  «</a:t>
            </a:r>
            <a:r>
              <a:rPr lang="tr-TR" altLang="tr-TR" sz="1000" b="1" u="sng" dirty="0" smtClean="0"/>
              <a:t>Geleceği </a:t>
            </a:r>
            <a:r>
              <a:rPr lang="tr-TR" altLang="tr-TR" sz="1000" b="1" u="sng" dirty="0"/>
              <a:t>Şekillendiren </a:t>
            </a:r>
            <a:r>
              <a:rPr lang="tr-TR" altLang="tr-TR" sz="1000" b="1" u="sng" dirty="0" smtClean="0"/>
              <a:t>Teknolojiler Konferansı</a:t>
            </a:r>
            <a:r>
              <a:rPr lang="tr-TR" altLang="tr-TR" sz="1000" b="1" dirty="0" smtClean="0"/>
              <a:t>» </a:t>
            </a:r>
            <a:r>
              <a:rPr lang="tr-TR" altLang="tr-TR" sz="1000" b="1" dirty="0" err="1" smtClean="0"/>
              <a:t>nı</a:t>
            </a:r>
            <a:r>
              <a:rPr lang="tr-TR" altLang="tr-TR" sz="1000" b="1" dirty="0" smtClean="0"/>
              <a:t>  23 Aralık 2016 tarihinde, ASO Sincan Teknik Kolej’inde gerçekleştirdik. </a:t>
            </a:r>
          </a:p>
          <a:p>
            <a:pPr marL="138103" indent="-138103" algn="just">
              <a:buFont typeface="Arial" panose="020B0604020202020204" pitchFamily="34" charset="0"/>
              <a:buChar char="•"/>
            </a:pPr>
            <a:endParaRPr lang="tr-TR" altLang="tr-TR" sz="1000" dirty="0"/>
          </a:p>
          <a:p>
            <a:pPr marL="171450" indent="-171450">
              <a:buFont typeface="Arial" panose="020B0604020202020204" pitchFamily="34" charset="0"/>
              <a:buChar char="•"/>
            </a:pPr>
            <a:r>
              <a:rPr lang="tr-TR" altLang="tr-TR" sz="1000" dirty="0" smtClean="0"/>
              <a:t>Çocuklara  ve eğitmenlere yönelik, Postür </a:t>
            </a:r>
            <a:r>
              <a:rPr lang="tr-TR" altLang="tr-TR" sz="1000" dirty="0"/>
              <a:t>Bozukluğu Eğitimi </a:t>
            </a:r>
            <a:r>
              <a:rPr lang="tr-TR" altLang="tr-TR" sz="1000" dirty="0" smtClean="0"/>
              <a:t>,  </a:t>
            </a:r>
            <a:r>
              <a:rPr lang="tr-TR" altLang="tr-TR" sz="1000" dirty="0"/>
              <a:t>Bölge Erken Tanı ve Sağlık Komitesi Başkanı Elif Özkaleli </a:t>
            </a:r>
            <a:r>
              <a:rPr lang="tr-TR" altLang="tr-TR" sz="1000" dirty="0" smtClean="0"/>
              <a:t>  Vardar ile birlikte,  TEGV </a:t>
            </a:r>
            <a:r>
              <a:rPr lang="tr-TR" altLang="tr-TR" sz="1000" dirty="0"/>
              <a:t>Semahat –Dr. Nüsret ARSEL Eğitim Parkı – Etimesgut’ ta </a:t>
            </a:r>
            <a:r>
              <a:rPr lang="tr-TR" altLang="tr-TR" sz="1000" dirty="0" smtClean="0"/>
              <a:t> 6 Mayıs 2017 tarihinde gerçekleştirilecektir.</a:t>
            </a:r>
          </a:p>
          <a:p>
            <a:pPr marL="171450" indent="-171450">
              <a:buFont typeface="Arial" panose="020B0604020202020204" pitchFamily="34" charset="0"/>
              <a:buChar char="•"/>
            </a:pPr>
            <a:endParaRPr lang="tr-TR" altLang="tr-TR" sz="1000" dirty="0" smtClean="0"/>
          </a:p>
          <a:p>
            <a:pPr marL="171450" indent="-171450">
              <a:buFont typeface="Arial" panose="020B0604020202020204" pitchFamily="34" charset="0"/>
              <a:buChar char="•"/>
            </a:pPr>
            <a:r>
              <a:rPr lang="tr-TR" altLang="tr-TR" sz="1000" dirty="0" smtClean="0"/>
              <a:t>Eğitmenlere ve velilere  </a:t>
            </a:r>
            <a:r>
              <a:rPr lang="tr-TR" altLang="tr-TR" sz="1000" dirty="0"/>
              <a:t>yönelik, </a:t>
            </a:r>
            <a:r>
              <a:rPr lang="tr-TR" altLang="tr-TR" sz="1000" dirty="0" smtClean="0"/>
              <a:t>Hareketsizlik Ölümü Eğitimi </a:t>
            </a:r>
            <a:r>
              <a:rPr lang="tr-TR" altLang="tr-TR" sz="1000" dirty="0"/>
              <a:t>,  Bölge Erken Tanı ve Sağlık Komitesi Başkanı Elif Özkaleli   Vardar ile birlikte,  TEGV Semahat –Dr. Nüsret ARSEL Eğitim Parkı – Etimesgut’ ta </a:t>
            </a:r>
            <a:r>
              <a:rPr lang="tr-TR" altLang="tr-TR" sz="1000" dirty="0" smtClean="0"/>
              <a:t>6 Mayıs 2017 tarihinde gerçekleştirilecektir</a:t>
            </a:r>
            <a:r>
              <a:rPr lang="tr-TR" altLang="tr-TR" sz="1000" dirty="0"/>
              <a:t>.</a:t>
            </a:r>
          </a:p>
          <a:p>
            <a:pPr marL="171450" indent="-171450">
              <a:buFont typeface="Arial" panose="020B0604020202020204" pitchFamily="34" charset="0"/>
              <a:buChar char="•"/>
            </a:pPr>
            <a:endParaRPr lang="tr-TR" altLang="tr-TR" sz="1000" b="1" dirty="0" smtClean="0">
              <a:solidFill>
                <a:schemeClr val="tx2"/>
              </a:solidFill>
            </a:endParaRPr>
          </a:p>
          <a:p>
            <a:pPr marL="171450" indent="-171450">
              <a:buFont typeface="Arial" panose="020B0604020202020204" pitchFamily="34" charset="0"/>
              <a:buChar char="•"/>
            </a:pPr>
            <a:r>
              <a:rPr lang="tr-TR" sz="1000" b="1" dirty="0" smtClean="0"/>
              <a:t>Çocukluk </a:t>
            </a:r>
            <a:r>
              <a:rPr lang="tr-TR" sz="1000" b="1" dirty="0"/>
              <a:t>çağındaki hatalı beslenme ve beslenme bozukluklarının engellenmesi için Gıda Güvenliği ve Organik Tarım Komitesi tarafından hazırlanmış «</a:t>
            </a:r>
            <a:r>
              <a:rPr lang="tr-TR" sz="1000" b="1" u="sng" dirty="0"/>
              <a:t>Gıda Güvenliği ve Tagşiş</a:t>
            </a:r>
            <a:r>
              <a:rPr lang="tr-TR" sz="1000" b="1" dirty="0"/>
              <a:t>» isimli broşürlerin , proje çalışmalarındaki paydaşlara (anne, anne adaylarına, eğitmenlere, eğitmen adaylarına, çocuklara,vb) dağıtılması amaçlanmıştır. </a:t>
            </a:r>
            <a:r>
              <a:rPr lang="tr-TR" sz="1000" b="1" dirty="0" smtClean="0"/>
              <a:t> Bu proje, ilk eğitim projemiz olan 26 Kasım 2016 tarihindeki </a:t>
            </a:r>
            <a:r>
              <a:rPr lang="tr-TR" sz="1000" b="1" dirty="0"/>
              <a:t>Ana sınıfı öğretmenlerine yönelik erken teşhis amaçlı «Göz Kusurları Farkındalığı Eğitimi» </a:t>
            </a:r>
            <a:r>
              <a:rPr lang="tr-TR" sz="1000" b="1" dirty="0" smtClean="0"/>
              <a:t>projesi ile başlamıştır.</a:t>
            </a:r>
            <a:r>
              <a:rPr lang="tr-TR" sz="1000" dirty="0" smtClean="0">
                <a:solidFill>
                  <a:srgbClr val="FF0000"/>
                </a:solidFill>
              </a:rPr>
              <a:t>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27 Aralık 2016 tarihinde, Sincan Kapalı Kadın Cezaevine Kitap bağışı projemiz kapsamında, 315 adet kitap bağışı yapıldı.</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07 Aralık 2016 tarihinde, Ankara Çocuk Sağlığı ve Hastalıkları Hematoloji Onkoloji Eğitim ve Araştırma </a:t>
            </a:r>
            <a:r>
              <a:rPr lang="tr-TR" sz="1000" b="1" dirty="0" err="1" smtClean="0"/>
              <a:t>Hastahanesi’ndeki</a:t>
            </a:r>
            <a:r>
              <a:rPr lang="tr-TR" sz="1000" b="1" dirty="0" smtClean="0"/>
              <a:t> çocuk ve eşlik eden annelerini “Bebeğimle Aynı Bereyi Giyiyorum” projemiz kapsamında ziyaret ederek, ihtiyaçlarını karşıladılar.</a:t>
            </a:r>
          </a:p>
          <a:p>
            <a:pPr marL="138103" indent="-138103" algn="just">
              <a:buFont typeface="Arial" panose="020B0604020202020204" pitchFamily="34" charset="0"/>
              <a:buChar char="•"/>
            </a:pPr>
            <a:endParaRPr lang="tr-TR" sz="1000" b="1" dirty="0" smtClean="0"/>
          </a:p>
          <a:p>
            <a:pPr marL="171450" indent="-171450">
              <a:buFont typeface="Arial" panose="020B0604020202020204" pitchFamily="34" charset="0"/>
              <a:buChar char="•"/>
            </a:pPr>
            <a:endParaRPr lang="tr-TR" sz="1000" dirty="0">
              <a:solidFill>
                <a:srgbClr val="FF0000"/>
              </a:solidFill>
            </a:endParaRPr>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a:p>
          <a:p>
            <a:pPr marL="171450" indent="-171450">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 xmlns:p14="http://schemas.microsoft.com/office/powerpoint/2010/main" val="2800058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93153" y="555318"/>
            <a:ext cx="5163754" cy="8076564"/>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b="1" dirty="0" smtClean="0"/>
              <a:t>08 Ocak 2017 tarihinde  </a:t>
            </a:r>
            <a:r>
              <a:rPr lang="tr-TR" sz="1000" b="1" dirty="0" err="1" smtClean="0"/>
              <a:t>Birgül</a:t>
            </a:r>
            <a:r>
              <a:rPr lang="tr-TR" sz="1000" b="1" dirty="0" smtClean="0"/>
              <a:t> Küreğibüyük, Füsun Sözen ve Nursun Doğru dostlarımızdan oluşan ekibimiz, Gaziosmanpaşa Rotary Kulübünün organize ettiği “Yemek </a:t>
            </a:r>
            <a:r>
              <a:rPr lang="tr-TR" sz="1000" b="1" dirty="0" err="1" smtClean="0"/>
              <a:t>Yarıması</a:t>
            </a:r>
            <a:r>
              <a:rPr lang="tr-TR" sz="1000" b="1" dirty="0" smtClean="0"/>
              <a:t>” </a:t>
            </a:r>
            <a:r>
              <a:rPr lang="tr-TR" sz="1000" b="1" dirty="0" err="1" smtClean="0"/>
              <a:t>na</a:t>
            </a:r>
            <a:r>
              <a:rPr lang="tr-TR" sz="1000" b="1" dirty="0" smtClean="0"/>
              <a:t> katıldılar. İlk turu rahatlıkla geçip, final turunda 4. olan ekibimize teşekkür ederiz.</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25 Ocak 2017 tarihinde, Sincan Kapalı Kadın cezaevinde, “ Kendi Kendine Meme Taraması” projesi başlatıldı.  14.02.2017 tarihine kadar  bu projede kadın mahkumların  meme kontrolü için yönlendiren monitör içeren cihaz cezaevinden alınarak bölge ofisine teslim  edildi. Bu cihaz, bölgede ilk defa Ankara </a:t>
            </a:r>
            <a:r>
              <a:rPr lang="tr-TR" sz="1000" b="1" dirty="0" err="1" smtClean="0"/>
              <a:t>bahçelievler</a:t>
            </a:r>
            <a:r>
              <a:rPr lang="tr-TR" sz="1000" b="1" dirty="0" smtClean="0"/>
              <a:t> Rotary Kulübü tarafından bir projede kullanıldı.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26 Ocak 2017 tarihinde Ankara Bahçelievler Rotary Kulübü’nün 2016-2017 dönemi “Meslek Hizmetleri Ödülü”   Saadet Özkan öğretmene verildi.  İzmir’in Menderes  ilçesindeki okulda kız çocuklarına yönelik  cinsel istismarı ortaya çıkaran Saadet öğretmen, “Çocuk İhmal ve İstismarının toplumun tüm kesimlerince tanınması ve fark edilmesindeki katkıları , </a:t>
            </a:r>
            <a:r>
              <a:rPr lang="tr-TR" sz="1000" b="1" dirty="0" err="1" smtClean="0"/>
              <a:t>meslekdaşları</a:t>
            </a:r>
            <a:r>
              <a:rPr lang="tr-TR" sz="1000" b="1" dirty="0" smtClean="0"/>
              <a:t> </a:t>
            </a:r>
            <a:r>
              <a:rPr lang="tr-TR" sz="1000" b="1" dirty="0" err="1" smtClean="0"/>
              <a:t>na</a:t>
            </a:r>
            <a:r>
              <a:rPr lang="tr-TR" sz="1000" b="1" dirty="0" smtClean="0"/>
              <a:t> ve topluma örnek olması nedeniyle bu ödüle layık bulunmuştur.</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a:t>
            </a:r>
            <a:r>
              <a:rPr lang="tr-TR" sz="1000" b="1" dirty="0" err="1" smtClean="0"/>
              <a:t>Bursiyerlerimizi</a:t>
            </a:r>
            <a:r>
              <a:rPr lang="tr-TR" sz="1000" b="1" dirty="0" smtClean="0"/>
              <a:t> ve Ailelerini Tanıyalım” projesi kapsamında, 19 Şubat 2017 tarihinde eşlerimizle birlikte şehit çocuğu  </a:t>
            </a:r>
            <a:r>
              <a:rPr lang="tr-TR" sz="1000" b="1" dirty="0" err="1" smtClean="0"/>
              <a:t>bursiyerimiz</a:t>
            </a:r>
            <a:r>
              <a:rPr lang="tr-TR" sz="1000" b="1" dirty="0" smtClean="0"/>
              <a:t> Berke </a:t>
            </a:r>
            <a:r>
              <a:rPr lang="tr-TR" sz="1000" b="1" dirty="0" err="1" smtClean="0"/>
              <a:t>Öztürk</a:t>
            </a:r>
            <a:r>
              <a:rPr lang="tr-TR" sz="1000" b="1" dirty="0" smtClean="0"/>
              <a:t> evinde ziyaret edildi.  Maddi ve manevi katkıda bulunan tüm dostlarımız adına, Berke ve kız kardeşi Beste’ye çeşitli armağanlar verildi. Benzeri ziyaretler aileleri Ankara’da bulunan </a:t>
            </a:r>
            <a:r>
              <a:rPr lang="tr-TR" sz="1000" b="1" dirty="0" err="1" smtClean="0"/>
              <a:t>bursiyerlere</a:t>
            </a:r>
            <a:r>
              <a:rPr lang="tr-TR" sz="1000" b="1" dirty="0" smtClean="0"/>
              <a:t> yapılacaktır.</a:t>
            </a:r>
          </a:p>
          <a:p>
            <a:pPr marL="138103" indent="-138103" algn="just"/>
            <a:r>
              <a:rPr lang="tr-TR" sz="1000" b="1" dirty="0" smtClean="0"/>
              <a:t>    Aileleri Ankara dışında bulunan </a:t>
            </a:r>
            <a:r>
              <a:rPr lang="tr-TR" sz="1000" b="1" dirty="0" err="1" smtClean="0"/>
              <a:t>bursiyerlerimiz</a:t>
            </a:r>
            <a:r>
              <a:rPr lang="tr-TR" sz="1000" b="1" dirty="0" smtClean="0"/>
              <a:t> ise kulübe davet edilerek, dostlarımızın  </a:t>
            </a:r>
            <a:r>
              <a:rPr lang="tr-TR" sz="1000" b="1" dirty="0" err="1" smtClean="0"/>
              <a:t>bursiyerlerimizi</a:t>
            </a:r>
            <a:r>
              <a:rPr lang="tr-TR" sz="1000" b="1" dirty="0" smtClean="0"/>
              <a:t> tanımaları sağlanacaktır.</a:t>
            </a:r>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r>
              <a:rPr lang="tr-TR" sz="1000" b="1" dirty="0" smtClean="0"/>
              <a:t>“ Bebeğimle Aynı Bereyi Giyiyorum” Projesi  kapsamında 07 Aralık 2016 tarihinde  Sevil Kaya, </a:t>
            </a:r>
            <a:r>
              <a:rPr lang="tr-TR" sz="1000" b="1" dirty="0" err="1" smtClean="0"/>
              <a:t>Birgül</a:t>
            </a:r>
            <a:r>
              <a:rPr lang="tr-TR" sz="1000" b="1" dirty="0" smtClean="0"/>
              <a:t> Küreğibüyük ve Füsun Sözen dostlarımız  tarafından  Ankara Çocuk Sağlığı ve Hastalıkları Hematoloji Onkoloji Eğitim ve Araştırma </a:t>
            </a:r>
            <a:r>
              <a:rPr lang="tr-TR" sz="1000" b="1" dirty="0" err="1" smtClean="0"/>
              <a:t>Hastahanesi</a:t>
            </a:r>
            <a:r>
              <a:rPr lang="tr-TR" sz="1000" b="1" dirty="0" smtClean="0"/>
              <a:t>’ ne yapılan ziyarette  , </a:t>
            </a:r>
            <a:r>
              <a:rPr lang="tr-TR" sz="1000" b="1" dirty="0" err="1" smtClean="0"/>
              <a:t>hastahane</a:t>
            </a:r>
            <a:r>
              <a:rPr lang="tr-TR" sz="1000" b="1" dirty="0" smtClean="0"/>
              <a:t> yetkililerinden alınan ihtiyaç listesi bazında, projenin ikinci safhası 22 Şubat 2017 tarihinde gerçekleştirilmiştir. Çocuk bezi, oyuncak, giysi, boyama kitapları ve boya kalemleri kapsamındaki  kırtasiye malzemeleri, </a:t>
            </a:r>
            <a:r>
              <a:rPr lang="tr-TR" sz="1000" b="1" dirty="0" err="1" smtClean="0"/>
              <a:t>hastahane</a:t>
            </a:r>
            <a:r>
              <a:rPr lang="tr-TR" sz="1000" b="1" dirty="0" smtClean="0"/>
              <a:t> yetkililerine teslim edilmiştir.</a:t>
            </a:r>
          </a:p>
          <a:p>
            <a:pPr marL="171450" indent="-171450">
              <a:buFont typeface="Arial" panose="020B0604020202020204" pitchFamily="34" charset="0"/>
              <a:buChar char="•"/>
            </a:pPr>
            <a:endParaRPr lang="tr-TR" sz="1000" b="1" dirty="0" smtClean="0"/>
          </a:p>
          <a:p>
            <a:pPr marL="171450" indent="-171450">
              <a:buFont typeface="Arial" panose="020B0604020202020204" pitchFamily="34" charset="0"/>
              <a:buChar char="•"/>
            </a:pPr>
            <a:r>
              <a:rPr lang="tr-TR" sz="1000" dirty="0" smtClean="0"/>
              <a:t>Kulübümüz tarafından “ Örgünü Ör ve Rahatla” projemiz kapsamında, Ankara Çocuk Sağlığı ve Hastalıkları Hematoloji Onkoloji Eğitim ve Araştırma </a:t>
            </a:r>
            <a:r>
              <a:rPr lang="tr-TR" sz="1000" dirty="0" err="1" smtClean="0"/>
              <a:t>Hastahanesinde</a:t>
            </a:r>
            <a:r>
              <a:rPr lang="tr-TR" sz="1000" dirty="0" smtClean="0"/>
              <a:t> çocuklarına </a:t>
            </a:r>
            <a:r>
              <a:rPr lang="tr-TR" sz="1000" dirty="0" err="1" smtClean="0"/>
              <a:t>refekat</a:t>
            </a:r>
            <a:r>
              <a:rPr lang="tr-TR" sz="1000" dirty="0" smtClean="0"/>
              <a:t> eden annelere  örgü şişleri ve yünler verilmiştir.  Hasta yakınları tarafından üretilecek  ürün </a:t>
            </a:r>
            <a:r>
              <a:rPr lang="tr-TR" sz="1000" dirty="0" err="1" smtClean="0"/>
              <a:t>lerin</a:t>
            </a:r>
            <a:r>
              <a:rPr lang="tr-TR" sz="1000" dirty="0" smtClean="0"/>
              <a:t> değerlendirilmesi konusunda </a:t>
            </a:r>
            <a:r>
              <a:rPr lang="tr-TR" sz="1000" dirty="0" err="1" smtClean="0"/>
              <a:t>hastahane</a:t>
            </a:r>
            <a:r>
              <a:rPr lang="tr-TR" sz="1000" dirty="0" smtClean="0"/>
              <a:t> yetkilileri ile görüşülerek onay alınmıştır. </a:t>
            </a:r>
          </a:p>
          <a:p>
            <a:pPr marL="171450" indent="-171450">
              <a:buFont typeface="Arial" panose="020B0604020202020204" pitchFamily="34" charset="0"/>
              <a:buChar char="•"/>
            </a:pPr>
            <a:endParaRPr lang="tr-TR" sz="1000" b="1" dirty="0" smtClean="0"/>
          </a:p>
          <a:p>
            <a:pPr marL="171450" indent="-171450">
              <a:buFont typeface="Arial" panose="020B0604020202020204" pitchFamily="34" charset="0"/>
              <a:buChar char="•"/>
            </a:pPr>
            <a:r>
              <a:rPr lang="tr-TR" sz="1000" b="1" dirty="0" smtClean="0"/>
              <a:t>“Enerjini Verimli Kullan, Enerjisiz Kalma” projemizi Levent Çolak dostumuzun liderliğinde, </a:t>
            </a:r>
            <a:r>
              <a:rPr lang="tr-TR" sz="1000" b="1" dirty="0" err="1" smtClean="0"/>
              <a:t>Rotaraclarımızın</a:t>
            </a:r>
            <a:r>
              <a:rPr lang="tr-TR" sz="1000" b="1" dirty="0" smtClean="0"/>
              <a:t> katılımları ile Çankaya  Özel Gelişim Anaokulu’nda  03.03.2017 tarihinde gerçekleştirdik.</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16-19 Mart tarihleri arasında, ARTANKARA 3. Çağdaş Sanat Fuarı’nda POLİO – Çocuk Felci temasıyla </a:t>
            </a:r>
            <a:r>
              <a:rPr lang="tr-TR" sz="1000" b="1" dirty="0" err="1" smtClean="0"/>
              <a:t>stand</a:t>
            </a:r>
            <a:r>
              <a:rPr lang="tr-TR" sz="1000" b="1" dirty="0" smtClean="0"/>
              <a:t> açtık.  ARTANKARA Sanat Projesi kapsamında sanatçı ve </a:t>
            </a:r>
            <a:r>
              <a:rPr lang="tr-TR" sz="1000" b="1" dirty="0" err="1" smtClean="0"/>
              <a:t>kolleksiyonerlerden</a:t>
            </a:r>
            <a:r>
              <a:rPr lang="tr-TR" sz="1000" b="1" dirty="0" smtClean="0"/>
              <a:t> resim bağışları  gerçekleştirdik.</a:t>
            </a:r>
          </a:p>
          <a:p>
            <a:pPr marL="171450" indent="-171450">
              <a:buFont typeface="Arial" panose="020B0604020202020204" pitchFamily="34" charset="0"/>
              <a:buChar char="•"/>
            </a:pPr>
            <a:endParaRPr lang="tr-TR" sz="1000" b="1" dirty="0" smtClean="0"/>
          </a:p>
          <a:p>
            <a:pPr marL="171450" indent="-171450">
              <a:buFont typeface="Arial" panose="020B0604020202020204" pitchFamily="34" charset="0"/>
              <a:buChar char="•"/>
            </a:pPr>
            <a:endParaRPr lang="tr-TR" sz="1000" b="1" dirty="0" smtClean="0"/>
          </a:p>
          <a:p>
            <a:pPr marL="171450" indent="-171450">
              <a:buFont typeface="Arial" panose="020B0604020202020204" pitchFamily="34" charset="0"/>
              <a:buChar char="•"/>
            </a:pPr>
            <a:endParaRPr lang="tr-TR" sz="1000" b="1" dirty="0" smtClean="0"/>
          </a:p>
          <a:p>
            <a:pPr marL="171450" indent="-171450">
              <a:buFont typeface="Arial" panose="020B0604020202020204" pitchFamily="34" charset="0"/>
              <a:buChar char="•"/>
            </a:pPr>
            <a:endParaRPr lang="tr-TR" sz="1000" b="1" dirty="0" smtClean="0"/>
          </a:p>
          <a:p>
            <a:pPr marL="171450" indent="-171450">
              <a:buFont typeface="Arial" panose="020B0604020202020204" pitchFamily="34" charset="0"/>
              <a:buChar char="•"/>
            </a:pPr>
            <a:endParaRPr lang="tr-TR" sz="1000" b="1" dirty="0" smtClean="0"/>
          </a:p>
          <a:p>
            <a:pPr marL="171450" indent="-171450">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 xmlns:p14="http://schemas.microsoft.com/office/powerpoint/2010/main" val="28000585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93153" y="555318"/>
            <a:ext cx="5163754" cy="2998251"/>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b="1" dirty="0" smtClean="0"/>
              <a:t>“Bir Okulumuz Var” projemiz kapsamında, 24 Mart 2017 tarihinde, Ankara Etimesgut Yapıncak Köyünde bulunan </a:t>
            </a:r>
            <a:r>
              <a:rPr lang="tr-TR" sz="1000" b="1" dirty="0" err="1" smtClean="0"/>
              <a:t>Fatin</a:t>
            </a:r>
            <a:r>
              <a:rPr lang="tr-TR" sz="1000" b="1" dirty="0" smtClean="0"/>
              <a:t> Rüştü Zorlu İlkokulundaki Fen </a:t>
            </a:r>
            <a:r>
              <a:rPr lang="tr-TR" sz="1000" b="1" dirty="0" err="1" smtClean="0"/>
              <a:t>Laboratuvarını</a:t>
            </a:r>
            <a:r>
              <a:rPr lang="tr-TR" sz="1000" b="1" dirty="0" smtClean="0"/>
              <a:t> devreye aldık.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Ankara Bahçelievler Rotary Kulübü olarak, 02 Nisan 2017 tarihinde </a:t>
            </a:r>
            <a:r>
              <a:rPr lang="tr-TR" sz="1000" b="1" dirty="0" err="1" smtClean="0"/>
              <a:t>Taurus</a:t>
            </a:r>
            <a:r>
              <a:rPr lang="tr-TR" sz="1000" b="1" dirty="0" smtClean="0"/>
              <a:t> </a:t>
            </a:r>
            <a:r>
              <a:rPr lang="tr-TR" sz="1000" b="1" dirty="0" err="1" smtClean="0"/>
              <a:t>AVM’de</a:t>
            </a:r>
            <a:r>
              <a:rPr lang="tr-TR" sz="1000" b="1" dirty="0" smtClean="0"/>
              <a:t>  Ankara Rotary Kulüpleri olarak  “Rotary Vakfı’nın 100. Yıl Anısına ÇOCUK ŞENLİĞİ” projesinin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err="1" smtClean="0"/>
              <a:t>Unicef</a:t>
            </a:r>
            <a:r>
              <a:rPr lang="tr-TR" sz="1000" b="1" dirty="0" smtClean="0"/>
              <a:t>- 2420 Rotary Federasyonu “Rotary Eğitim Dostları Platformu”’</a:t>
            </a:r>
            <a:r>
              <a:rPr lang="tr-TR" sz="1000" b="1" dirty="0" err="1" smtClean="0"/>
              <a:t>nun</a:t>
            </a:r>
            <a:r>
              <a:rPr lang="tr-TR" sz="1000" b="1" dirty="0" smtClean="0"/>
              <a:t> “İhtiyacı Olan MEB. Okulları İçin SMS ile Fon Oluşturmak “ projesine  BES-Asamble etkinliğimizde verilen destek sonucunda  gerçekleştirilen proje, 2420 GDG. </a:t>
            </a:r>
            <a:r>
              <a:rPr lang="tr-TR" sz="1000" b="1" dirty="0" err="1" smtClean="0"/>
              <a:t>Seha</a:t>
            </a:r>
            <a:r>
              <a:rPr lang="tr-TR" sz="1000" b="1" dirty="0" smtClean="0"/>
              <a:t> Sadıklar tarafından Kulübümüze armağan edildi.  Sağlanan fon ile KARS-DİGOR İlçesindeki bir okulun ihtiyaçları karşılandı.</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 xmlns:p14="http://schemas.microsoft.com/office/powerpoint/2010/main" val="28000585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21 Dikdörtgen"/>
          <p:cNvSpPr/>
          <p:nvPr/>
        </p:nvSpPr>
        <p:spPr>
          <a:xfrm>
            <a:off x="36843" y="36215"/>
            <a:ext cx="5220000" cy="9694962"/>
          </a:xfrm>
          <a:prstGeom prst="rect">
            <a:avLst/>
          </a:prstGeom>
        </p:spPr>
        <p:txBody>
          <a:bodyPr>
            <a:spAutoFit/>
          </a:bodyPr>
          <a:lstStyle/>
          <a:p>
            <a:pPr algn="ctr"/>
            <a:r>
              <a:rPr lang="tr-TR" altLang="tr-TR" b="1" dirty="0" smtClean="0">
                <a:solidFill>
                  <a:srgbClr val="0070C0"/>
                </a:solidFill>
              </a:rPr>
              <a:t>Kulüp Haberleri </a:t>
            </a:r>
          </a:p>
          <a:p>
            <a:pPr algn="ctr"/>
            <a:endParaRPr lang="tr-TR" altLang="tr-TR" sz="1000" b="1" dirty="0" smtClean="0">
              <a:solidFill>
                <a:srgbClr val="FF0000"/>
              </a:solidFill>
            </a:endParaRPr>
          </a:p>
          <a:p>
            <a:pPr marL="138103" indent="-138103" algn="just">
              <a:buFont typeface="Arial" panose="020B0604020202020204" pitchFamily="34" charset="0"/>
              <a:buChar char="•"/>
            </a:pPr>
            <a:r>
              <a:rPr lang="tr-TR" sz="1000" dirty="0" smtClean="0"/>
              <a:t>12-16 Nisan 2017 tarihlerinde Kulübümüz tarafından sevgiyle gerçekleştirilen, BES ve Asamble  etkinliğinde “ Hoş Geldiniz” gösterimiz tüm katılanlar tarafından takdir edildi.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Bu etkinliğin Gala Gece’ sinde, Kulübümüzün 32. Kuruluş Yıldönümünü geçmiş dönem başkanlarımız ile birlikte pasta keserek kutladık. Belki de ilk defa bir kulübe BES ve Asamblesinde böyle bir etkinliği gerçekleştirmek kısmet olmuştur!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BES - Asamble etkinliğinde  ilk’ler de yaşandı.  BES-Asamble’de  “ İhtiyacı Olan MEB. Okullarına Yönelik SMS ile fon oluşturma” projesi ile,  Kars- DİGOR ilçesinde  bulunan okulun ihtiyaçlarını karşılamaya yönelik fon oluşturulmuştur. Bu proje, 2420. Bölge GDG. </a:t>
            </a:r>
            <a:r>
              <a:rPr lang="tr-TR" sz="1000" dirty="0" err="1" smtClean="0"/>
              <a:t>Seha</a:t>
            </a:r>
            <a:r>
              <a:rPr lang="tr-TR" sz="1000" dirty="0" smtClean="0"/>
              <a:t> sadıklar tarafından Kulübümüze bağışlanmıştır.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29 Nisan 2017 tarihinde Ankara Bahçelievler Rotary Kulübü üyeleri, eşlerimiz ve çocuklarımızla birlikte, Emel - Emre- İklim - Aras Doğusal  ailesinin katılımları ile “Coşkun Doğusal Rotary Ormanı” projemizi  Sincan 2. Organize </a:t>
            </a:r>
            <a:r>
              <a:rPr lang="tr-TR" sz="1000" dirty="0" err="1" smtClean="0"/>
              <a:t>Sanayii</a:t>
            </a:r>
            <a:r>
              <a:rPr lang="tr-TR" sz="1000" dirty="0" smtClean="0"/>
              <a:t>  Bölgesinde  gerçekleştirdik. Etkinlik sonrası yorgunluğumuzu </a:t>
            </a:r>
            <a:r>
              <a:rPr lang="tr-TR" sz="1000" dirty="0" err="1" smtClean="0"/>
              <a:t>Çalgan</a:t>
            </a:r>
            <a:r>
              <a:rPr lang="tr-TR" sz="1000" dirty="0" smtClean="0"/>
              <a:t>  Et  Lokantasında  giderdik.</a:t>
            </a:r>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marL="138103" indent="-138103" algn="just"/>
            <a:endParaRPr lang="tr-TR" sz="1000" dirty="0" smtClean="0"/>
          </a:p>
          <a:p>
            <a:pPr>
              <a:buFont typeface="Arial" pitchFamily="34" charset="0"/>
              <a:buChar char="•"/>
            </a:pPr>
            <a:endParaRPr lang="tr-TR" altLang="tr-TR" sz="1000" dirty="0" smtClean="0">
              <a:solidFill>
                <a:srgbClr val="FF0000"/>
              </a:solidFill>
            </a:endParaRPr>
          </a:p>
        </p:txBody>
      </p:sp>
      <p:pic>
        <p:nvPicPr>
          <p:cNvPr id="7170" name="Picture 2" descr="hisseli harikalar kumpanyası ile ilgili görsel sonucu">
            <a:hlinkClick r:id="rId2"/>
          </p:cNvPr>
          <p:cNvPicPr>
            <a:picLocks noChangeAspect="1" noChangeArrowheads="1"/>
          </p:cNvPicPr>
          <p:nvPr/>
        </p:nvPicPr>
        <p:blipFill>
          <a:blip r:embed="rId3" cstate="print"/>
          <a:srcRect/>
          <a:stretch>
            <a:fillRect/>
          </a:stretch>
        </p:blipFill>
        <p:spPr bwMode="auto">
          <a:xfrm>
            <a:off x="1453067" y="864575"/>
            <a:ext cx="1859624" cy="2412000"/>
          </a:xfrm>
          <a:prstGeom prst="rect">
            <a:avLst/>
          </a:prstGeom>
          <a:noFill/>
        </p:spPr>
      </p:pic>
      <p:pic>
        <p:nvPicPr>
          <p:cNvPr id="6" name="Picture 16" descr="C:\Users\TTAdmin\Desktop\BES FOTO\2017-04-15-PHOTO-00003586.jpg"/>
          <p:cNvPicPr>
            <a:picLocks noChangeAspect="1" noChangeArrowheads="1"/>
          </p:cNvPicPr>
          <p:nvPr/>
        </p:nvPicPr>
        <p:blipFill>
          <a:blip r:embed="rId4" cstate="print"/>
          <a:srcRect/>
          <a:stretch>
            <a:fillRect/>
          </a:stretch>
        </p:blipFill>
        <p:spPr bwMode="auto">
          <a:xfrm>
            <a:off x="1296467" y="4068663"/>
            <a:ext cx="2174400" cy="16308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TAdmin\Desktop\COŞKUN DOUSAL AĞAÇ DİKİMİ\IMG_3196.JPG"/>
          <p:cNvPicPr>
            <a:picLocks noChangeAspect="1" noChangeArrowheads="1"/>
          </p:cNvPicPr>
          <p:nvPr/>
        </p:nvPicPr>
        <p:blipFill>
          <a:blip r:embed="rId2" cstate="print"/>
          <a:srcRect/>
          <a:stretch>
            <a:fillRect/>
          </a:stretch>
        </p:blipFill>
        <p:spPr bwMode="auto">
          <a:xfrm>
            <a:off x="144339" y="468263"/>
            <a:ext cx="2832000" cy="2124000"/>
          </a:xfrm>
          <a:prstGeom prst="rect">
            <a:avLst/>
          </a:prstGeom>
          <a:noFill/>
        </p:spPr>
      </p:pic>
      <p:pic>
        <p:nvPicPr>
          <p:cNvPr id="1029" name="Picture 5" descr="C:\Users\TTAdmin\Desktop\COŞKUN DOUSAL AĞAÇ DİKİMİ\2017-04-29-PHOTO-00000014.jpg"/>
          <p:cNvPicPr>
            <a:picLocks noChangeAspect="1" noChangeArrowheads="1"/>
          </p:cNvPicPr>
          <p:nvPr/>
        </p:nvPicPr>
        <p:blipFill>
          <a:blip r:embed="rId3" cstate="print"/>
          <a:srcRect/>
          <a:stretch>
            <a:fillRect/>
          </a:stretch>
        </p:blipFill>
        <p:spPr bwMode="auto">
          <a:xfrm>
            <a:off x="2592611" y="3342001"/>
            <a:ext cx="2700000" cy="1518750"/>
          </a:xfrm>
          <a:prstGeom prst="rect">
            <a:avLst/>
          </a:prstGeom>
          <a:noFill/>
        </p:spPr>
      </p:pic>
      <p:pic>
        <p:nvPicPr>
          <p:cNvPr id="1036" name="Picture 12" descr="C:\Users\TTAdmin\Desktop\COŞKUN DOUSAL AĞAÇ DİKİMİ\2017-04-29-PHOTO-00003658.jpg"/>
          <p:cNvPicPr>
            <a:picLocks noChangeAspect="1" noChangeArrowheads="1"/>
          </p:cNvPicPr>
          <p:nvPr/>
        </p:nvPicPr>
        <p:blipFill>
          <a:blip r:embed="rId4" cstate="print"/>
          <a:srcRect/>
          <a:stretch>
            <a:fillRect/>
          </a:stretch>
        </p:blipFill>
        <p:spPr bwMode="auto">
          <a:xfrm>
            <a:off x="72331" y="3060751"/>
            <a:ext cx="2400000" cy="1800000"/>
          </a:xfrm>
          <a:prstGeom prst="rect">
            <a:avLst/>
          </a:prstGeom>
          <a:noFill/>
        </p:spPr>
      </p:pic>
      <p:pic>
        <p:nvPicPr>
          <p:cNvPr id="1040" name="Picture 16" descr="C:\Users\TTAdmin\Desktop\COŞKUN DOUSAL AĞAÇ DİKİMİ\IMG_3185.JPG"/>
          <p:cNvPicPr>
            <a:picLocks noChangeAspect="1" noChangeArrowheads="1"/>
          </p:cNvPicPr>
          <p:nvPr/>
        </p:nvPicPr>
        <p:blipFill>
          <a:blip r:embed="rId5" cstate="print"/>
          <a:srcRect/>
          <a:stretch>
            <a:fillRect/>
          </a:stretch>
        </p:blipFill>
        <p:spPr bwMode="auto">
          <a:xfrm>
            <a:off x="96579" y="5364807"/>
            <a:ext cx="2400000" cy="1800000"/>
          </a:xfrm>
          <a:prstGeom prst="rect">
            <a:avLst/>
          </a:prstGeom>
          <a:noFill/>
        </p:spPr>
      </p:pic>
      <p:pic>
        <p:nvPicPr>
          <p:cNvPr id="1043" name="Picture 19" descr="C:\Users\TTAdmin\Desktop\COŞKUN DOUSAL AĞAÇ DİKİMİ\IMG_3191.JPG"/>
          <p:cNvPicPr>
            <a:picLocks noChangeAspect="1" noChangeArrowheads="1"/>
          </p:cNvPicPr>
          <p:nvPr/>
        </p:nvPicPr>
        <p:blipFill>
          <a:blip r:embed="rId6" cstate="print"/>
          <a:srcRect/>
          <a:stretch>
            <a:fillRect/>
          </a:stretch>
        </p:blipFill>
        <p:spPr bwMode="auto">
          <a:xfrm>
            <a:off x="2808635" y="5365007"/>
            <a:ext cx="2400000" cy="1800000"/>
          </a:xfrm>
          <a:prstGeom prst="rect">
            <a:avLst/>
          </a:prstGeom>
          <a:noFill/>
        </p:spPr>
      </p:pic>
      <p:pic>
        <p:nvPicPr>
          <p:cNvPr id="1045" name="Picture 21" descr="C:\Users\TTAdmin\Desktop\COŞKUN DOUSAL AĞAÇ DİKİMİ\IMG_3193.JPG"/>
          <p:cNvPicPr>
            <a:picLocks noChangeAspect="1" noChangeArrowheads="1"/>
          </p:cNvPicPr>
          <p:nvPr/>
        </p:nvPicPr>
        <p:blipFill>
          <a:blip r:embed="rId7" cstate="print"/>
          <a:srcRect/>
          <a:stretch>
            <a:fillRect/>
          </a:stretch>
        </p:blipFill>
        <p:spPr bwMode="auto">
          <a:xfrm rot="5400000">
            <a:off x="3114699" y="738263"/>
            <a:ext cx="2160000" cy="1620000"/>
          </a:xfrm>
          <a:prstGeom prst="rect">
            <a:avLst/>
          </a:prstGeom>
          <a:noFill/>
        </p:spPr>
      </p:pic>
      <p:sp>
        <p:nvSpPr>
          <p:cNvPr id="22" name="21 Dikdörtgen"/>
          <p:cNvSpPr/>
          <p:nvPr/>
        </p:nvSpPr>
        <p:spPr>
          <a:xfrm>
            <a:off x="1944539" y="36215"/>
            <a:ext cx="1389803" cy="307777"/>
          </a:xfrm>
          <a:prstGeom prst="rect">
            <a:avLst/>
          </a:prstGeom>
        </p:spPr>
        <p:txBody>
          <a:bodyPr wrap="none">
            <a:spAutoFit/>
          </a:bodyPr>
          <a:lstStyle/>
          <a:p>
            <a:pPr algn="ctr"/>
            <a:r>
              <a:rPr lang="tr-TR" altLang="tr-TR" b="1" dirty="0" smtClean="0">
                <a:solidFill>
                  <a:srgbClr val="0070C0"/>
                </a:solidFill>
              </a:rPr>
              <a:t>Kulüp Haberleri </a:t>
            </a:r>
          </a:p>
        </p:txBody>
      </p:sp>
      <p:sp>
        <p:nvSpPr>
          <p:cNvPr id="23" name="22 Dikdörtgen"/>
          <p:cNvSpPr/>
          <p:nvPr/>
        </p:nvSpPr>
        <p:spPr>
          <a:xfrm>
            <a:off x="648859" y="7217270"/>
            <a:ext cx="4176000" cy="307777"/>
          </a:xfrm>
          <a:prstGeom prst="rect">
            <a:avLst/>
          </a:prstGeom>
        </p:spPr>
        <p:txBody>
          <a:bodyPr>
            <a:spAutoFit/>
          </a:bodyPr>
          <a:lstStyle/>
          <a:p>
            <a:r>
              <a:rPr lang="tr-TR" b="1" dirty="0" smtClean="0"/>
              <a:t>“Coşkun Doğusal Rotary Ormanı “ oluşturulurken</a:t>
            </a:r>
            <a:endParaRPr lang="tr-TR" dirty="0"/>
          </a:p>
        </p:txBody>
      </p:sp>
      <p:sp>
        <p:nvSpPr>
          <p:cNvPr id="24" name="23 Dikdörtgen"/>
          <p:cNvSpPr/>
          <p:nvPr/>
        </p:nvSpPr>
        <p:spPr>
          <a:xfrm>
            <a:off x="3385170" y="2772519"/>
            <a:ext cx="2663825" cy="307777"/>
          </a:xfrm>
          <a:prstGeom prst="rect">
            <a:avLst/>
          </a:prstGeom>
        </p:spPr>
        <p:txBody>
          <a:bodyPr>
            <a:spAutoFit/>
          </a:bodyPr>
          <a:lstStyle/>
          <a:p>
            <a:r>
              <a:rPr lang="tr-TR" b="1" dirty="0" smtClean="0"/>
              <a:t>Emel- Emre Doğusal </a:t>
            </a:r>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TTAdmin\Desktop\COŞKUN DOUSAL AĞAÇ DİKİMİ\2017-04-29-PHOTO-00000001.jpg"/>
          <p:cNvPicPr>
            <a:picLocks noChangeAspect="1" noChangeArrowheads="1"/>
          </p:cNvPicPr>
          <p:nvPr/>
        </p:nvPicPr>
        <p:blipFill>
          <a:blip r:embed="rId2" cstate="print"/>
          <a:srcRect/>
          <a:stretch>
            <a:fillRect/>
          </a:stretch>
        </p:blipFill>
        <p:spPr bwMode="auto">
          <a:xfrm>
            <a:off x="792411" y="5067999"/>
            <a:ext cx="3600000" cy="2025000"/>
          </a:xfrm>
          <a:prstGeom prst="rect">
            <a:avLst/>
          </a:prstGeom>
          <a:noFill/>
        </p:spPr>
      </p:pic>
      <p:pic>
        <p:nvPicPr>
          <p:cNvPr id="1028" name="Picture 4" descr="C:\Users\TTAdmin\Desktop\COŞKUN DOUSAL AĞAÇ DİKİMİ\2017-04-29-PHOTO-00000013.jpg"/>
          <p:cNvPicPr>
            <a:picLocks noChangeAspect="1" noChangeArrowheads="1"/>
          </p:cNvPicPr>
          <p:nvPr/>
        </p:nvPicPr>
        <p:blipFill>
          <a:blip r:embed="rId3" cstate="print"/>
          <a:srcRect/>
          <a:stretch>
            <a:fillRect/>
          </a:stretch>
        </p:blipFill>
        <p:spPr bwMode="auto">
          <a:xfrm>
            <a:off x="832771" y="2772519"/>
            <a:ext cx="3600000" cy="2025000"/>
          </a:xfrm>
          <a:prstGeom prst="rect">
            <a:avLst/>
          </a:prstGeom>
          <a:noFill/>
        </p:spPr>
      </p:pic>
      <p:pic>
        <p:nvPicPr>
          <p:cNvPr id="1035" name="Picture 11" descr="C:\Users\TTAdmin\Desktop\COŞKUN DOUSAL AĞAÇ DİKİMİ\2017-04-29-PHOTO-00000073.jpg"/>
          <p:cNvPicPr>
            <a:picLocks noChangeAspect="1" noChangeArrowheads="1"/>
          </p:cNvPicPr>
          <p:nvPr/>
        </p:nvPicPr>
        <p:blipFill>
          <a:blip r:embed="rId4" cstate="print"/>
          <a:srcRect/>
          <a:stretch>
            <a:fillRect/>
          </a:stretch>
        </p:blipFill>
        <p:spPr bwMode="auto">
          <a:xfrm>
            <a:off x="832771" y="396255"/>
            <a:ext cx="3600000" cy="2025000"/>
          </a:xfrm>
          <a:prstGeom prst="rect">
            <a:avLst/>
          </a:prstGeom>
          <a:noFill/>
        </p:spPr>
      </p:pic>
      <p:sp>
        <p:nvSpPr>
          <p:cNvPr id="20" name="19 Dikdörtgen"/>
          <p:cNvSpPr/>
          <p:nvPr/>
        </p:nvSpPr>
        <p:spPr>
          <a:xfrm>
            <a:off x="1872531" y="36215"/>
            <a:ext cx="1349728" cy="307777"/>
          </a:xfrm>
          <a:prstGeom prst="rect">
            <a:avLst/>
          </a:prstGeom>
        </p:spPr>
        <p:txBody>
          <a:bodyPr wrap="none">
            <a:spAutoFit/>
          </a:bodyPr>
          <a:lstStyle/>
          <a:p>
            <a:r>
              <a:rPr lang="tr-TR" altLang="tr-TR" b="1" dirty="0" smtClean="0">
                <a:solidFill>
                  <a:srgbClr val="0070C0"/>
                </a:solidFill>
              </a:rPr>
              <a:t>Kulüp Haberleri</a:t>
            </a: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TAdmin\Desktop\2017-04-30-PHOTO-00001983.jpg"/>
          <p:cNvPicPr>
            <a:picLocks noChangeAspect="1" noChangeArrowheads="1"/>
          </p:cNvPicPr>
          <p:nvPr/>
        </p:nvPicPr>
        <p:blipFill>
          <a:blip r:embed="rId2" cstate="print"/>
          <a:srcRect/>
          <a:stretch>
            <a:fillRect/>
          </a:stretch>
        </p:blipFill>
        <p:spPr bwMode="auto">
          <a:xfrm>
            <a:off x="216347" y="504615"/>
            <a:ext cx="2349000" cy="3132000"/>
          </a:xfrm>
          <a:prstGeom prst="rect">
            <a:avLst/>
          </a:prstGeom>
          <a:noFill/>
        </p:spPr>
      </p:pic>
      <p:sp>
        <p:nvSpPr>
          <p:cNvPr id="3" name="2 Dikdörtgen"/>
          <p:cNvSpPr/>
          <p:nvPr/>
        </p:nvSpPr>
        <p:spPr>
          <a:xfrm>
            <a:off x="1988961" y="108223"/>
            <a:ext cx="1349728" cy="307777"/>
          </a:xfrm>
          <a:prstGeom prst="rect">
            <a:avLst/>
          </a:prstGeom>
        </p:spPr>
        <p:txBody>
          <a:bodyPr wrap="none">
            <a:spAutoFit/>
          </a:bodyPr>
          <a:lstStyle/>
          <a:p>
            <a:r>
              <a:rPr lang="tr-TR" altLang="tr-TR" b="1" dirty="0" smtClean="0">
                <a:solidFill>
                  <a:srgbClr val="0070C0"/>
                </a:solidFill>
              </a:rPr>
              <a:t>Kulüp Haberleri</a:t>
            </a:r>
            <a:endParaRPr lang="tr-TR" dirty="0"/>
          </a:p>
        </p:txBody>
      </p:sp>
      <p:sp>
        <p:nvSpPr>
          <p:cNvPr id="4" name="3 Dikdörtgen"/>
          <p:cNvSpPr/>
          <p:nvPr/>
        </p:nvSpPr>
        <p:spPr>
          <a:xfrm>
            <a:off x="2664619" y="468263"/>
            <a:ext cx="2556000" cy="1188000"/>
          </a:xfrm>
          <a:prstGeom prst="rect">
            <a:avLst/>
          </a:prstGeom>
        </p:spPr>
        <p:txBody>
          <a:bodyPr>
            <a:spAutoFit/>
          </a:bodyPr>
          <a:lstStyle/>
          <a:p>
            <a:pPr marL="138103" indent="-138103" algn="just">
              <a:buFont typeface="Arial" panose="020B0604020202020204" pitchFamily="34" charset="0"/>
              <a:buChar char="•"/>
            </a:pPr>
            <a:r>
              <a:rPr lang="tr-TR" dirty="0" smtClean="0"/>
              <a:t>Etkinlik sonrası, GDB. Coşkun Doğusal Başkanımızın torunu Aras </a:t>
            </a:r>
            <a:r>
              <a:rPr lang="tr-TR" dirty="0" err="1" smtClean="0"/>
              <a:t>Doğusal’dan</a:t>
            </a:r>
            <a:r>
              <a:rPr lang="tr-TR" dirty="0" smtClean="0"/>
              <a:t> dedesine yazılan mesaj.</a:t>
            </a:r>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a:p>
            <a:pPr marL="138103" indent="-138103" algn="just">
              <a:buFont typeface="Arial" panose="020B0604020202020204" pitchFamily="34" charset="0"/>
              <a:buChar char="•"/>
            </a:pPr>
            <a:endParaRPr lang="tr-TR" dirty="0" smtClean="0"/>
          </a:p>
        </p:txBody>
      </p:sp>
      <p:sp>
        <p:nvSpPr>
          <p:cNvPr id="5" name="4 Dikdörtgen"/>
          <p:cNvSpPr/>
          <p:nvPr/>
        </p:nvSpPr>
        <p:spPr>
          <a:xfrm>
            <a:off x="72331" y="3780631"/>
            <a:ext cx="5076000" cy="954107"/>
          </a:xfrm>
          <a:prstGeom prst="rect">
            <a:avLst/>
          </a:prstGeom>
        </p:spPr>
        <p:txBody>
          <a:bodyPr>
            <a:spAutoFit/>
          </a:bodyPr>
          <a:lstStyle/>
          <a:p>
            <a:pPr marL="138103" indent="-138103" algn="just">
              <a:buFont typeface="Arial" panose="020B0604020202020204" pitchFamily="34" charset="0"/>
              <a:buChar char="•"/>
            </a:pPr>
            <a:r>
              <a:rPr lang="tr-TR" dirty="0" smtClean="0"/>
              <a:t>30 Nisan tarihinde ARTANKARA Sanat Fuarında topladığımız 17 eser ile RC Müzayede’ye katıldık. Çocuk Felci yararına gerçekleştirilen müzayede sonrası elde edilen gelir, UR </a:t>
            </a:r>
            <a:r>
              <a:rPr lang="tr-TR" dirty="0" err="1" smtClean="0"/>
              <a:t>Polio</a:t>
            </a:r>
            <a:r>
              <a:rPr lang="tr-TR" dirty="0" smtClean="0"/>
              <a:t> Fonuna yatırılacaktır.</a:t>
            </a:r>
            <a:endParaRPr lang="tr-TR" dirty="0" smtClean="0"/>
          </a:p>
        </p:txBody>
      </p:sp>
      <p:pic>
        <p:nvPicPr>
          <p:cNvPr id="2" name="Picture 2" descr="C:\Users\TTAdmin\Desktop\POLIO Müzayede 30 Nisan 2017\2017-04-30-PHOTO-00003850.jpg"/>
          <p:cNvPicPr>
            <a:picLocks noChangeAspect="1" noChangeArrowheads="1"/>
          </p:cNvPicPr>
          <p:nvPr/>
        </p:nvPicPr>
        <p:blipFill>
          <a:blip r:embed="rId3" cstate="print"/>
          <a:srcRect/>
          <a:stretch>
            <a:fillRect/>
          </a:stretch>
        </p:blipFill>
        <p:spPr bwMode="auto">
          <a:xfrm>
            <a:off x="3312803" y="4716735"/>
            <a:ext cx="1008000" cy="1792000"/>
          </a:xfrm>
          <a:prstGeom prst="rect">
            <a:avLst/>
          </a:prstGeom>
          <a:noFill/>
        </p:spPr>
      </p:pic>
      <p:pic>
        <p:nvPicPr>
          <p:cNvPr id="1027" name="Picture 3" descr="C:\Users\TTAdmin\Desktop\POLIO Müzayede 30 Nisan 2017\ilan_118[1].jpg"/>
          <p:cNvPicPr>
            <a:picLocks noChangeAspect="1" noChangeArrowheads="1"/>
          </p:cNvPicPr>
          <p:nvPr/>
        </p:nvPicPr>
        <p:blipFill>
          <a:blip r:embed="rId4" cstate="print"/>
          <a:srcRect/>
          <a:stretch>
            <a:fillRect/>
          </a:stretch>
        </p:blipFill>
        <p:spPr bwMode="auto">
          <a:xfrm>
            <a:off x="3339105" y="1908423"/>
            <a:ext cx="1269730" cy="1800000"/>
          </a:xfrm>
          <a:prstGeom prst="rect">
            <a:avLst/>
          </a:prstGeom>
          <a:noFill/>
        </p:spPr>
      </p:pic>
      <p:pic>
        <p:nvPicPr>
          <p:cNvPr id="1028" name="Picture 4" descr="C:\Users\TTAdmin\Desktop\POLIO Müzayede 30 Nisan 2017\IMG_3197.JPG"/>
          <p:cNvPicPr>
            <a:picLocks noChangeAspect="1" noChangeArrowheads="1"/>
          </p:cNvPicPr>
          <p:nvPr/>
        </p:nvPicPr>
        <p:blipFill>
          <a:blip r:embed="rId5" cstate="print"/>
          <a:srcRect/>
          <a:stretch>
            <a:fillRect/>
          </a:stretch>
        </p:blipFill>
        <p:spPr bwMode="auto">
          <a:xfrm>
            <a:off x="360363" y="4788943"/>
            <a:ext cx="2400000" cy="1800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6347" y="1647410"/>
            <a:ext cx="5080701" cy="207908"/>
          </a:xfrm>
          <a:prstGeom prst="rect">
            <a:avLst/>
          </a:prstGeom>
          <a:noFill/>
        </p:spPr>
        <p:txBody>
          <a:bodyPr wrap="square" lIns="73655" tIns="36827" rIns="73655" bIns="36827" rtlCol="0">
            <a:spAutoFit/>
          </a:bodyPr>
          <a:lstStyle/>
          <a:p>
            <a:r>
              <a:rPr lang="tr-TR" sz="1000" dirty="0" smtClean="0"/>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a:p>
          <a:p>
            <a:endParaRPr lang="tr-TR" sz="1000" dirty="0" smtClean="0"/>
          </a:p>
          <a:p>
            <a:endParaRPr lang="tr-TR" sz="1000" dirty="0"/>
          </a:p>
          <a:p>
            <a:endParaRPr lang="tr-TR" sz="1000" dirty="0" smtClean="0"/>
          </a:p>
          <a:p>
            <a:endParaRPr lang="tr-TR" sz="1000" dirty="0" smtClean="0"/>
          </a:p>
        </p:txBody>
      </p:sp>
      <p:sp>
        <p:nvSpPr>
          <p:cNvPr id="2" name="Rectangle 1"/>
          <p:cNvSpPr/>
          <p:nvPr/>
        </p:nvSpPr>
        <p:spPr>
          <a:xfrm>
            <a:off x="216347" y="717961"/>
            <a:ext cx="4884394" cy="5016758"/>
          </a:xfrm>
          <a:prstGeom prst="rect">
            <a:avLst/>
          </a:prstGeom>
        </p:spPr>
        <p:txBody>
          <a:bodyPr wrap="square">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6 Mayıs 2017 tarihinde TEGV ( Türkiye Eğitim Gönüllüleri Vakfı) Semahat – Dr. </a:t>
            </a:r>
            <a:r>
              <a:rPr lang="tr-TR" sz="1000" dirty="0" err="1" smtClean="0"/>
              <a:t>Nusret</a:t>
            </a:r>
            <a:r>
              <a:rPr lang="tr-TR" sz="1000" dirty="0" smtClean="0"/>
              <a:t> </a:t>
            </a:r>
            <a:r>
              <a:rPr lang="tr-TR" sz="1000" dirty="0" err="1" smtClean="0"/>
              <a:t>Arsel</a:t>
            </a:r>
            <a:r>
              <a:rPr lang="tr-TR" sz="1000" dirty="0" smtClean="0"/>
              <a:t> Etimesgut Eğitim Parkında 2430. Bölge Erken Tanı Sağlık Komitesi Başkanı Rtn. Elif </a:t>
            </a:r>
            <a:r>
              <a:rPr lang="tr-TR" sz="1000" dirty="0" err="1" smtClean="0"/>
              <a:t>Özkaleli</a:t>
            </a:r>
            <a:r>
              <a:rPr lang="tr-TR" sz="1000" dirty="0" smtClean="0"/>
              <a:t>  </a:t>
            </a:r>
            <a:r>
              <a:rPr lang="tr-TR" sz="1000" dirty="0" err="1" smtClean="0"/>
              <a:t>Vardar</a:t>
            </a:r>
            <a:r>
              <a:rPr lang="tr-TR" sz="1000" dirty="0" smtClean="0"/>
              <a:t> tarafından “Hareketsizlik Ölümü” ve “ Çocuklarda Omurga Bozuklukları” Eğitimleri saat : 15.30-17.30 arasında verilecektir.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 Ankara Bahçelievler Rotary Kulübü’nün ev sahipliğinde, 7 Mayıs 2017 tarihinde Bilkent “</a:t>
            </a:r>
            <a:r>
              <a:rPr lang="tr-TR" sz="1000" dirty="0" err="1" smtClean="0"/>
              <a:t>Roll</a:t>
            </a:r>
            <a:r>
              <a:rPr lang="tr-TR" sz="1000" dirty="0" smtClean="0"/>
              <a:t> </a:t>
            </a:r>
            <a:r>
              <a:rPr lang="tr-TR" sz="1000" dirty="0" err="1" smtClean="0"/>
              <a:t>House</a:t>
            </a:r>
            <a:r>
              <a:rPr lang="tr-TR" sz="1000" dirty="0" smtClean="0"/>
              <a:t>” Bowling salonunda, 1. Ulusal Bowling Türkiye Finali yapılacaktır. Ankara dışından 5 ilin bowling turnuvasında sıralamada ilk iki sıraya giren bowling takımları, 2420. Bölge ve 2440. Bölge’den ikişer takımın katılacağı bir turnuva  olacaktır.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11-14 Mayıs 2017 tarihinde 2430. Bölge Konferansı Gazi Rotary Kulübü tarafından Antalya’ da organize edilen Bölge Konferansına Ankara Bahçelievler Rotary Kulübü olarak katılacağız.</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25 Mayıs 2017 tarihindeki toplantımızda, gelecek dönemin Hazırlık Asamblesi yapılacaktır.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27 Mayıs 2017 tarihinde dönemin son </a:t>
            </a:r>
            <a:r>
              <a:rPr lang="tr-TR" sz="1000" dirty="0" err="1" smtClean="0"/>
              <a:t>Ocakbaşı</a:t>
            </a:r>
            <a:r>
              <a:rPr lang="tr-TR" sz="1000" dirty="0" smtClean="0"/>
              <a:t> toplantıları yapılacaktır.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11-14 Mayıs 2017 tarihlerinde 2430. Bölge Konferansı Gazi Rotary Kulübü tarafından Antalya’ da Bölge Konferansı organize edilecektir.</a:t>
            </a:r>
          </a:p>
          <a:p>
            <a:pPr marL="138103" indent="-138103" algn="just">
              <a:buFont typeface="Arial" panose="020B0604020202020204" pitchFamily="34" charset="0"/>
              <a:buChar char="•"/>
            </a:pPr>
            <a:endParaRPr lang="tr-TR" sz="1000" dirty="0" smtClean="0"/>
          </a:p>
          <a:p>
            <a:pPr defTabSz="914400" fontAlgn="base">
              <a:spcBef>
                <a:spcPct val="0"/>
              </a:spcBef>
              <a:spcAft>
                <a:spcPct val="0"/>
              </a:spcAft>
              <a:buFont typeface="Arial" pitchFamily="34" charset="0"/>
              <a:buChar char="•"/>
            </a:pPr>
            <a:r>
              <a:rPr lang="tr-TR" sz="1000" b="1" dirty="0" smtClean="0">
                <a:ea typeface="Times New Roman" pitchFamily="18" charset="0"/>
                <a:cs typeface="Times New Roman" pitchFamily="18" charset="0"/>
              </a:rPr>
              <a:t>   </a:t>
            </a:r>
            <a:r>
              <a:rPr lang="tr-TR" sz="1000" dirty="0" smtClean="0"/>
              <a:t>11-14 Mayıs 2017 tarihlerinde 2430. Bölge Konferansı’nda 2. Rotary Olimpiyatları yapılacaktır. Bu olimpiyatlara  Ankara Bahçelievler Rotary Kulübü olarak, bir takım ile katılmayı düşünüyoruz.</a:t>
            </a:r>
          </a:p>
          <a:p>
            <a:pPr defTabSz="914400" fontAlgn="base">
              <a:spcBef>
                <a:spcPct val="0"/>
              </a:spcBef>
              <a:spcAft>
                <a:spcPct val="0"/>
              </a:spcAft>
              <a:buFont typeface="Arial" pitchFamily="34" charset="0"/>
              <a:buChar char="•"/>
            </a:pPr>
            <a:endParaRPr lang="tr-TR" sz="1000" dirty="0"/>
          </a:p>
        </p:txBody>
      </p:sp>
      <p:sp>
        <p:nvSpPr>
          <p:cNvPr id="9" name="Rectangle 8"/>
          <p:cNvSpPr>
            <a:spLocks noChangeArrowheads="1"/>
          </p:cNvSpPr>
          <p:nvPr/>
        </p:nvSpPr>
        <p:spPr bwMode="auto">
          <a:xfrm>
            <a:off x="936427" y="25045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Duyuruları</a:t>
            </a:r>
            <a:endParaRPr lang="tr-TR" altLang="tr-TR" dirty="0">
              <a:solidFill>
                <a:srgbClr val="0070C0"/>
              </a:solidFill>
              <a:latin typeface="+mj-lt"/>
            </a:endParaRPr>
          </a:p>
        </p:txBody>
      </p:sp>
      <p:sp>
        <p:nvSpPr>
          <p:cNvPr id="4" name="Rectangle 3"/>
          <p:cNvSpPr/>
          <p:nvPr/>
        </p:nvSpPr>
        <p:spPr>
          <a:xfrm>
            <a:off x="1670071" y="3761467"/>
            <a:ext cx="2290691" cy="523220"/>
          </a:xfrm>
          <a:prstGeom prst="rect">
            <a:avLst/>
          </a:prstGeom>
        </p:spPr>
        <p:txBody>
          <a:bodyPr wrap="none">
            <a:spAutoFit/>
          </a:bodyPr>
          <a:lstStyle/>
          <a:p>
            <a:pPr algn="ctr"/>
            <a:endParaRPr lang="tr-TR" altLang="tr-TR" b="1" dirty="0" smtClean="0">
              <a:solidFill>
                <a:srgbClr val="0070C0"/>
              </a:solidFill>
            </a:endParaRPr>
          </a:p>
          <a:p>
            <a:pPr algn="ctr"/>
            <a:r>
              <a:rPr lang="tr-TR" altLang="tr-TR" b="1" dirty="0" smtClean="0">
                <a:solidFill>
                  <a:srgbClr val="0070C0"/>
                </a:solidFill>
              </a:rPr>
              <a:t>Bölge </a:t>
            </a:r>
            <a:r>
              <a:rPr lang="tr-TR" altLang="tr-TR" b="1" dirty="0">
                <a:solidFill>
                  <a:srgbClr val="0070C0"/>
                </a:solidFill>
              </a:rPr>
              <a:t>Duyuruları &amp; Haberler</a:t>
            </a:r>
            <a:endParaRPr lang="tr-TR" altLang="tr-TR" dirty="0">
              <a:solidFill>
                <a:srgbClr val="0070C0"/>
              </a:solidFill>
            </a:endParaRPr>
          </a:p>
        </p:txBody>
      </p:sp>
      <p:sp>
        <p:nvSpPr>
          <p:cNvPr id="3" name="Rectangle 2"/>
          <p:cNvSpPr/>
          <p:nvPr/>
        </p:nvSpPr>
        <p:spPr>
          <a:xfrm>
            <a:off x="144339" y="2266716"/>
            <a:ext cx="4719130" cy="1323439"/>
          </a:xfrm>
          <a:prstGeom prst="rect">
            <a:avLst/>
          </a:prstGeom>
        </p:spPr>
        <p:txBody>
          <a:bodyPr>
            <a:spAutoFit/>
          </a:bodyPr>
          <a:lstStyle/>
          <a:p>
            <a:pPr marL="171450" indent="-171450" algn="just"/>
            <a:endParaRPr lang="tr-TR" sz="1000" dirty="0"/>
          </a:p>
          <a:p>
            <a:pPr marL="171450" indent="-171450" algn="just"/>
            <a:endParaRPr lang="tr-TR" sz="1000" dirty="0" smtClean="0"/>
          </a:p>
          <a:p>
            <a:pPr marL="171450" indent="-171450" algn="just"/>
            <a:endParaRPr lang="tr-TR" altLang="tr-TR" sz="1000" dirty="0">
              <a:ea typeface="Times New Roman" panose="02020603050405020304" pitchFamily="18" charset="0"/>
              <a:cs typeface="Times New Roman" panose="02020603050405020304" pitchFamily="18" charset="0"/>
            </a:endParaRPr>
          </a:p>
          <a:p>
            <a:pPr marL="171450" indent="-171450" algn="just"/>
            <a:endParaRPr lang="tr-TR" altLang="tr-TR" sz="1000" dirty="0">
              <a:cs typeface="Times New Roman" panose="02020603050405020304" pitchFamily="18" charset="0"/>
            </a:endParaRPr>
          </a:p>
          <a:p>
            <a:pPr marL="171450" indent="-171450" algn="just"/>
            <a:endParaRPr lang="tr-TR" sz="1000" dirty="0"/>
          </a:p>
          <a:p>
            <a:pPr marL="171450" indent="-171450" algn="just"/>
            <a:endParaRPr lang="tr-TR" sz="1000" dirty="0"/>
          </a:p>
          <a:p>
            <a:pPr marL="171450" indent="-171450" algn="just"/>
            <a:endParaRPr lang="tr-TR" sz="1000" dirty="0" smtClean="0"/>
          </a:p>
          <a:p>
            <a:pPr marL="171450" indent="-171450" algn="just"/>
            <a:endParaRPr lang="tr-TR" sz="1000" dirty="0"/>
          </a:p>
        </p:txBody>
      </p:sp>
    </p:spTree>
    <p:extLst>
      <p:ext uri="{BB962C8B-B14F-4D97-AF65-F5344CB8AC3E}">
        <p14:creationId xmlns="" xmlns:p14="http://schemas.microsoft.com/office/powerpoint/2010/main" val="9821599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60883" y="756295"/>
            <a:ext cx="4680000" cy="400110"/>
          </a:xfrm>
          <a:prstGeom prst="rect">
            <a:avLst/>
          </a:prstGeom>
        </p:spPr>
        <p:txBody>
          <a:bodyPr>
            <a:spAutoFit/>
          </a:bodyPr>
          <a:lstStyle/>
          <a:p>
            <a:endParaRPr lang="tr-TR" sz="1000" dirty="0" smtClean="0"/>
          </a:p>
          <a:p>
            <a:endParaRPr lang="tr-TR" sz="1000" dirty="0" smtClean="0"/>
          </a:p>
        </p:txBody>
      </p:sp>
      <p:sp>
        <p:nvSpPr>
          <p:cNvPr id="3" name="2 Dikdörtgen"/>
          <p:cNvSpPr/>
          <p:nvPr/>
        </p:nvSpPr>
        <p:spPr>
          <a:xfrm>
            <a:off x="1981234" y="180231"/>
            <a:ext cx="1281826" cy="307777"/>
          </a:xfrm>
          <a:prstGeom prst="rect">
            <a:avLst/>
          </a:prstGeom>
        </p:spPr>
        <p:txBody>
          <a:bodyPr wrap="none">
            <a:spAutoFit/>
          </a:bodyPr>
          <a:lstStyle/>
          <a:p>
            <a:r>
              <a:rPr lang="tr-TR" altLang="tr-TR" b="1" dirty="0" err="1" smtClean="0">
                <a:solidFill>
                  <a:srgbClr val="0070C0"/>
                </a:solidFill>
                <a:ea typeface="Times New Roman" pitchFamily="18" charset="0"/>
              </a:rPr>
              <a:t>Rotary</a:t>
            </a:r>
            <a:r>
              <a:rPr lang="tr-TR" altLang="tr-TR" b="1" dirty="0" smtClean="0">
                <a:solidFill>
                  <a:srgbClr val="0070C0"/>
                </a:solidFill>
                <a:ea typeface="Times New Roman" pitchFamily="18" charset="0"/>
              </a:rPr>
              <a:t> Bilgileri</a:t>
            </a:r>
            <a:endParaRPr lang="tr-TR" dirty="0"/>
          </a:p>
        </p:txBody>
      </p:sp>
      <p:sp>
        <p:nvSpPr>
          <p:cNvPr id="4" name="3 Dikdörtgen"/>
          <p:cNvSpPr/>
          <p:nvPr/>
        </p:nvSpPr>
        <p:spPr>
          <a:xfrm>
            <a:off x="216891" y="540271"/>
            <a:ext cx="4896000" cy="3477875"/>
          </a:xfrm>
          <a:prstGeom prst="rect">
            <a:avLst/>
          </a:prstGeom>
        </p:spPr>
        <p:txBody>
          <a:bodyPr>
            <a:spAutoFit/>
          </a:bodyPr>
          <a:lstStyle/>
          <a:p>
            <a:r>
              <a:rPr lang="tr-TR" sz="1000" b="1" dirty="0" smtClean="0"/>
              <a:t>BÖLGE KONFERANSI</a:t>
            </a:r>
          </a:p>
          <a:p>
            <a:endParaRPr lang="tr-TR" sz="1000" b="1" dirty="0" smtClean="0"/>
          </a:p>
          <a:p>
            <a:r>
              <a:rPr lang="tr-TR" sz="1000" dirty="0" smtClean="0"/>
              <a:t>Rotary bölge konferansına katılmayan çok sayıda </a:t>
            </a:r>
            <a:r>
              <a:rPr lang="tr-TR" sz="1000" dirty="0" err="1" smtClean="0"/>
              <a:t>Rotaryen</a:t>
            </a:r>
            <a:r>
              <a:rPr lang="tr-TR" sz="1000" dirty="0" smtClean="0"/>
              <a:t> vardır. Oysaki Rotary üyeliğinin en keyifli ve en kazançlı etkinliğini yaşama fırsatını kaçırmışlardır.</a:t>
            </a:r>
          </a:p>
          <a:p>
            <a:r>
              <a:rPr lang="tr-TR" sz="1000" dirty="0" smtClean="0"/>
              <a:t> </a:t>
            </a:r>
          </a:p>
          <a:p>
            <a:r>
              <a:rPr lang="tr-TR" sz="1000" dirty="0" smtClean="0"/>
              <a:t>Bölge konferansları, sadece kulüp yöneticileri ve komite üyeleri için değil, tüm kulüp üyeleri ve eşleri içindir. Bölge konferansının amacı dostluğu geliştirmek, eğlenmek, etkileyici konuşmacıları dinlemek ve Rotary üyeliğini anlamlı hale getirecek hoş tartışmalar yapmaktır.</a:t>
            </a:r>
          </a:p>
          <a:p>
            <a:r>
              <a:rPr lang="tr-TR" sz="1000" dirty="0" smtClean="0"/>
              <a:t> </a:t>
            </a:r>
          </a:p>
          <a:p>
            <a:r>
              <a:rPr lang="tr-TR" sz="1000" dirty="0" smtClean="0"/>
              <a:t>Bölge konferansına katılan her kişi, edindiği yeni deneyimler, bakış açıları ve konferansta oluşturulan dostlukları ile kendini daha güçlü hisseder. Konferansa bir defa katılan her yıl tekrar tekrar katılmayı keyifli bir alışkanlık haline getirir.</a:t>
            </a:r>
          </a:p>
          <a:p>
            <a:r>
              <a:rPr lang="tr-TR" sz="1000" dirty="0" smtClean="0"/>
              <a:t> </a:t>
            </a:r>
          </a:p>
          <a:p>
            <a:r>
              <a:rPr lang="tr-TR" sz="1000" dirty="0" smtClean="0"/>
              <a:t>Sayıları 500 kadar olan Rotary bölgelerinin her biri yılda bir defa konferans tertipler. Bu konferanslar o denli önemlidir ki, Rotary </a:t>
            </a:r>
            <a:r>
              <a:rPr lang="tr-TR" sz="1000" dirty="0" err="1" smtClean="0"/>
              <a:t>lnternational'ın</a:t>
            </a:r>
            <a:r>
              <a:rPr lang="tr-TR" sz="1000" dirty="0" smtClean="0"/>
              <a:t> başkanı her konferansta üyelere bir konuşmacı kişisel temsilci gönderir. Programda her zaman bir kaç önemli eğlence etkinliği, ilginç tartışma konuları ve etkileyici programlar bulunur.</a:t>
            </a:r>
          </a:p>
          <a:p>
            <a:r>
              <a:rPr lang="tr-TR" sz="1000" dirty="0" smtClean="0"/>
              <a:t> </a:t>
            </a:r>
          </a:p>
          <a:p>
            <a:r>
              <a:rPr lang="tr-TR" sz="1000" dirty="0" smtClean="0"/>
              <a:t>Bir bölge konferansına katılmanın beklenmeyen bir yararı da Rotary üyelerinin rahat bir ortamda birbirleri ile kuracakları yeni dostluklardır. Bölge konferanslarında yapılan sohbetlerden sonsuza uzanan yeni dostluklar gelişir.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72331" y="409019"/>
            <a:ext cx="5448928" cy="855618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1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TOPAL BACAKLI MAREŞAL</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Siyah beyaz bir fotoğraf… Bir cenaze töreni yapılıyor. Tabloya bakılırsa önemli biri olmalı.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Balkonda ise tabutta yatanı selamlayan bir asker var. Kıyafetine bakılırsa Türk değil gibi.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Ama yüksek  rütbeli bir asker olduğu belli.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Bu adamın hikayesi, tarihe silinmez izler bırakmış ATATÜRK gibi emsalsiz bir dahiyi anlat-</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maktadır...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Bu adamın duygu dolu ibretlik bir hikayesidir..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Bu kişi </a:t>
            </a: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Sir</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William </a:t>
            </a: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Birdwood</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Çanakkale Savaşı'nda </a:t>
            </a: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Anzak</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Orduları Başkomutanı.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Asker ve donanım açısından daha üstün olmalarına rağmen Atatürk’e üç kez yenilir savaş</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ta,bacağı da sakatlanır ama buna rağmen O'nun dehasına ve kişiliğine karşı büyük hayranlığı</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vardır.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Bu hayranlık savaş sonrasında da devam eder.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1935 yılında Mareşal olur, son görevi “Hindistan Ordusu Başkomutanlığı”dır. Atatürk hay-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ranlığı</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ve sevgisi hala sıcaklığını korumaktadır.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Atatürk'ün vefatında da rahatsızlığına ve emekli olmasına rağmen İngiltere adına cenaze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törenine katılmak için talepte bulunur. Talebi kabul edilince İstanbul’a gelir.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Bacağını sürükleye sürükleye tabutunun ardında yürür.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Ankara’daki törende artık ayağı incinmiş ayakta zor durmaktadır.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Halkevi binası balkonuna çıkarırlar.. Geçici kabrine götürülecek olan Mustafa Kemal'in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tabutunun geçişi sırasında kılıcından destek alarak ayağa kalkar, elindeki asayı kaldırarak</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selamlar O'nu.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Bu sırada artık duygularını kontrol edemeyerek ağlamaktadır.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Tören sonrasında hemen ayrılmaz, birkaç gün daha kalır Ankara’da.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Bir gün etrafında Türk yetkililerin de olduğu bir ortamda cebinden bir kalem ve üzerinde</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kroki olan bir kağıt çıkararak masaya koyar, şu anıyı anlatır onlara:   </a:t>
            </a:r>
          </a:p>
          <a:p>
            <a:r>
              <a:rPr lang="tr-TR" sz="1100" dirty="0" smtClean="0"/>
              <a:t> </a:t>
            </a:r>
          </a:p>
          <a:p>
            <a:r>
              <a:rPr lang="tr-TR" sz="1100" dirty="0" smtClean="0"/>
              <a:t>""" Tarih 20 Kasım 1918 (Bir kaynağa göre 16 Kasım).. </a:t>
            </a:r>
          </a:p>
          <a:p>
            <a:r>
              <a:rPr lang="tr-TR" sz="1100" dirty="0" err="1" smtClean="0"/>
              <a:t>Birdwood</a:t>
            </a:r>
            <a:r>
              <a:rPr lang="tr-TR" sz="1100" dirty="0" smtClean="0"/>
              <a:t> karargahı ile </a:t>
            </a:r>
            <a:r>
              <a:rPr lang="tr-TR" sz="1100" dirty="0" err="1" smtClean="0"/>
              <a:t>Pera</a:t>
            </a:r>
            <a:r>
              <a:rPr lang="tr-TR" sz="1100" dirty="0" smtClean="0"/>
              <a:t> Palas oteline yerleşmiştir. </a:t>
            </a:r>
          </a:p>
          <a:p>
            <a:r>
              <a:rPr lang="tr-TR" sz="1100" dirty="0" smtClean="0"/>
              <a:t>Mustafa Kemal’in de otelde bir dairesi olduğunu bilen </a:t>
            </a:r>
            <a:r>
              <a:rPr lang="tr-TR" sz="1100" dirty="0" err="1" smtClean="0"/>
              <a:t>Birdwood</a:t>
            </a:r>
            <a:r>
              <a:rPr lang="tr-TR" sz="1100" dirty="0" smtClean="0"/>
              <a:t>, Onunla görüşmek ister. </a:t>
            </a:r>
          </a:p>
          <a:p>
            <a:r>
              <a:rPr lang="tr-TR" sz="1100" dirty="0" smtClean="0"/>
              <a:t>Bunun için kendisine refakat subayı olarak verilmiş olan sporcu Sedat Rıza Bey’i araya sokar. </a:t>
            </a:r>
          </a:p>
          <a:p>
            <a:r>
              <a:rPr lang="tr-TR" sz="1100" dirty="0" smtClean="0"/>
              <a:t>-“Buyursunlar” der Mustafa Kemal. </a:t>
            </a:r>
          </a:p>
          <a:p>
            <a:endParaRPr lang="tr-TR" sz="1100" dirty="0" smtClean="0"/>
          </a:p>
          <a:p>
            <a:r>
              <a:rPr lang="tr-TR" sz="1100" dirty="0" smtClean="0"/>
              <a:t>İki general karşı karşıyadır. </a:t>
            </a:r>
          </a:p>
          <a:p>
            <a:endParaRPr lang="tr-TR" sz="1100" dirty="0" smtClean="0"/>
          </a:p>
          <a:p>
            <a:r>
              <a:rPr lang="tr-TR" sz="1100" dirty="0" err="1" smtClean="0"/>
              <a:t>Birdwood</a:t>
            </a:r>
            <a:r>
              <a:rPr lang="tr-TR" sz="1100" dirty="0" smtClean="0"/>
              <a:t> çok saygılıdır. </a:t>
            </a:r>
          </a:p>
          <a:p>
            <a:r>
              <a:rPr lang="tr-TR" sz="1100" dirty="0" smtClean="0"/>
              <a:t>Mustafa Kemal Paşa’nın yanında Rasim Ferit Bey de vardır. </a:t>
            </a:r>
          </a:p>
          <a:p>
            <a:r>
              <a:rPr lang="tr-TR" sz="1100" dirty="0" smtClean="0"/>
              <a:t>Kısa bir sohbetten sonra </a:t>
            </a:r>
            <a:r>
              <a:rPr lang="tr-TR" sz="1100" dirty="0" err="1" smtClean="0"/>
              <a:t>Birdwood</a:t>
            </a:r>
            <a:r>
              <a:rPr lang="tr-TR" sz="1100" dirty="0" smtClean="0"/>
              <a:t>, iki yıldır kafasını kemiren “bizi nasıl yendi?” sorusunun</a:t>
            </a:r>
          </a:p>
          <a:p>
            <a:r>
              <a:rPr lang="tr-TR" sz="1100" dirty="0" smtClean="0"/>
              <a:t> yanıtını almak ister: </a:t>
            </a:r>
          </a:p>
          <a:p>
            <a:r>
              <a:rPr lang="tr-TR" sz="1100" dirty="0" smtClean="0"/>
              <a:t>-“Sayın komutan bizi nasıl yendiniz?”   </a:t>
            </a:r>
          </a:p>
          <a:p>
            <a:r>
              <a:rPr lang="tr-TR" sz="800" dirty="0" smtClean="0"/>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sz="1100" dirty="0" smtClean="0">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tr-TR" sz="1100" dirty="0" smtClean="0">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p:txBody>
      </p:sp>
      <p:sp>
        <p:nvSpPr>
          <p:cNvPr id="3" name="2 Dikdörtgen"/>
          <p:cNvSpPr/>
          <p:nvPr/>
        </p:nvSpPr>
        <p:spPr>
          <a:xfrm>
            <a:off x="1981234" y="88478"/>
            <a:ext cx="1365182" cy="307777"/>
          </a:xfrm>
          <a:prstGeom prst="rect">
            <a:avLst/>
          </a:prstGeom>
        </p:spPr>
        <p:txBody>
          <a:bodyPr wrap="none">
            <a:spAutoFit/>
          </a:bodyPr>
          <a:lstStyle/>
          <a:p>
            <a:r>
              <a:rPr lang="tr-TR" altLang="tr-TR" b="1" dirty="0" smtClean="0">
                <a:solidFill>
                  <a:srgbClr val="0070C0"/>
                </a:solidFill>
                <a:ea typeface="Times New Roman" pitchFamily="18" charset="0"/>
              </a:rPr>
              <a:t>Anılarla Atatürk</a:t>
            </a:r>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11246" y="396255"/>
            <a:ext cx="5434501" cy="720197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tr-TR" sz="1100" dirty="0" smtClean="0">
                <a:latin typeface="Calibri" pitchFamily="34" charset="0"/>
                <a:ea typeface="Calibri" pitchFamily="34" charset="0"/>
                <a:cs typeface="Times New Roman" pitchFamily="18" charset="0"/>
              </a:rPr>
              <a:t>Mustafa Kemal’den bir başkası, dünya savaş tarihinde benzerine az rastlanır bu başarıyı </a:t>
            </a:r>
          </a:p>
          <a:p>
            <a:pPr lvl="0" defTabSz="914400" eaLnBrk="0" fontAlgn="base" hangingPunct="0">
              <a:spcBef>
                <a:spcPct val="0"/>
              </a:spcBef>
              <a:spcAft>
                <a:spcPct val="0"/>
              </a:spcAft>
            </a:pPr>
            <a:r>
              <a:rPr lang="tr-TR" sz="1100" dirty="0" smtClean="0">
                <a:latin typeface="Calibri" pitchFamily="34" charset="0"/>
                <a:ea typeface="Calibri" pitchFamily="34" charset="0"/>
                <a:cs typeface="Times New Roman" pitchFamily="18" charset="0"/>
              </a:rPr>
              <a:t>böbürlenerek anlatırdı.</a:t>
            </a:r>
            <a:endParaRPr lang="tr-TR" sz="3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Oysa O, -tıpkı </a:t>
            </a: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Trikopis’e</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davrandığı gibi- yenilginin ezilmişliği altındaki bu generalin onurunu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korur.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“-Sizin de, bizim de tarih dergilerimiz var”, der; tarih yazar.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Birdwood</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ricasını yineler: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-“Ekselans, sizin ağzınızdan dinlemek istiyorum. Lütfediniz.”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Mustafa Kemal, yanındaki Rasim Ferit Bey’den kağıt kalem ister; o da bir parça kağıt ile altın</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muhafazalı kurşun kalemini uzatır.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Mustafa Kemal bir kroki çizer, kağıt üzerindeki yerlerini işaret ederek;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-“Şu tarihte karaya çıktınız, der; filanca saate kadar şurada durdunuz. Biz de şu hattaydık.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Her şey sizin lehinizdeydi. Niçin çizgide durdunuz ve niçin ilerlemediniz?”</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-“Askerlerimiz çok yorulmuştu, diye yanıtlar </a:t>
            </a: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Birdwood</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Mustafa Kemal bu kez de </a:t>
            </a: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Conkbayırı</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krokisini çizer: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“Siz filanca gün şu yöne hareket ettiniz, şu durumu aldınız; niçin ilerlemediniz?”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“Biz ilerledikçe arkadan su yetişmedi. Askerlerimiz susuz kaldı ve durdu.”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Mustafa Kemal de;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"Bizde yaralıya kurşun atılmaz" diyerek, Türk soyluluk ve erdemini şu esprisiyle dile getirir: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-“Görüyorsunuz ya ben bir şey yapmadım. Önce yorgunluk, sonra susuzluk durdurdu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ordunuzu.”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Birdwood</a:t>
            </a: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ayağa kalkar, Mustafa Kemal’i kucaklar: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“Sizin gibi kahraman ve yüksek karakterli bir asker tanımadım.”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dedikten sonra krokiyi ve kalemi işaret ederek: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-"İzin verir misiniz" der; "bu kroki ve kalemi değerli bir hatıra olarak saklayayım.”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Ve saklar.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Cenaze törenine gelirken de yanında getirmiştir...</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Bu anısını anlatırken, Mustafa Kemal'e olan hayranlığı ve saygısını samimi duygularıyla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gösteriyordu... ... ...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(NOT: Ne denir ki! Düşmanlarının bile sevdiği, değerini takdir ettiği, hayranlık duyduğu bir </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deha, büyük bir lider, tüm dünyanın örnek aldığı ve gösterdiği büyük devlet adamı.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Kimileri silmeye çalışsa da sadece Türk değil, Dünya tarihine altın harflerle yazılmış eşsiz bir</a:t>
            </a: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dünya Lideri. </a:t>
            </a:r>
            <a:endParaRPr kumimoji="0" lang="tr-TR" sz="3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2 Dikdörtgen"/>
          <p:cNvSpPr/>
          <p:nvPr/>
        </p:nvSpPr>
        <p:spPr>
          <a:xfrm>
            <a:off x="1981234" y="88478"/>
            <a:ext cx="1365182" cy="307777"/>
          </a:xfrm>
          <a:prstGeom prst="rect">
            <a:avLst/>
          </a:prstGeom>
        </p:spPr>
        <p:txBody>
          <a:bodyPr wrap="none">
            <a:spAutoFit/>
          </a:bodyPr>
          <a:lstStyle/>
          <a:p>
            <a:r>
              <a:rPr lang="tr-TR" altLang="tr-TR" b="1" dirty="0" smtClean="0">
                <a:solidFill>
                  <a:srgbClr val="0070C0"/>
                </a:solidFill>
                <a:ea typeface="Times New Roman" pitchFamily="18" charset="0"/>
              </a:rPr>
              <a:t>Anılarla Atatürk</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44339" y="535622"/>
            <a:ext cx="5112000" cy="3139321"/>
          </a:xfrm>
          <a:prstGeom prst="rect">
            <a:avLst/>
          </a:prstGeom>
        </p:spPr>
        <p:txBody>
          <a:bodyPr>
            <a:spAutoFit/>
          </a:bodyPr>
          <a:lstStyle/>
          <a:p>
            <a:pPr lvl="0" defTabSz="914400" eaLnBrk="0" fontAlgn="base" hangingPunct="0">
              <a:spcBef>
                <a:spcPct val="0"/>
              </a:spcBef>
              <a:spcAft>
                <a:spcPct val="0"/>
              </a:spcAft>
            </a:pPr>
            <a:r>
              <a:rPr lang="tr-TR" sz="1100" dirty="0" smtClean="0">
                <a:latin typeface="Calibri" pitchFamily="34" charset="0"/>
                <a:ea typeface="Calibri" pitchFamily="34" charset="0"/>
                <a:cs typeface="Times New Roman" pitchFamily="18" charset="0"/>
              </a:rPr>
              <a:t>Bir ulusu ve devleti yeniden dirilten Türkiye Cumhuriyeti'nin kurucusu.</a:t>
            </a:r>
            <a:endParaRPr lang="tr-TR" sz="1100" dirty="0" smtClean="0">
              <a:latin typeface="Arial" pitchFamily="34" charset="0"/>
              <a:cs typeface="Arial" pitchFamily="34" charset="0"/>
            </a:endParaRPr>
          </a:p>
          <a:p>
            <a:pPr lvl="0" defTabSz="914400" eaLnBrk="0" fontAlgn="base" hangingPunct="0">
              <a:spcBef>
                <a:spcPct val="0"/>
              </a:spcBef>
              <a:spcAft>
                <a:spcPct val="0"/>
              </a:spcAft>
            </a:pPr>
            <a:endParaRPr lang="tr-TR" sz="1100" dirty="0" smtClean="0">
              <a:latin typeface="Calibri" pitchFamily="34" charset="0"/>
              <a:ea typeface="Calibri" pitchFamily="34" charset="0"/>
              <a:cs typeface="Times New Roman" pitchFamily="18" charset="0"/>
            </a:endParaRPr>
          </a:p>
          <a:p>
            <a:pPr lvl="0" defTabSz="914400" eaLnBrk="0" fontAlgn="base" hangingPunct="0">
              <a:spcBef>
                <a:spcPct val="0"/>
              </a:spcBef>
              <a:spcAft>
                <a:spcPct val="0"/>
              </a:spcAft>
            </a:pPr>
            <a:r>
              <a:rPr lang="tr-TR" sz="1100" dirty="0" smtClean="0">
                <a:latin typeface="Calibri" pitchFamily="34" charset="0"/>
                <a:ea typeface="Calibri" pitchFamily="34" charset="0"/>
                <a:cs typeface="Times New Roman" pitchFamily="18" charset="0"/>
              </a:rPr>
              <a:t>Türkiye Cumhuriyeti ayaktaysa,  Türk bayrağı yükseklerdeyse, Ezanlar okunabiliyorsa, Türk</a:t>
            </a:r>
          </a:p>
          <a:p>
            <a:pPr lvl="0" defTabSz="914400" eaLnBrk="0" fontAlgn="base" hangingPunct="0">
              <a:spcBef>
                <a:spcPct val="0"/>
              </a:spcBef>
              <a:spcAft>
                <a:spcPct val="0"/>
              </a:spcAft>
            </a:pPr>
            <a:r>
              <a:rPr lang="tr-TR" sz="1100" dirty="0" smtClean="0">
                <a:ea typeface="Calibri" pitchFamily="34" charset="0"/>
                <a:cs typeface="Times New Roman" pitchFamily="18" charset="0"/>
              </a:rPr>
              <a:t>Ulusu onurlu yaşayabiliyorsa, O'nun eseridir.  Mustafa Kemal ve arkadaşlarının, milletle </a:t>
            </a:r>
          </a:p>
          <a:p>
            <a:pPr lvl="0" defTabSz="914400" eaLnBrk="0" fontAlgn="base" hangingPunct="0">
              <a:spcBef>
                <a:spcPct val="0"/>
              </a:spcBef>
              <a:spcAft>
                <a:spcPct val="0"/>
              </a:spcAft>
            </a:pPr>
            <a:r>
              <a:rPr lang="tr-TR" sz="1100" dirty="0" err="1" smtClean="0">
                <a:ea typeface="Calibri" pitchFamily="34" charset="0"/>
                <a:cs typeface="Times New Roman" pitchFamily="18" charset="0"/>
              </a:rPr>
              <a:t>elele</a:t>
            </a:r>
            <a:r>
              <a:rPr lang="tr-TR" sz="1100" dirty="0" smtClean="0">
                <a:ea typeface="Calibri" pitchFamily="34" charset="0"/>
                <a:cs typeface="Times New Roman" pitchFamily="18" charset="0"/>
              </a:rPr>
              <a:t> kurarak bizlere emanet ettikleri Türkiye Cumhuriyeti'ni korumak ve yaşatmak, en </a:t>
            </a:r>
          </a:p>
          <a:p>
            <a:pPr lvl="0" defTabSz="914400" eaLnBrk="0" fontAlgn="base" hangingPunct="0">
              <a:spcBef>
                <a:spcPct val="0"/>
              </a:spcBef>
              <a:spcAft>
                <a:spcPct val="0"/>
              </a:spcAft>
            </a:pPr>
            <a:r>
              <a:rPr lang="tr-TR" sz="1100" dirty="0" smtClean="0">
                <a:ea typeface="Calibri" pitchFamily="34" charset="0"/>
                <a:cs typeface="Times New Roman" pitchFamily="18" charset="0"/>
              </a:rPr>
              <a:t>başta namus borcumuzdur...</a:t>
            </a:r>
            <a:endParaRPr lang="tr-TR" sz="1100" dirty="0" smtClean="0">
              <a:cs typeface="Arial" pitchFamily="34" charset="0"/>
            </a:endParaRPr>
          </a:p>
          <a:p>
            <a:pPr lvl="0" defTabSz="914400" eaLnBrk="0" fontAlgn="base" hangingPunct="0">
              <a:spcBef>
                <a:spcPct val="0"/>
              </a:spcBef>
              <a:spcAft>
                <a:spcPct val="0"/>
              </a:spcAft>
            </a:pPr>
            <a:r>
              <a:rPr lang="tr-TR" sz="1100" dirty="0" smtClean="0">
                <a:ea typeface="Calibri" pitchFamily="34" charset="0"/>
                <a:cs typeface="Times New Roman" pitchFamily="18" charset="0"/>
              </a:rPr>
              <a:t> </a:t>
            </a:r>
            <a:endParaRPr lang="tr-TR" sz="1100" dirty="0" smtClean="0">
              <a:cs typeface="Arial" pitchFamily="34" charset="0"/>
            </a:endParaRPr>
          </a:p>
          <a:p>
            <a:pPr lvl="0" defTabSz="914400" eaLnBrk="0" fontAlgn="base" hangingPunct="0">
              <a:spcBef>
                <a:spcPct val="0"/>
              </a:spcBef>
              <a:spcAft>
                <a:spcPct val="0"/>
              </a:spcAft>
            </a:pPr>
            <a:r>
              <a:rPr lang="tr-TR" sz="1100" dirty="0" smtClean="0">
                <a:ea typeface="Calibri" pitchFamily="34" charset="0"/>
                <a:cs typeface="Times New Roman" pitchFamily="18" charset="0"/>
              </a:rPr>
              <a:t>Çok daha fazlası olmalı elbet ama sakat bacağıyla acı çeke çeke Mustafa Kemal'in tabutunun arkasından yürüyen şu adamın gösterdiği saygıyı gösteremeyen ve yetmezmiş gibi bilir bilmez hakkında atıp tutanları ve hakaretler edenleri gördükçe, nankörlük ve ihanetin ne boyutlara geldiğini duydukça, üzüntüm artıyor.</a:t>
            </a:r>
          </a:p>
          <a:p>
            <a:pPr lvl="0" defTabSz="914400" eaLnBrk="0" fontAlgn="base" hangingPunct="0">
              <a:spcBef>
                <a:spcPct val="0"/>
              </a:spcBef>
              <a:spcAft>
                <a:spcPct val="0"/>
              </a:spcAft>
            </a:pPr>
            <a:r>
              <a:rPr lang="tr-TR" sz="1100" dirty="0" smtClean="0">
                <a:ea typeface="Calibri" pitchFamily="34" charset="0"/>
                <a:cs typeface="Times New Roman" pitchFamily="18" charset="0"/>
              </a:rPr>
              <a:t> </a:t>
            </a:r>
            <a:endParaRPr lang="tr-TR" sz="1100" dirty="0" smtClean="0">
              <a:cs typeface="Arial" pitchFamily="34" charset="0"/>
            </a:endParaRPr>
          </a:p>
          <a:p>
            <a:pPr lvl="0" defTabSz="914400" eaLnBrk="0" fontAlgn="base" hangingPunct="0">
              <a:spcBef>
                <a:spcPct val="0"/>
              </a:spcBef>
              <a:spcAft>
                <a:spcPct val="0"/>
              </a:spcAft>
            </a:pPr>
            <a:r>
              <a:rPr lang="tr-TR" sz="1100" dirty="0" smtClean="0">
                <a:ea typeface="Calibri" pitchFamily="34" charset="0"/>
                <a:cs typeface="Times New Roman" pitchFamily="18" charset="0"/>
              </a:rPr>
              <a:t> &lt;Kaynak: </a:t>
            </a:r>
          </a:p>
          <a:p>
            <a:pPr lvl="0" defTabSz="914400" eaLnBrk="0" fontAlgn="base" hangingPunct="0">
              <a:spcBef>
                <a:spcPct val="0"/>
              </a:spcBef>
              <a:spcAft>
                <a:spcPct val="0"/>
              </a:spcAft>
            </a:pPr>
            <a:r>
              <a:rPr lang="tr-TR" sz="1100" dirty="0" smtClean="0">
                <a:ea typeface="Calibri" pitchFamily="34" charset="0"/>
                <a:cs typeface="Times New Roman" pitchFamily="18" charset="0"/>
              </a:rPr>
              <a:t>1- Atatürk’ün İstanbul’daki Çalışmaları, (1899 - 16 Mayıs 1919), Sadi Borak, 2. Basım 1998, Kaynak Yayınları, ISBN: 975-343-233-X. Sayfa:153-155 </a:t>
            </a:r>
          </a:p>
          <a:p>
            <a:pPr lvl="0" defTabSz="914400" eaLnBrk="0" fontAlgn="base" hangingPunct="0">
              <a:spcBef>
                <a:spcPct val="0"/>
              </a:spcBef>
              <a:spcAft>
                <a:spcPct val="0"/>
              </a:spcAft>
            </a:pPr>
            <a:r>
              <a:rPr lang="tr-TR" sz="1100" dirty="0" smtClean="0">
                <a:ea typeface="Calibri" pitchFamily="34" charset="0"/>
                <a:cs typeface="Times New Roman" pitchFamily="18" charset="0"/>
              </a:rPr>
              <a:t>2- Doğumundan Ölümüne Kadar Kaynakçalı Atatürk Günlüğü. Prof. Dr. Utkan </a:t>
            </a:r>
            <a:r>
              <a:rPr lang="tr-TR" sz="1100" dirty="0" err="1" smtClean="0">
                <a:ea typeface="Calibri" pitchFamily="34" charset="0"/>
                <a:cs typeface="Times New Roman" pitchFamily="18" charset="0"/>
              </a:rPr>
              <a:t>Kocatürk</a:t>
            </a:r>
            <a:r>
              <a:rPr lang="tr-TR" sz="1100" dirty="0" smtClean="0">
                <a:ea typeface="Calibri" pitchFamily="34" charset="0"/>
                <a:cs typeface="Times New Roman" pitchFamily="18" charset="0"/>
              </a:rPr>
              <a:t>. Atatürk Araştırma Merkezi. Ankara 2007 İkinci Basım. ISBN: 975-16-1&gt;</a:t>
            </a:r>
            <a:endParaRPr lang="tr-TR" sz="1100" dirty="0" smtClean="0">
              <a:cs typeface="Arial" pitchFamily="34" charset="0"/>
            </a:endParaRPr>
          </a:p>
        </p:txBody>
      </p:sp>
      <p:sp>
        <p:nvSpPr>
          <p:cNvPr id="3" name="2 Dikdörtgen"/>
          <p:cNvSpPr/>
          <p:nvPr/>
        </p:nvSpPr>
        <p:spPr>
          <a:xfrm>
            <a:off x="1981234" y="180231"/>
            <a:ext cx="1365182" cy="307777"/>
          </a:xfrm>
          <a:prstGeom prst="rect">
            <a:avLst/>
          </a:prstGeom>
        </p:spPr>
        <p:txBody>
          <a:bodyPr wrap="none">
            <a:spAutoFit/>
          </a:bodyPr>
          <a:lstStyle/>
          <a:p>
            <a:r>
              <a:rPr lang="tr-TR" altLang="tr-TR" b="1" dirty="0" smtClean="0">
                <a:solidFill>
                  <a:srgbClr val="0070C0"/>
                </a:solidFill>
                <a:ea typeface="Times New Roman" pitchFamily="18" charset="0"/>
              </a:rPr>
              <a:t>Anılarla Atatürk</a:t>
            </a:r>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421128" y="743882"/>
            <a:ext cx="2486983" cy="2646448"/>
          </a:xfrm>
          <a:prstGeom prst="rect">
            <a:avLst/>
          </a:prstGeom>
        </p:spPr>
      </p:pic>
      <p:sp>
        <p:nvSpPr>
          <p:cNvPr id="3" name="TextBox 2"/>
          <p:cNvSpPr txBox="1"/>
          <p:nvPr/>
        </p:nvSpPr>
        <p:spPr>
          <a:xfrm>
            <a:off x="1210477" y="6998231"/>
            <a:ext cx="2971829" cy="366761"/>
          </a:xfrm>
          <a:prstGeom prst="rect">
            <a:avLst/>
          </a:prstGeom>
          <a:noFill/>
        </p:spPr>
        <p:txBody>
          <a:bodyPr wrap="none" lIns="73655" tIns="36827" rIns="73655" bIns="36827" rtlCol="0">
            <a:spAutoFit/>
          </a:bodyPr>
          <a:lstStyle/>
          <a:p>
            <a:r>
              <a:rPr lang="tr-TR" sz="1900" dirty="0">
                <a:solidFill>
                  <a:schemeClr val="bg1"/>
                </a:solidFill>
              </a:rPr>
              <a:t>www.bahcelievler-rotary.org</a:t>
            </a:r>
          </a:p>
        </p:txBody>
      </p:sp>
      <p:sp>
        <p:nvSpPr>
          <p:cNvPr id="5" name="TextBox 4"/>
          <p:cNvSpPr txBox="1"/>
          <p:nvPr/>
        </p:nvSpPr>
        <p:spPr>
          <a:xfrm>
            <a:off x="874022" y="3899721"/>
            <a:ext cx="3726908" cy="1582478"/>
          </a:xfrm>
          <a:prstGeom prst="rect">
            <a:avLst/>
          </a:prstGeom>
          <a:noFill/>
        </p:spPr>
        <p:txBody>
          <a:bodyPr wrap="none" lIns="73655" tIns="36827" rIns="73655" bIns="36827" rtlCol="0">
            <a:spAutoFit/>
          </a:bodyPr>
          <a:lstStyle/>
          <a:p>
            <a:r>
              <a:rPr lang="tr-TR" dirty="0" smtClean="0">
                <a:solidFill>
                  <a:schemeClr val="bg1"/>
                </a:solidFill>
              </a:rPr>
              <a:t>Dörtlü Özdenetim</a:t>
            </a:r>
          </a:p>
          <a:p>
            <a:endParaRPr lang="tr-TR" dirty="0" smtClean="0">
              <a:solidFill>
                <a:schemeClr val="bg1"/>
              </a:solidFill>
            </a:endParaRPr>
          </a:p>
          <a:p>
            <a:r>
              <a:rPr lang="tr-TR" dirty="0" smtClean="0">
                <a:solidFill>
                  <a:schemeClr val="bg1"/>
                </a:solidFill>
              </a:rPr>
              <a:t>Düşündüklerimiz, söylediklerimiz ve yaptıklarımız</a:t>
            </a:r>
          </a:p>
          <a:p>
            <a:pPr marL="276206" indent="-276206">
              <a:buAutoNum type="arabicPeriod"/>
            </a:pPr>
            <a:r>
              <a:rPr lang="tr-TR" dirty="0" smtClean="0">
                <a:solidFill>
                  <a:schemeClr val="bg1"/>
                </a:solidFill>
              </a:rPr>
              <a:t>Gerçeğe uygun mu?</a:t>
            </a:r>
          </a:p>
          <a:p>
            <a:pPr marL="276206" indent="-276206">
              <a:buAutoNum type="arabicPeriod"/>
            </a:pPr>
            <a:r>
              <a:rPr lang="tr-TR" dirty="0" smtClean="0">
                <a:solidFill>
                  <a:schemeClr val="bg1"/>
                </a:solidFill>
              </a:rPr>
              <a:t>İlgililerin tümü için adil mi?</a:t>
            </a:r>
          </a:p>
          <a:p>
            <a:pPr marL="276206" indent="-276206">
              <a:buAutoNum type="arabicPeriod"/>
            </a:pPr>
            <a:r>
              <a:rPr lang="tr-TR" dirty="0" smtClean="0">
                <a:solidFill>
                  <a:schemeClr val="bg1"/>
                </a:solidFill>
              </a:rPr>
              <a:t>İyi niyet ve daha iyi dostluklar sağlayacak mı?</a:t>
            </a:r>
          </a:p>
          <a:p>
            <a:pPr marL="276206" indent="-276206">
              <a:buAutoNum type="arabicPeriod"/>
            </a:pPr>
            <a:r>
              <a:rPr lang="tr-TR" dirty="0" smtClean="0">
                <a:solidFill>
                  <a:schemeClr val="bg1"/>
                </a:solidFill>
              </a:rPr>
              <a:t>İlgililerin tümü için yararlı mı?</a:t>
            </a:r>
            <a:endParaRPr lang="tr-TR" dirty="0">
              <a:solidFill>
                <a:schemeClr val="bg1"/>
              </a:solidFill>
            </a:endParaRPr>
          </a:p>
        </p:txBody>
      </p:sp>
    </p:spTree>
    <p:extLst>
      <p:ext uri="{BB962C8B-B14F-4D97-AF65-F5344CB8AC3E}">
        <p14:creationId xmlns="" xmlns:p14="http://schemas.microsoft.com/office/powerpoint/2010/main" val="2194103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9317</TotalTime>
  <Words>4009</Words>
  <Application>Microsoft Office PowerPoint</Application>
  <PresentationFormat>Özel</PresentationFormat>
  <Paragraphs>640</Paragraphs>
  <Slides>29</Slides>
  <Notes>7</Notes>
  <HiddenSlides>0</HiddenSlides>
  <MMClips>0</MMClips>
  <ScaleCrop>false</ScaleCrop>
  <HeadingPairs>
    <vt:vector size="4" baseType="variant">
      <vt:variant>
        <vt:lpstr>Tema</vt:lpstr>
      </vt:variant>
      <vt:variant>
        <vt:i4>1</vt:i4>
      </vt:variant>
      <vt:variant>
        <vt:lpstr>Slayt Başlıkları</vt:lpstr>
      </vt:variant>
      <vt:variant>
        <vt:i4>29</vt:i4>
      </vt:variant>
    </vt:vector>
  </HeadingPairs>
  <TitlesOfParts>
    <vt:vector size="30" baseType="lpstr">
      <vt:lpstr>Office Theme</vt:lpstr>
      <vt:lpstr>Slayt 1</vt:lpstr>
      <vt:lpstr>Slayt 2</vt:lpstr>
      <vt:lpstr>Slayt 3</vt:lpstr>
      <vt:lpstr>1535. TOPLANTIMIZ  </vt:lpstr>
      <vt:lpstr>1535. TOPLANTIMIZ  </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emre ozturk</dc:creator>
  <cp:lastModifiedBy>CengizKaya</cp:lastModifiedBy>
  <cp:revision>1040</cp:revision>
  <cp:lastPrinted>2015-07-20T20:37:19Z</cp:lastPrinted>
  <dcterms:created xsi:type="dcterms:W3CDTF">2015-07-17T21:22:56Z</dcterms:created>
  <dcterms:modified xsi:type="dcterms:W3CDTF">2017-04-30T19:50:53Z</dcterms:modified>
</cp:coreProperties>
</file>