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32"/>
  </p:notesMasterIdLst>
  <p:sldIdLst>
    <p:sldId id="256" r:id="rId2"/>
    <p:sldId id="399" r:id="rId3"/>
    <p:sldId id="377" r:id="rId4"/>
    <p:sldId id="491" r:id="rId5"/>
    <p:sldId id="493" r:id="rId6"/>
    <p:sldId id="478" r:id="rId7"/>
    <p:sldId id="494" r:id="rId8"/>
    <p:sldId id="496" r:id="rId9"/>
    <p:sldId id="505" r:id="rId10"/>
    <p:sldId id="508" r:id="rId11"/>
    <p:sldId id="506" r:id="rId12"/>
    <p:sldId id="512" r:id="rId13"/>
    <p:sldId id="511" r:id="rId14"/>
    <p:sldId id="513" r:id="rId15"/>
    <p:sldId id="262" r:id="rId16"/>
    <p:sldId id="304" r:id="rId17"/>
    <p:sldId id="389" r:id="rId18"/>
    <p:sldId id="458" r:id="rId19"/>
    <p:sldId id="519" r:id="rId20"/>
    <p:sldId id="521" r:id="rId21"/>
    <p:sldId id="530" r:id="rId22"/>
    <p:sldId id="522" r:id="rId23"/>
    <p:sldId id="514" r:id="rId24"/>
    <p:sldId id="515" r:id="rId25"/>
    <p:sldId id="516" r:id="rId26"/>
    <p:sldId id="517" r:id="rId27"/>
    <p:sldId id="424" r:id="rId28"/>
    <p:sldId id="396" r:id="rId29"/>
    <p:sldId id="488" r:id="rId30"/>
    <p:sldId id="263" r:id="rId31"/>
  </p:sldIdLst>
  <p:sldSz cx="5329238" cy="7561263"/>
  <p:notesSz cx="4870450" cy="7099300"/>
  <p:defaultText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2">
          <p15:clr>
            <a:srgbClr val="A4A3A4"/>
          </p15:clr>
        </p15:guide>
        <p15:guide id="2" pos="16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60" autoAdjust="0"/>
    <p:restoredTop sz="94622" autoAdjust="0"/>
  </p:normalViewPr>
  <p:slideViewPr>
    <p:cSldViewPr>
      <p:cViewPr>
        <p:scale>
          <a:sx n="69" d="100"/>
          <a:sy n="69" d="100"/>
        </p:scale>
        <p:origin x="-2200" y="-48"/>
      </p:cViewPr>
      <p:guideLst>
        <p:guide orient="horz" pos="2382"/>
        <p:guide pos="1679"/>
      </p:guideLst>
    </p:cSldViewPr>
  </p:slideViewPr>
  <p:outlineViewPr>
    <p:cViewPr>
      <p:scale>
        <a:sx n="33" d="100"/>
        <a:sy n="33" d="100"/>
      </p:scale>
      <p:origin x="0" y="0"/>
    </p:cViewPr>
  </p:outlineViewPr>
  <p:notesTextViewPr>
    <p:cViewPr>
      <p:scale>
        <a:sx n="1" d="1"/>
        <a:sy n="1" d="1"/>
      </p:scale>
      <p:origin x="0" y="0"/>
    </p:cViewPr>
  </p:notesTextViewPr>
  <p:sorterViewPr>
    <p:cViewPr>
      <p:scale>
        <a:sx n="49" d="100"/>
        <a:sy n="4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110528" cy="354965"/>
          </a:xfrm>
          <a:prstGeom prst="rect">
            <a:avLst/>
          </a:prstGeom>
        </p:spPr>
        <p:txBody>
          <a:bodyPr vert="horz" lIns="68380" tIns="34190" rIns="68380" bIns="34190" rtlCol="0"/>
          <a:lstStyle>
            <a:lvl1pPr algn="l">
              <a:defRPr sz="1000"/>
            </a:lvl1pPr>
          </a:lstStyle>
          <a:p>
            <a:endParaRPr lang="tr-TR"/>
          </a:p>
        </p:txBody>
      </p:sp>
      <p:sp>
        <p:nvSpPr>
          <p:cNvPr id="3" name="Date Placeholder 2"/>
          <p:cNvSpPr>
            <a:spLocks noGrp="1"/>
          </p:cNvSpPr>
          <p:nvPr>
            <p:ph type="dt" idx="1"/>
          </p:nvPr>
        </p:nvSpPr>
        <p:spPr>
          <a:xfrm>
            <a:off x="2758796" y="1"/>
            <a:ext cx="2110528" cy="354965"/>
          </a:xfrm>
          <a:prstGeom prst="rect">
            <a:avLst/>
          </a:prstGeom>
        </p:spPr>
        <p:txBody>
          <a:bodyPr vert="horz" lIns="68380" tIns="34190" rIns="68380" bIns="34190" rtlCol="0"/>
          <a:lstStyle>
            <a:lvl1pPr algn="r">
              <a:defRPr sz="1000"/>
            </a:lvl1pPr>
          </a:lstStyle>
          <a:p>
            <a:fld id="{F6A5BDEA-41A1-4459-B722-7EEB06930C9C}" type="datetimeFigureOut">
              <a:rPr lang="tr-TR" smtClean="0"/>
              <a:pPr/>
              <a:t>3.4.2017</a:t>
            </a:fld>
            <a:endParaRPr lang="tr-TR"/>
          </a:p>
        </p:txBody>
      </p:sp>
      <p:sp>
        <p:nvSpPr>
          <p:cNvPr id="4" name="Slide Image Placeholder 3"/>
          <p:cNvSpPr>
            <a:spLocks noGrp="1" noRot="1" noChangeAspect="1"/>
          </p:cNvSpPr>
          <p:nvPr>
            <p:ph type="sldImg" idx="2"/>
          </p:nvPr>
        </p:nvSpPr>
        <p:spPr>
          <a:xfrm>
            <a:off x="1498600" y="531813"/>
            <a:ext cx="1873250" cy="2662237"/>
          </a:xfrm>
          <a:prstGeom prst="rect">
            <a:avLst/>
          </a:prstGeom>
          <a:noFill/>
          <a:ln w="12700">
            <a:solidFill>
              <a:prstClr val="black"/>
            </a:solidFill>
          </a:ln>
        </p:spPr>
        <p:txBody>
          <a:bodyPr vert="horz" lIns="68380" tIns="34190" rIns="68380" bIns="34190" rtlCol="0" anchor="ctr"/>
          <a:lstStyle/>
          <a:p>
            <a:endParaRPr lang="tr-TR"/>
          </a:p>
        </p:txBody>
      </p:sp>
      <p:sp>
        <p:nvSpPr>
          <p:cNvPr id="5" name="Notes Placeholder 4"/>
          <p:cNvSpPr>
            <a:spLocks noGrp="1"/>
          </p:cNvSpPr>
          <p:nvPr>
            <p:ph type="body" sz="quarter" idx="3"/>
          </p:nvPr>
        </p:nvSpPr>
        <p:spPr>
          <a:xfrm>
            <a:off x="487045" y="3372167"/>
            <a:ext cx="3896360" cy="3194685"/>
          </a:xfrm>
          <a:prstGeom prst="rect">
            <a:avLst/>
          </a:prstGeom>
        </p:spPr>
        <p:txBody>
          <a:bodyPr vert="horz" lIns="68380" tIns="34190" rIns="68380" bIns="3419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6743105"/>
            <a:ext cx="2110528" cy="354965"/>
          </a:xfrm>
          <a:prstGeom prst="rect">
            <a:avLst/>
          </a:prstGeom>
        </p:spPr>
        <p:txBody>
          <a:bodyPr vert="horz" lIns="68380" tIns="34190" rIns="68380" bIns="34190" rtlCol="0" anchor="b"/>
          <a:lstStyle>
            <a:lvl1pPr algn="l">
              <a:defRPr sz="1000"/>
            </a:lvl1pPr>
          </a:lstStyle>
          <a:p>
            <a:endParaRPr lang="tr-TR"/>
          </a:p>
        </p:txBody>
      </p:sp>
      <p:sp>
        <p:nvSpPr>
          <p:cNvPr id="7" name="Slide Number Placeholder 6"/>
          <p:cNvSpPr>
            <a:spLocks noGrp="1"/>
          </p:cNvSpPr>
          <p:nvPr>
            <p:ph type="sldNum" sz="quarter" idx="5"/>
          </p:nvPr>
        </p:nvSpPr>
        <p:spPr>
          <a:xfrm>
            <a:off x="2758796" y="6743105"/>
            <a:ext cx="2110528" cy="354965"/>
          </a:xfrm>
          <a:prstGeom prst="rect">
            <a:avLst/>
          </a:prstGeom>
        </p:spPr>
        <p:txBody>
          <a:bodyPr vert="horz" lIns="68380" tIns="34190" rIns="68380" bIns="34190" rtlCol="0" anchor="b"/>
          <a:lstStyle>
            <a:lvl1pPr algn="r">
              <a:defRPr sz="1000"/>
            </a:lvl1pPr>
          </a:lstStyle>
          <a:p>
            <a:fld id="{61147F9E-FA45-4097-AC9F-8DBDDCE63B23}" type="slidenum">
              <a:rPr lang="tr-TR" smtClean="0"/>
              <a:pPr/>
              <a:t>‹#›</a:t>
            </a:fld>
            <a:endParaRPr lang="tr-TR"/>
          </a:p>
        </p:txBody>
      </p:sp>
    </p:spTree>
    <p:extLst>
      <p:ext uri="{BB962C8B-B14F-4D97-AF65-F5344CB8AC3E}">
        <p14:creationId xmlns:p14="http://schemas.microsoft.com/office/powerpoint/2010/main" xmlns="" val="1793663369"/>
      </p:ext>
    </p:extLst>
  </p:cSld>
  <p:clrMap bg1="lt1" tx1="dk1" bg2="lt2" tx2="dk2" accent1="accent1" accent2="accent2" accent3="accent3" accent4="accent4" accent5="accent5" accent6="accent6" hlink="hlink" folHlink="folHlink"/>
  <p:notesStyle>
    <a:lvl1pPr marL="0" algn="l" defTabSz="736549" rtl="0" eaLnBrk="1" latinLnBrk="0" hangingPunct="1">
      <a:defRPr sz="1000" kern="1200">
        <a:solidFill>
          <a:schemeClr val="tx1"/>
        </a:solidFill>
        <a:latin typeface="+mn-lt"/>
        <a:ea typeface="+mn-ea"/>
        <a:cs typeface="+mn-cs"/>
      </a:defRPr>
    </a:lvl1pPr>
    <a:lvl2pPr marL="368275" algn="l" defTabSz="736549" rtl="0" eaLnBrk="1" latinLnBrk="0" hangingPunct="1">
      <a:defRPr sz="1000" kern="1200">
        <a:solidFill>
          <a:schemeClr val="tx1"/>
        </a:solidFill>
        <a:latin typeface="+mn-lt"/>
        <a:ea typeface="+mn-ea"/>
        <a:cs typeface="+mn-cs"/>
      </a:defRPr>
    </a:lvl2pPr>
    <a:lvl3pPr marL="736549" algn="l" defTabSz="736549" rtl="0" eaLnBrk="1" latinLnBrk="0" hangingPunct="1">
      <a:defRPr sz="1000" kern="1200">
        <a:solidFill>
          <a:schemeClr val="tx1"/>
        </a:solidFill>
        <a:latin typeface="+mn-lt"/>
        <a:ea typeface="+mn-ea"/>
        <a:cs typeface="+mn-cs"/>
      </a:defRPr>
    </a:lvl3pPr>
    <a:lvl4pPr marL="1104824" algn="l" defTabSz="736549" rtl="0" eaLnBrk="1" latinLnBrk="0" hangingPunct="1">
      <a:defRPr sz="1000" kern="1200">
        <a:solidFill>
          <a:schemeClr val="tx1"/>
        </a:solidFill>
        <a:latin typeface="+mn-lt"/>
        <a:ea typeface="+mn-ea"/>
        <a:cs typeface="+mn-cs"/>
      </a:defRPr>
    </a:lvl4pPr>
    <a:lvl5pPr marL="1473098" algn="l" defTabSz="736549" rtl="0" eaLnBrk="1" latinLnBrk="0" hangingPunct="1">
      <a:defRPr sz="1000" kern="1200">
        <a:solidFill>
          <a:schemeClr val="tx1"/>
        </a:solidFill>
        <a:latin typeface="+mn-lt"/>
        <a:ea typeface="+mn-ea"/>
        <a:cs typeface="+mn-cs"/>
      </a:defRPr>
    </a:lvl5pPr>
    <a:lvl6pPr marL="1841373" algn="l" defTabSz="736549" rtl="0" eaLnBrk="1" latinLnBrk="0" hangingPunct="1">
      <a:defRPr sz="1000" kern="1200">
        <a:solidFill>
          <a:schemeClr val="tx1"/>
        </a:solidFill>
        <a:latin typeface="+mn-lt"/>
        <a:ea typeface="+mn-ea"/>
        <a:cs typeface="+mn-cs"/>
      </a:defRPr>
    </a:lvl6pPr>
    <a:lvl7pPr marL="2209648" algn="l" defTabSz="736549" rtl="0" eaLnBrk="1" latinLnBrk="0" hangingPunct="1">
      <a:defRPr sz="1000" kern="1200">
        <a:solidFill>
          <a:schemeClr val="tx1"/>
        </a:solidFill>
        <a:latin typeface="+mn-lt"/>
        <a:ea typeface="+mn-ea"/>
        <a:cs typeface="+mn-cs"/>
      </a:defRPr>
    </a:lvl7pPr>
    <a:lvl8pPr marL="2577922" algn="l" defTabSz="736549" rtl="0" eaLnBrk="1" latinLnBrk="0" hangingPunct="1">
      <a:defRPr sz="1000" kern="1200">
        <a:solidFill>
          <a:schemeClr val="tx1"/>
        </a:solidFill>
        <a:latin typeface="+mn-lt"/>
        <a:ea typeface="+mn-ea"/>
        <a:cs typeface="+mn-cs"/>
      </a:defRPr>
    </a:lvl8pPr>
    <a:lvl9pPr marL="2946197" algn="l" defTabSz="736549"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a:t>
            </a:fld>
            <a:endParaRPr lang="tr-TR" dirty="0"/>
          </a:p>
        </p:txBody>
      </p:sp>
    </p:spTree>
    <p:extLst>
      <p:ext uri="{BB962C8B-B14F-4D97-AF65-F5344CB8AC3E}">
        <p14:creationId xmlns:p14="http://schemas.microsoft.com/office/powerpoint/2010/main" xmlns="" val="412303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15</a:t>
            </a:fld>
            <a:endParaRPr lang="tr-TR"/>
          </a:p>
        </p:txBody>
      </p:sp>
    </p:spTree>
    <p:extLst>
      <p:ext uri="{BB962C8B-B14F-4D97-AF65-F5344CB8AC3E}">
        <p14:creationId xmlns:p14="http://schemas.microsoft.com/office/powerpoint/2010/main" xmlns="" val="136149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16</a:t>
            </a:fld>
            <a:endParaRPr lang="tr-TR"/>
          </a:p>
        </p:txBody>
      </p:sp>
    </p:spTree>
    <p:extLst>
      <p:ext uri="{BB962C8B-B14F-4D97-AF65-F5344CB8AC3E}">
        <p14:creationId xmlns:p14="http://schemas.microsoft.com/office/powerpoint/2010/main" xmlns="" val="3792546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17</a:t>
            </a:fld>
            <a:endParaRPr lang="tr-TR"/>
          </a:p>
        </p:txBody>
      </p:sp>
    </p:spTree>
    <p:extLst>
      <p:ext uri="{BB962C8B-B14F-4D97-AF65-F5344CB8AC3E}">
        <p14:creationId xmlns:p14="http://schemas.microsoft.com/office/powerpoint/2010/main" xmlns="" val="29912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18</a:t>
            </a:fld>
            <a:endParaRPr lang="tr-TR"/>
          </a:p>
        </p:txBody>
      </p:sp>
    </p:spTree>
    <p:extLst>
      <p:ext uri="{BB962C8B-B14F-4D97-AF65-F5344CB8AC3E}">
        <p14:creationId xmlns:p14="http://schemas.microsoft.com/office/powerpoint/2010/main" xmlns="" val="299128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tr-TR" sz="1000" kern="1200" dirty="0" smtClean="0">
                <a:solidFill>
                  <a:schemeClr val="tx1"/>
                </a:solidFill>
                <a:effectLst/>
                <a:latin typeface="+mn-lt"/>
                <a:ea typeface="+mn-ea"/>
                <a:cs typeface="+mn-cs"/>
              </a:rPr>
              <a:t>RC Galeri ve ressam  Nihat Evren Derman ile birlikte yapılacak bir projeden bahsedilmişti. Emre başkanım ve Rahmi bey ile yaptığımız son toplantıda, bu proje şu şekilde tasarlanmıştır;</a:t>
            </a:r>
          </a:p>
          <a:p>
            <a:pPr fontAlgn="base"/>
            <a:r>
              <a:rPr lang="tr-TR" sz="1000" kern="1200" dirty="0" smtClean="0">
                <a:solidFill>
                  <a:schemeClr val="tx1"/>
                </a:solidFill>
                <a:effectLst/>
                <a:latin typeface="+mn-lt"/>
                <a:ea typeface="+mn-ea"/>
                <a:cs typeface="+mn-cs"/>
              </a:rPr>
              <a:t> </a:t>
            </a:r>
          </a:p>
          <a:p>
            <a:pPr lvl="0" fontAlgn="base"/>
            <a:r>
              <a:rPr lang="tr-TR" sz="1000" kern="1200" dirty="0" smtClean="0">
                <a:solidFill>
                  <a:schemeClr val="tx1"/>
                </a:solidFill>
                <a:effectLst/>
                <a:latin typeface="+mn-lt"/>
                <a:ea typeface="+mn-ea"/>
                <a:cs typeface="+mn-cs"/>
              </a:rPr>
              <a:t>Belirli sayıdaki  “ </a:t>
            </a:r>
            <a:r>
              <a:rPr lang="tr-TR" sz="1000" u="sng" kern="1200" dirty="0" smtClean="0">
                <a:solidFill>
                  <a:schemeClr val="tx1"/>
                </a:solidFill>
                <a:effectLst/>
                <a:latin typeface="+mn-lt"/>
                <a:ea typeface="+mn-ea"/>
                <a:cs typeface="+mn-cs"/>
              </a:rPr>
              <a:t>Beşiktaş futbol takımı temalı</a:t>
            </a:r>
            <a:r>
              <a:rPr lang="tr-TR" sz="1000" kern="1200" dirty="0" smtClean="0">
                <a:solidFill>
                  <a:schemeClr val="tx1"/>
                </a:solidFill>
                <a:effectLst/>
                <a:latin typeface="+mn-lt"/>
                <a:ea typeface="+mn-ea"/>
                <a:cs typeface="+mn-cs"/>
              </a:rPr>
              <a:t>”  Nihat Evren Derman ıslak imzalı orijinal baskılar internette pazarlanacaktır,</a:t>
            </a:r>
          </a:p>
          <a:p>
            <a:pPr lvl="0" fontAlgn="base"/>
            <a:r>
              <a:rPr lang="tr-TR" sz="1000" kern="1200" dirty="0" smtClean="0">
                <a:solidFill>
                  <a:schemeClr val="tx1"/>
                </a:solidFill>
                <a:effectLst/>
                <a:latin typeface="+mn-lt"/>
                <a:ea typeface="+mn-ea"/>
                <a:cs typeface="+mn-cs"/>
              </a:rPr>
              <a:t>Her bir resim satışından, ressam Nihat Evren Derman’ın kazancından belli bir yüzde Bahçelievler Rotary Kulübüne aktarılacaktır,</a:t>
            </a:r>
          </a:p>
          <a:p>
            <a:pPr lvl="0" fontAlgn="base"/>
            <a:r>
              <a:rPr lang="tr-TR" sz="1000" kern="1200" dirty="0" smtClean="0">
                <a:solidFill>
                  <a:schemeClr val="tx1"/>
                </a:solidFill>
                <a:effectLst/>
                <a:latin typeface="+mn-lt"/>
                <a:ea typeface="+mn-ea"/>
                <a:cs typeface="+mn-cs"/>
              </a:rPr>
              <a:t>Bahçelievler’in bu projedeki teması,  Bahçelievler Rotary Kulübü tarafından “</a:t>
            </a:r>
            <a:r>
              <a:rPr lang="tr-TR" sz="1000" u="sng" kern="1200" dirty="0" smtClean="0">
                <a:solidFill>
                  <a:schemeClr val="tx1"/>
                </a:solidFill>
                <a:effectLst/>
                <a:latin typeface="+mn-lt"/>
                <a:ea typeface="+mn-ea"/>
                <a:cs typeface="+mn-cs"/>
              </a:rPr>
              <a:t>Şehit Çocuklarına Burs Fonu Yaratılması”</a:t>
            </a:r>
            <a:r>
              <a:rPr lang="tr-TR" sz="1000" kern="1200" dirty="0" smtClean="0">
                <a:solidFill>
                  <a:schemeClr val="tx1"/>
                </a:solidFill>
                <a:effectLst/>
                <a:latin typeface="+mn-lt"/>
                <a:ea typeface="+mn-ea"/>
                <a:cs typeface="+mn-cs"/>
              </a:rPr>
              <a:t> şeklinde olacaktır,</a:t>
            </a:r>
          </a:p>
          <a:p>
            <a:pPr lvl="0" fontAlgn="base"/>
            <a:r>
              <a:rPr lang="tr-TR" sz="1000" kern="1200" dirty="0" smtClean="0">
                <a:solidFill>
                  <a:schemeClr val="tx1"/>
                </a:solidFill>
                <a:effectLst/>
                <a:latin typeface="+mn-lt"/>
                <a:ea typeface="+mn-ea"/>
                <a:cs typeface="+mn-cs"/>
              </a:rPr>
              <a:t>Bahçelievler Kulübünden beklenti, resim satın alan özel veya tüzel kişilere  “isimlerine mahsus” A5      formatında bir “ </a:t>
            </a:r>
            <a:r>
              <a:rPr lang="tr-TR" sz="1000" u="sng" kern="1200" dirty="0" smtClean="0">
                <a:solidFill>
                  <a:schemeClr val="tx1"/>
                </a:solidFill>
                <a:effectLst/>
                <a:latin typeface="+mn-lt"/>
                <a:ea typeface="+mn-ea"/>
                <a:cs typeface="+mn-cs"/>
              </a:rPr>
              <a:t>Teşekkür Belgesi</a:t>
            </a:r>
            <a:r>
              <a:rPr lang="tr-TR" sz="1000" kern="1200" dirty="0" smtClean="0">
                <a:solidFill>
                  <a:schemeClr val="tx1"/>
                </a:solidFill>
                <a:effectLst/>
                <a:latin typeface="+mn-lt"/>
                <a:ea typeface="+mn-ea"/>
                <a:cs typeface="+mn-cs"/>
              </a:rPr>
              <a:t>” verilmesi şeklindedir,</a:t>
            </a:r>
          </a:p>
          <a:p>
            <a:pPr lvl="0" fontAlgn="base"/>
            <a:r>
              <a:rPr lang="tr-TR" sz="1000" kern="1200" dirty="0" smtClean="0">
                <a:solidFill>
                  <a:schemeClr val="tx1"/>
                </a:solidFill>
                <a:effectLst/>
                <a:latin typeface="+mn-lt"/>
                <a:ea typeface="+mn-ea"/>
                <a:cs typeface="+mn-cs"/>
              </a:rPr>
              <a:t>Kulübümüzün bu projeden kazancı, burs fonu yaratılmasının yanısıra, özelde Bahçelievler Rotary Kulübü’nün, genelde rotary isim ve faaliyetlerinin  Türkiye genelinde duyurulmasıdır.</a:t>
            </a:r>
          </a:p>
          <a:p>
            <a:endParaRPr lang="tr-TR" dirty="0"/>
          </a:p>
        </p:txBody>
      </p:sp>
      <p:sp>
        <p:nvSpPr>
          <p:cNvPr id="4" name="Slide Number Placeholder 3"/>
          <p:cNvSpPr>
            <a:spLocks noGrp="1"/>
          </p:cNvSpPr>
          <p:nvPr>
            <p:ph type="sldNum" sz="quarter" idx="10"/>
          </p:nvPr>
        </p:nvSpPr>
        <p:spPr/>
        <p:txBody>
          <a:bodyPr/>
          <a:lstStyle/>
          <a:p>
            <a:fld id="{61147F9E-FA45-4097-AC9F-8DBDDCE63B23}" type="slidenum">
              <a:rPr lang="tr-TR" smtClean="0"/>
              <a:pPr/>
              <a:t>19</a:t>
            </a:fld>
            <a:endParaRPr lang="tr-TR"/>
          </a:p>
        </p:txBody>
      </p:sp>
    </p:spTree>
    <p:extLst>
      <p:ext uri="{BB962C8B-B14F-4D97-AF65-F5344CB8AC3E}">
        <p14:creationId xmlns:p14="http://schemas.microsoft.com/office/powerpoint/2010/main" xmlns="" val="29912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8600" y="531813"/>
            <a:ext cx="1873250" cy="2662237"/>
          </a:xfrm>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61147F9E-FA45-4097-AC9F-8DBDDCE63B23}" type="slidenum">
              <a:rPr lang="tr-TR" smtClean="0"/>
              <a:pPr/>
              <a:t>30</a:t>
            </a:fld>
            <a:endParaRPr lang="tr-TR"/>
          </a:p>
        </p:txBody>
      </p:sp>
    </p:spTree>
    <p:extLst>
      <p:ext uri="{BB962C8B-B14F-4D97-AF65-F5344CB8AC3E}">
        <p14:creationId xmlns:p14="http://schemas.microsoft.com/office/powerpoint/2010/main" xmlns="" val="41230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99694" y="2348896"/>
            <a:ext cx="4529852" cy="1620770"/>
          </a:xfrm>
        </p:spPr>
        <p:txBody>
          <a:bodyPr/>
          <a:lstStyle/>
          <a:p>
            <a:r>
              <a:rPr lang="en-US" smtClean="0"/>
              <a:t>Click to edit Master title style</a:t>
            </a:r>
            <a:endParaRPr lang="tr-TR"/>
          </a:p>
        </p:txBody>
      </p:sp>
      <p:sp>
        <p:nvSpPr>
          <p:cNvPr id="3" name="Subtitle 2"/>
          <p:cNvSpPr>
            <a:spLocks noGrp="1"/>
          </p:cNvSpPr>
          <p:nvPr>
            <p:ph type="subTitle" idx="1"/>
          </p:nvPr>
        </p:nvSpPr>
        <p:spPr>
          <a:xfrm>
            <a:off x="799386" y="4284716"/>
            <a:ext cx="3730467" cy="1932323"/>
          </a:xfrm>
        </p:spPr>
        <p:txBody>
          <a:bodyPr/>
          <a:lstStyle>
            <a:lvl1pPr marL="0" indent="0" algn="ctr">
              <a:buNone/>
              <a:defRPr>
                <a:solidFill>
                  <a:schemeClr val="tx1">
                    <a:tint val="75000"/>
                  </a:schemeClr>
                </a:solidFill>
              </a:defRPr>
            </a:lvl1pPr>
            <a:lvl2pPr marL="368275" indent="0" algn="ctr">
              <a:buNone/>
              <a:defRPr>
                <a:solidFill>
                  <a:schemeClr val="tx1">
                    <a:tint val="75000"/>
                  </a:schemeClr>
                </a:solidFill>
              </a:defRPr>
            </a:lvl2pPr>
            <a:lvl3pPr marL="736549" indent="0" algn="ctr">
              <a:buNone/>
              <a:defRPr>
                <a:solidFill>
                  <a:schemeClr val="tx1">
                    <a:tint val="75000"/>
                  </a:schemeClr>
                </a:solidFill>
              </a:defRPr>
            </a:lvl3pPr>
            <a:lvl4pPr marL="1104824" indent="0" algn="ctr">
              <a:buNone/>
              <a:defRPr>
                <a:solidFill>
                  <a:schemeClr val="tx1">
                    <a:tint val="75000"/>
                  </a:schemeClr>
                </a:solidFill>
              </a:defRPr>
            </a:lvl4pPr>
            <a:lvl5pPr marL="1473098" indent="0" algn="ctr">
              <a:buNone/>
              <a:defRPr>
                <a:solidFill>
                  <a:schemeClr val="tx1">
                    <a:tint val="75000"/>
                  </a:schemeClr>
                </a:solidFill>
              </a:defRPr>
            </a:lvl5pPr>
            <a:lvl6pPr marL="1841373" indent="0" algn="ctr">
              <a:buNone/>
              <a:defRPr>
                <a:solidFill>
                  <a:schemeClr val="tx1">
                    <a:tint val="75000"/>
                  </a:schemeClr>
                </a:solidFill>
              </a:defRPr>
            </a:lvl6pPr>
            <a:lvl7pPr marL="2209648" indent="0" algn="ctr">
              <a:buNone/>
              <a:defRPr>
                <a:solidFill>
                  <a:schemeClr val="tx1">
                    <a:tint val="75000"/>
                  </a:schemeClr>
                </a:solidFill>
              </a:defRPr>
            </a:lvl7pPr>
            <a:lvl8pPr marL="2577922" indent="0" algn="ctr">
              <a:buNone/>
              <a:defRPr>
                <a:solidFill>
                  <a:schemeClr val="tx1">
                    <a:tint val="75000"/>
                  </a:schemeClr>
                </a:solidFill>
              </a:defRPr>
            </a:lvl8pPr>
            <a:lvl9pPr marL="2946197" indent="0" algn="ctr">
              <a:buNone/>
              <a:defRPr>
                <a:solidFill>
                  <a:schemeClr val="tx1">
                    <a:tint val="75000"/>
                  </a:schemeClr>
                </a:solidFill>
              </a:defRPr>
            </a:lvl9pPr>
          </a:lstStyle>
          <a:p>
            <a:r>
              <a:rPr lang="en-US" smtClean="0"/>
              <a:t>Click to edit Master subtitle style</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3109220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4076164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20973" y="4858812"/>
            <a:ext cx="4529852" cy="1501751"/>
          </a:xfrm>
        </p:spPr>
        <p:txBody>
          <a:bodyPr anchor="t"/>
          <a:lstStyle>
            <a:lvl1pPr algn="l">
              <a:defRPr sz="3200" b="1" cap="all"/>
            </a:lvl1pPr>
          </a:lstStyle>
          <a:p>
            <a:r>
              <a:rPr lang="en-US" smtClean="0"/>
              <a:t>Click to edit Master title style</a:t>
            </a:r>
            <a:endParaRPr lang="tr-TR"/>
          </a:p>
        </p:txBody>
      </p:sp>
      <p:sp>
        <p:nvSpPr>
          <p:cNvPr id="3" name="Text Placeholder 2"/>
          <p:cNvSpPr>
            <a:spLocks noGrp="1"/>
          </p:cNvSpPr>
          <p:nvPr>
            <p:ph type="body" idx="1"/>
          </p:nvPr>
        </p:nvSpPr>
        <p:spPr>
          <a:xfrm>
            <a:off x="420973" y="3204789"/>
            <a:ext cx="4529852" cy="1654025"/>
          </a:xfrm>
        </p:spPr>
        <p:txBody>
          <a:bodyPr anchor="b"/>
          <a:lstStyle>
            <a:lvl1pPr marL="0" indent="0">
              <a:buNone/>
              <a:defRPr sz="1600">
                <a:solidFill>
                  <a:schemeClr val="tx1">
                    <a:tint val="75000"/>
                  </a:schemeClr>
                </a:solidFill>
              </a:defRPr>
            </a:lvl1pPr>
            <a:lvl2pPr marL="368275" indent="0">
              <a:buNone/>
              <a:defRPr sz="1400">
                <a:solidFill>
                  <a:schemeClr val="tx1">
                    <a:tint val="75000"/>
                  </a:schemeClr>
                </a:solidFill>
              </a:defRPr>
            </a:lvl2pPr>
            <a:lvl3pPr marL="736549" indent="0">
              <a:buNone/>
              <a:defRPr sz="1300">
                <a:solidFill>
                  <a:schemeClr val="tx1">
                    <a:tint val="75000"/>
                  </a:schemeClr>
                </a:solidFill>
              </a:defRPr>
            </a:lvl3pPr>
            <a:lvl4pPr marL="1104824" indent="0">
              <a:buNone/>
              <a:defRPr sz="1100">
                <a:solidFill>
                  <a:schemeClr val="tx1">
                    <a:tint val="75000"/>
                  </a:schemeClr>
                </a:solidFill>
              </a:defRPr>
            </a:lvl4pPr>
            <a:lvl5pPr marL="1473098" indent="0">
              <a:buNone/>
              <a:defRPr sz="1100">
                <a:solidFill>
                  <a:schemeClr val="tx1">
                    <a:tint val="75000"/>
                  </a:schemeClr>
                </a:solidFill>
              </a:defRPr>
            </a:lvl5pPr>
            <a:lvl6pPr marL="1841373" indent="0">
              <a:buNone/>
              <a:defRPr sz="1100">
                <a:solidFill>
                  <a:schemeClr val="tx1">
                    <a:tint val="75000"/>
                  </a:schemeClr>
                </a:solidFill>
              </a:defRPr>
            </a:lvl6pPr>
            <a:lvl7pPr marL="2209648" indent="0">
              <a:buNone/>
              <a:defRPr sz="1100">
                <a:solidFill>
                  <a:schemeClr val="tx1">
                    <a:tint val="75000"/>
                  </a:schemeClr>
                </a:solidFill>
              </a:defRPr>
            </a:lvl7pPr>
            <a:lvl8pPr marL="2577922" indent="0">
              <a:buNone/>
              <a:defRPr sz="1100">
                <a:solidFill>
                  <a:schemeClr val="tx1">
                    <a:tint val="75000"/>
                  </a:schemeClr>
                </a:solidFill>
              </a:defRPr>
            </a:lvl8pPr>
            <a:lvl9pPr marL="2946197" indent="0">
              <a:buNone/>
              <a:defRPr sz="1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9FEBCE-E2AD-42FE-9052-5A49CFCC2C33}" type="datetimeFigureOut">
              <a:rPr lang="tr-TR" smtClean="0"/>
              <a:pPr/>
              <a:t>3.4.2017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3112936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Content Placeholder 2"/>
          <p:cNvSpPr>
            <a:spLocks noGrp="1"/>
          </p:cNvSpPr>
          <p:nvPr>
            <p:ph sz="half" idx="1"/>
          </p:nvPr>
        </p:nvSpPr>
        <p:spPr>
          <a:xfrm>
            <a:off x="199850"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2042877" y="2352396"/>
            <a:ext cx="1754208" cy="6652862"/>
          </a:xfrm>
        </p:spPr>
        <p:txBody>
          <a:bodyPr/>
          <a:lstStyle>
            <a:lvl1pPr>
              <a:defRPr sz="2300"/>
            </a:lvl1pPr>
            <a:lvl2pPr>
              <a:defRPr sz="19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Date Placeholder 4"/>
          <p:cNvSpPr>
            <a:spLocks noGrp="1"/>
          </p:cNvSpPr>
          <p:nvPr>
            <p:ph type="dt" sz="half" idx="10"/>
          </p:nvPr>
        </p:nvSpPr>
        <p:spPr/>
        <p:txBody>
          <a:bodyPr/>
          <a:lstStyle/>
          <a:p>
            <a:fld id="{559FEBCE-E2AD-42FE-9052-5A49CFCC2C33}" type="datetimeFigureOut">
              <a:rPr lang="tr-TR" smtClean="0"/>
              <a:pPr/>
              <a:t>3.4.2017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257223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6462" y="302801"/>
            <a:ext cx="4796314" cy="1260211"/>
          </a:xfrm>
        </p:spPr>
        <p:txBody>
          <a:bodyPr/>
          <a:lstStyle>
            <a:lvl1pPr>
              <a:defRPr/>
            </a:lvl1pPr>
          </a:lstStyle>
          <a:p>
            <a:r>
              <a:rPr lang="en-US" smtClean="0"/>
              <a:t>Click to edit Master title style</a:t>
            </a:r>
            <a:endParaRPr lang="tr-TR"/>
          </a:p>
        </p:txBody>
      </p:sp>
      <p:sp>
        <p:nvSpPr>
          <p:cNvPr id="3" name="Text Placeholder 2"/>
          <p:cNvSpPr>
            <a:spLocks noGrp="1"/>
          </p:cNvSpPr>
          <p:nvPr>
            <p:ph type="body" idx="1"/>
          </p:nvPr>
        </p:nvSpPr>
        <p:spPr>
          <a:xfrm>
            <a:off x="266462" y="1692534"/>
            <a:ext cx="2354672"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4" name="Content Placeholder 3"/>
          <p:cNvSpPr>
            <a:spLocks noGrp="1"/>
          </p:cNvSpPr>
          <p:nvPr>
            <p:ph sz="half" idx="2"/>
          </p:nvPr>
        </p:nvSpPr>
        <p:spPr>
          <a:xfrm>
            <a:off x="266462" y="2397900"/>
            <a:ext cx="2354672"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Text Placeholder 4"/>
          <p:cNvSpPr>
            <a:spLocks noGrp="1"/>
          </p:cNvSpPr>
          <p:nvPr>
            <p:ph type="body" sz="quarter" idx="3"/>
          </p:nvPr>
        </p:nvSpPr>
        <p:spPr>
          <a:xfrm>
            <a:off x="2707181" y="1692534"/>
            <a:ext cx="2355597" cy="705367"/>
          </a:xfrm>
        </p:spPr>
        <p:txBody>
          <a:bodyPr anchor="b"/>
          <a:lstStyle>
            <a:lvl1pPr marL="0" indent="0">
              <a:buNone/>
              <a:defRPr sz="1900" b="1"/>
            </a:lvl1pPr>
            <a:lvl2pPr marL="368275" indent="0">
              <a:buNone/>
              <a:defRPr sz="1600" b="1"/>
            </a:lvl2pPr>
            <a:lvl3pPr marL="736549" indent="0">
              <a:buNone/>
              <a:defRPr sz="1400" b="1"/>
            </a:lvl3pPr>
            <a:lvl4pPr marL="1104824" indent="0">
              <a:buNone/>
              <a:defRPr sz="1300" b="1"/>
            </a:lvl4pPr>
            <a:lvl5pPr marL="1473098" indent="0">
              <a:buNone/>
              <a:defRPr sz="1300" b="1"/>
            </a:lvl5pPr>
            <a:lvl6pPr marL="1841373" indent="0">
              <a:buNone/>
              <a:defRPr sz="1300" b="1"/>
            </a:lvl6pPr>
            <a:lvl7pPr marL="2209648" indent="0">
              <a:buNone/>
              <a:defRPr sz="1300" b="1"/>
            </a:lvl7pPr>
            <a:lvl8pPr marL="2577922" indent="0">
              <a:buNone/>
              <a:defRPr sz="1300" b="1"/>
            </a:lvl8pPr>
            <a:lvl9pPr marL="2946197" indent="0">
              <a:buNone/>
              <a:defRPr sz="1300" b="1"/>
            </a:lvl9pPr>
          </a:lstStyle>
          <a:p>
            <a:pPr lvl="0"/>
            <a:r>
              <a:rPr lang="en-US" smtClean="0"/>
              <a:t>Click to edit Master text styles</a:t>
            </a:r>
          </a:p>
        </p:txBody>
      </p:sp>
      <p:sp>
        <p:nvSpPr>
          <p:cNvPr id="6" name="Content Placeholder 5"/>
          <p:cNvSpPr>
            <a:spLocks noGrp="1"/>
          </p:cNvSpPr>
          <p:nvPr>
            <p:ph sz="quarter" idx="4"/>
          </p:nvPr>
        </p:nvSpPr>
        <p:spPr>
          <a:xfrm>
            <a:off x="2707181" y="2397900"/>
            <a:ext cx="2355597" cy="4356478"/>
          </a:xfrm>
        </p:spPr>
        <p:txBody>
          <a:bodyPr/>
          <a:lstStyle>
            <a:lvl1pPr>
              <a:defRPr sz="1900"/>
            </a:lvl1pPr>
            <a:lvl2pPr>
              <a:defRPr sz="1600"/>
            </a:lvl2pPr>
            <a:lvl3pPr>
              <a:defRPr sz="1400"/>
            </a:lvl3pPr>
            <a:lvl4pPr>
              <a:defRPr sz="1300"/>
            </a:lvl4pPr>
            <a:lvl5pPr>
              <a:defRPr sz="1300"/>
            </a:lvl5pPr>
            <a:lvl6pPr>
              <a:defRPr sz="1300"/>
            </a:lvl6pPr>
            <a:lvl7pPr>
              <a:defRPr sz="1300"/>
            </a:lvl7pPr>
            <a:lvl8pPr>
              <a:defRPr sz="1300"/>
            </a:lvl8pPr>
            <a:lvl9pPr>
              <a:defRPr sz="1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Date Placeholder 6"/>
          <p:cNvSpPr>
            <a:spLocks noGrp="1"/>
          </p:cNvSpPr>
          <p:nvPr>
            <p:ph type="dt" sz="half" idx="10"/>
          </p:nvPr>
        </p:nvSpPr>
        <p:spPr/>
        <p:txBody>
          <a:bodyPr/>
          <a:lstStyle/>
          <a:p>
            <a:fld id="{559FEBCE-E2AD-42FE-9052-5A49CFCC2C33}" type="datetimeFigureOut">
              <a:rPr lang="tr-TR" smtClean="0"/>
              <a:pPr/>
              <a:t>3.4.2017</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1619084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Date Placeholder 2"/>
          <p:cNvSpPr>
            <a:spLocks noGrp="1"/>
          </p:cNvSpPr>
          <p:nvPr>
            <p:ph type="dt" sz="half" idx="10"/>
          </p:nvPr>
        </p:nvSpPr>
        <p:spPr/>
        <p:txBody>
          <a:bodyPr/>
          <a:lstStyle/>
          <a:p>
            <a:fld id="{559FEBCE-E2AD-42FE-9052-5A49CFCC2C33}" type="datetimeFigureOut">
              <a:rPr lang="tr-TR" smtClean="0"/>
              <a:pPr/>
              <a:t>3.4.2017</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2294008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9FEBCE-E2AD-42FE-9052-5A49CFCC2C33}" type="datetimeFigureOut">
              <a:rPr lang="tr-TR" smtClean="0"/>
              <a:pPr/>
              <a:t>3.4.2017</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2025567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6465" y="301051"/>
            <a:ext cx="1753283" cy="1281214"/>
          </a:xfrm>
        </p:spPr>
        <p:txBody>
          <a:bodyPr anchor="b"/>
          <a:lstStyle>
            <a:lvl1pPr algn="l">
              <a:defRPr sz="1600" b="1"/>
            </a:lvl1pPr>
          </a:lstStyle>
          <a:p>
            <a:r>
              <a:rPr lang="en-US" smtClean="0"/>
              <a:t>Click to edit Master title style</a:t>
            </a:r>
            <a:endParaRPr lang="tr-TR"/>
          </a:p>
        </p:txBody>
      </p:sp>
      <p:sp>
        <p:nvSpPr>
          <p:cNvPr id="3" name="Content Placeholder 2"/>
          <p:cNvSpPr>
            <a:spLocks noGrp="1"/>
          </p:cNvSpPr>
          <p:nvPr>
            <p:ph idx="1"/>
          </p:nvPr>
        </p:nvSpPr>
        <p:spPr>
          <a:xfrm>
            <a:off x="2083586" y="301053"/>
            <a:ext cx="2979192" cy="6453329"/>
          </a:xfrm>
        </p:spPr>
        <p:txBody>
          <a:bodyPr/>
          <a:lstStyle>
            <a:lvl1pPr>
              <a:defRPr sz="2600"/>
            </a:lvl1pPr>
            <a:lvl2pPr>
              <a:defRPr sz="23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Text Placeholder 3"/>
          <p:cNvSpPr>
            <a:spLocks noGrp="1"/>
          </p:cNvSpPr>
          <p:nvPr>
            <p:ph type="body" sz="half" idx="2"/>
          </p:nvPr>
        </p:nvSpPr>
        <p:spPr>
          <a:xfrm>
            <a:off x="266465" y="1582267"/>
            <a:ext cx="1753283" cy="5172115"/>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3.4.2017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1814614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44568" y="5292887"/>
            <a:ext cx="3197543" cy="624855"/>
          </a:xfrm>
        </p:spPr>
        <p:txBody>
          <a:bodyPr anchor="b"/>
          <a:lstStyle>
            <a:lvl1pPr algn="l">
              <a:defRPr sz="1600" b="1"/>
            </a:lvl1pPr>
          </a:lstStyle>
          <a:p>
            <a:r>
              <a:rPr lang="en-US" smtClean="0"/>
              <a:t>Click to edit Master title style</a:t>
            </a:r>
            <a:endParaRPr lang="tr-TR"/>
          </a:p>
        </p:txBody>
      </p:sp>
      <p:sp>
        <p:nvSpPr>
          <p:cNvPr id="3" name="Picture Placeholder 2"/>
          <p:cNvSpPr>
            <a:spLocks noGrp="1"/>
          </p:cNvSpPr>
          <p:nvPr>
            <p:ph type="pic" idx="1"/>
          </p:nvPr>
        </p:nvSpPr>
        <p:spPr>
          <a:xfrm>
            <a:off x="1044568" y="675612"/>
            <a:ext cx="3197543" cy="4536758"/>
          </a:xfrm>
        </p:spPr>
        <p:txBody>
          <a:bodyPr/>
          <a:lstStyle>
            <a:lvl1pPr marL="0" indent="0">
              <a:buNone/>
              <a:defRPr sz="2600"/>
            </a:lvl1pPr>
            <a:lvl2pPr marL="368275" indent="0">
              <a:buNone/>
              <a:defRPr sz="2300"/>
            </a:lvl2pPr>
            <a:lvl3pPr marL="736549" indent="0">
              <a:buNone/>
              <a:defRPr sz="1900"/>
            </a:lvl3pPr>
            <a:lvl4pPr marL="1104824" indent="0">
              <a:buNone/>
              <a:defRPr sz="1600"/>
            </a:lvl4pPr>
            <a:lvl5pPr marL="1473098" indent="0">
              <a:buNone/>
              <a:defRPr sz="1600"/>
            </a:lvl5pPr>
            <a:lvl6pPr marL="1841373" indent="0">
              <a:buNone/>
              <a:defRPr sz="1600"/>
            </a:lvl6pPr>
            <a:lvl7pPr marL="2209648" indent="0">
              <a:buNone/>
              <a:defRPr sz="1600"/>
            </a:lvl7pPr>
            <a:lvl8pPr marL="2577922" indent="0">
              <a:buNone/>
              <a:defRPr sz="1600"/>
            </a:lvl8pPr>
            <a:lvl9pPr marL="2946197" indent="0">
              <a:buNone/>
              <a:defRPr sz="1600"/>
            </a:lvl9pPr>
          </a:lstStyle>
          <a:p>
            <a:endParaRPr lang="tr-TR"/>
          </a:p>
        </p:txBody>
      </p:sp>
      <p:sp>
        <p:nvSpPr>
          <p:cNvPr id="4" name="Text Placeholder 3"/>
          <p:cNvSpPr>
            <a:spLocks noGrp="1"/>
          </p:cNvSpPr>
          <p:nvPr>
            <p:ph type="body" sz="half" idx="2"/>
          </p:nvPr>
        </p:nvSpPr>
        <p:spPr>
          <a:xfrm>
            <a:off x="1044568" y="5917742"/>
            <a:ext cx="3197543" cy="887397"/>
          </a:xfrm>
        </p:spPr>
        <p:txBody>
          <a:bodyPr/>
          <a:lstStyle>
            <a:lvl1pPr marL="0" indent="0">
              <a:buNone/>
              <a:defRPr sz="1100"/>
            </a:lvl1pPr>
            <a:lvl2pPr marL="368275" indent="0">
              <a:buNone/>
              <a:defRPr sz="1000"/>
            </a:lvl2pPr>
            <a:lvl3pPr marL="736549" indent="0">
              <a:buNone/>
              <a:defRPr sz="800"/>
            </a:lvl3pPr>
            <a:lvl4pPr marL="1104824" indent="0">
              <a:buNone/>
              <a:defRPr sz="700"/>
            </a:lvl4pPr>
            <a:lvl5pPr marL="1473098" indent="0">
              <a:buNone/>
              <a:defRPr sz="700"/>
            </a:lvl5pPr>
            <a:lvl6pPr marL="1841373" indent="0">
              <a:buNone/>
              <a:defRPr sz="700"/>
            </a:lvl6pPr>
            <a:lvl7pPr marL="2209648" indent="0">
              <a:buNone/>
              <a:defRPr sz="700"/>
            </a:lvl7pPr>
            <a:lvl8pPr marL="2577922" indent="0">
              <a:buNone/>
              <a:defRPr sz="700"/>
            </a:lvl8pPr>
            <a:lvl9pPr marL="2946197" indent="0">
              <a:buNone/>
              <a:defRPr sz="7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9FEBCE-E2AD-42FE-9052-5A49CFCC2C33}" type="datetimeFigureOut">
              <a:rPr lang="tr-TR" smtClean="0"/>
              <a:pPr/>
              <a:t>3.4.2017</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30683254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94168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897773" y="404319"/>
            <a:ext cx="899309" cy="8600937"/>
          </a:xfrm>
        </p:spPr>
        <p:txBody>
          <a:bodyPr vert="eaVert"/>
          <a:lstStyle/>
          <a:p>
            <a:r>
              <a:rPr lang="en-US" smtClean="0"/>
              <a:t>Click to edit Master title style</a:t>
            </a:r>
            <a:endParaRPr lang="tr-TR"/>
          </a:p>
        </p:txBody>
      </p:sp>
      <p:sp>
        <p:nvSpPr>
          <p:cNvPr id="3" name="Vertical Text Placeholder 2"/>
          <p:cNvSpPr>
            <a:spLocks noGrp="1"/>
          </p:cNvSpPr>
          <p:nvPr>
            <p:ph type="body" orient="vert" idx="1"/>
          </p:nvPr>
        </p:nvSpPr>
        <p:spPr>
          <a:xfrm>
            <a:off x="199848" y="404319"/>
            <a:ext cx="2609106" cy="86009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10"/>
          </p:nvPr>
        </p:nvSpPr>
        <p:spPr/>
        <p:txBody>
          <a:bodyPr/>
          <a:lstStyle/>
          <a:p>
            <a:fld id="{559FEBCE-E2AD-42FE-9052-5A49CFCC2C33}" type="datetimeFigureOut">
              <a:rPr lang="tr-TR" smtClean="0"/>
              <a:pPr/>
              <a:t>3.4.2017</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21486295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2A99EE3C-BD4D-4AC5-AC81-531B971EE568}"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9DC7D3-F1B1-4E0B-A3EF-1B104B6FD5BB}" type="slidenum">
              <a:rPr lang="en-US" smtClean="0"/>
              <a:pPr/>
              <a:t>‹#›</a:t>
            </a:fld>
            <a:endParaRPr lang="en-US"/>
          </a:p>
        </p:txBody>
      </p:sp>
    </p:spTree>
    <p:extLst>
      <p:ext uri="{BB962C8B-B14F-4D97-AF65-F5344CB8AC3E}">
        <p14:creationId xmlns="" xmlns:p14="http://schemas.microsoft.com/office/powerpoint/2010/main" val="42088018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462" y="302801"/>
            <a:ext cx="4796314" cy="1260211"/>
          </a:xfrm>
          <a:prstGeom prst="rect">
            <a:avLst/>
          </a:prstGeom>
        </p:spPr>
        <p:txBody>
          <a:bodyPr vert="horz" lIns="73655" tIns="36827" rIns="73655" bIns="36827" rtlCol="0" anchor="ctr">
            <a:normAutofit/>
          </a:bodyPr>
          <a:lstStyle/>
          <a:p>
            <a:r>
              <a:rPr lang="en-US" smtClean="0"/>
              <a:t>Click to edit Master title style</a:t>
            </a:r>
            <a:endParaRPr lang="tr-TR"/>
          </a:p>
        </p:txBody>
      </p:sp>
      <p:sp>
        <p:nvSpPr>
          <p:cNvPr id="3" name="Text Placeholder 2"/>
          <p:cNvSpPr>
            <a:spLocks noGrp="1"/>
          </p:cNvSpPr>
          <p:nvPr>
            <p:ph type="body" idx="1"/>
          </p:nvPr>
        </p:nvSpPr>
        <p:spPr>
          <a:xfrm>
            <a:off x="266462" y="1764298"/>
            <a:ext cx="4796314" cy="4990084"/>
          </a:xfrm>
          <a:prstGeom prst="rect">
            <a:avLst/>
          </a:prstGeom>
        </p:spPr>
        <p:txBody>
          <a:bodyPr vert="horz" lIns="73655" tIns="36827" rIns="73655" bIns="3682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Date Placeholder 3"/>
          <p:cNvSpPr>
            <a:spLocks noGrp="1"/>
          </p:cNvSpPr>
          <p:nvPr>
            <p:ph type="dt" sz="half" idx="2"/>
          </p:nvPr>
        </p:nvSpPr>
        <p:spPr>
          <a:xfrm>
            <a:off x="266462" y="7008173"/>
            <a:ext cx="1243489" cy="402567"/>
          </a:xfrm>
          <a:prstGeom prst="rect">
            <a:avLst/>
          </a:prstGeom>
        </p:spPr>
        <p:txBody>
          <a:bodyPr vert="horz" lIns="73655" tIns="36827" rIns="73655" bIns="36827" rtlCol="0" anchor="ctr"/>
          <a:lstStyle>
            <a:lvl1pPr algn="l">
              <a:defRPr sz="1000">
                <a:solidFill>
                  <a:schemeClr val="tx1">
                    <a:tint val="75000"/>
                  </a:schemeClr>
                </a:solidFill>
              </a:defRPr>
            </a:lvl1pPr>
          </a:lstStyle>
          <a:p>
            <a:fld id="{559FEBCE-E2AD-42FE-9052-5A49CFCC2C33}" type="datetimeFigureOut">
              <a:rPr lang="tr-TR" smtClean="0"/>
              <a:pPr/>
              <a:t>3.4.2017</a:t>
            </a:fld>
            <a:endParaRPr lang="tr-TR"/>
          </a:p>
        </p:txBody>
      </p:sp>
      <p:sp>
        <p:nvSpPr>
          <p:cNvPr id="5" name="Footer Placeholder 4"/>
          <p:cNvSpPr>
            <a:spLocks noGrp="1"/>
          </p:cNvSpPr>
          <p:nvPr>
            <p:ph type="ftr" sz="quarter" idx="3"/>
          </p:nvPr>
        </p:nvSpPr>
        <p:spPr>
          <a:xfrm>
            <a:off x="1820824" y="7008173"/>
            <a:ext cx="1687592" cy="402567"/>
          </a:xfrm>
          <a:prstGeom prst="rect">
            <a:avLst/>
          </a:prstGeom>
        </p:spPr>
        <p:txBody>
          <a:bodyPr vert="horz" lIns="73655" tIns="36827" rIns="73655" bIns="36827" rtlCol="0" anchor="ctr"/>
          <a:lstStyle>
            <a:lvl1pPr algn="ctr">
              <a:defRPr sz="10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3819287" y="7008173"/>
            <a:ext cx="1243489" cy="402567"/>
          </a:xfrm>
          <a:prstGeom prst="rect">
            <a:avLst/>
          </a:prstGeom>
        </p:spPr>
        <p:txBody>
          <a:bodyPr vert="horz" lIns="73655" tIns="36827" rIns="73655" bIns="36827" rtlCol="0" anchor="ctr"/>
          <a:lstStyle>
            <a:lvl1pPr algn="r">
              <a:defRPr sz="1000">
                <a:solidFill>
                  <a:schemeClr val="tx1">
                    <a:tint val="75000"/>
                  </a:schemeClr>
                </a:solidFill>
              </a:defRPr>
            </a:lvl1pPr>
          </a:lstStyle>
          <a:p>
            <a:fld id="{260B30BE-7D6A-4154-AD21-86F0A622D86C}" type="slidenum">
              <a:rPr lang="tr-TR" smtClean="0"/>
              <a:pPr/>
              <a:t>‹#›</a:t>
            </a:fld>
            <a:endParaRPr lang="tr-TR"/>
          </a:p>
        </p:txBody>
      </p:sp>
    </p:spTree>
    <p:extLst>
      <p:ext uri="{BB962C8B-B14F-4D97-AF65-F5344CB8AC3E}">
        <p14:creationId xmlns:p14="http://schemas.microsoft.com/office/powerpoint/2010/main" xmlns="" val="23386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736549" rtl="0" eaLnBrk="1" latinLnBrk="0" hangingPunct="1">
        <a:spcBef>
          <a:spcPct val="0"/>
        </a:spcBef>
        <a:buNone/>
        <a:defRPr sz="3500" kern="1200">
          <a:solidFill>
            <a:schemeClr val="tx1"/>
          </a:solidFill>
          <a:latin typeface="+mj-lt"/>
          <a:ea typeface="+mj-ea"/>
          <a:cs typeface="+mj-cs"/>
        </a:defRPr>
      </a:lvl1pPr>
    </p:titleStyle>
    <p:bodyStyle>
      <a:lvl1pPr marL="276206" indent="-276206" algn="l" defTabSz="736549"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1pPr>
      <a:lvl2pPr marL="598446" indent="-230172" algn="l" defTabSz="736549" rtl="0" eaLnBrk="1" latinLnBrk="0" hangingPunct="1">
        <a:spcBef>
          <a:spcPct val="20000"/>
        </a:spcBef>
        <a:buFont typeface="Arial" panose="020B0604020202020204" pitchFamily="34" charset="0"/>
        <a:buChar char="–"/>
        <a:defRPr sz="2300" kern="1200">
          <a:solidFill>
            <a:schemeClr val="tx1"/>
          </a:solidFill>
          <a:latin typeface="+mn-lt"/>
          <a:ea typeface="+mn-ea"/>
          <a:cs typeface="+mn-cs"/>
        </a:defRPr>
      </a:lvl2pPr>
      <a:lvl3pPr marL="920687" indent="-184137" algn="l" defTabSz="736549" rtl="0" eaLnBrk="1" latinLnBrk="0" hangingPunct="1">
        <a:spcBef>
          <a:spcPct val="20000"/>
        </a:spcBef>
        <a:buFont typeface="Arial" panose="020B0604020202020204" pitchFamily="34" charset="0"/>
        <a:buChar char="•"/>
        <a:defRPr sz="1900" kern="1200">
          <a:solidFill>
            <a:schemeClr val="tx1"/>
          </a:solidFill>
          <a:latin typeface="+mn-lt"/>
          <a:ea typeface="+mn-ea"/>
          <a:cs typeface="+mn-cs"/>
        </a:defRPr>
      </a:lvl3pPr>
      <a:lvl4pPr marL="1288961"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4pPr>
      <a:lvl5pPr marL="1657236"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5pPr>
      <a:lvl6pPr marL="202551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6pPr>
      <a:lvl7pPr marL="2393785"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7pPr>
      <a:lvl8pPr marL="2762060"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8pPr>
      <a:lvl9pPr marL="3130334" indent="-184137" algn="l" defTabSz="736549"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9pPr>
    </p:bodyStyle>
    <p:otherStyle>
      <a:defPPr>
        <a:defRPr lang="tr-TR"/>
      </a:defPPr>
      <a:lvl1pPr marL="0" algn="l" defTabSz="736549" rtl="0" eaLnBrk="1" latinLnBrk="0" hangingPunct="1">
        <a:defRPr sz="1400" kern="1200">
          <a:solidFill>
            <a:schemeClr val="tx1"/>
          </a:solidFill>
          <a:latin typeface="+mn-lt"/>
          <a:ea typeface="+mn-ea"/>
          <a:cs typeface="+mn-cs"/>
        </a:defRPr>
      </a:lvl1pPr>
      <a:lvl2pPr marL="368275" algn="l" defTabSz="736549" rtl="0" eaLnBrk="1" latinLnBrk="0" hangingPunct="1">
        <a:defRPr sz="1400" kern="1200">
          <a:solidFill>
            <a:schemeClr val="tx1"/>
          </a:solidFill>
          <a:latin typeface="+mn-lt"/>
          <a:ea typeface="+mn-ea"/>
          <a:cs typeface="+mn-cs"/>
        </a:defRPr>
      </a:lvl2pPr>
      <a:lvl3pPr marL="736549" algn="l" defTabSz="736549" rtl="0" eaLnBrk="1" latinLnBrk="0" hangingPunct="1">
        <a:defRPr sz="1400" kern="1200">
          <a:solidFill>
            <a:schemeClr val="tx1"/>
          </a:solidFill>
          <a:latin typeface="+mn-lt"/>
          <a:ea typeface="+mn-ea"/>
          <a:cs typeface="+mn-cs"/>
        </a:defRPr>
      </a:lvl3pPr>
      <a:lvl4pPr marL="1104824" algn="l" defTabSz="736549" rtl="0" eaLnBrk="1" latinLnBrk="0" hangingPunct="1">
        <a:defRPr sz="1400" kern="1200">
          <a:solidFill>
            <a:schemeClr val="tx1"/>
          </a:solidFill>
          <a:latin typeface="+mn-lt"/>
          <a:ea typeface="+mn-ea"/>
          <a:cs typeface="+mn-cs"/>
        </a:defRPr>
      </a:lvl4pPr>
      <a:lvl5pPr marL="1473098" algn="l" defTabSz="736549" rtl="0" eaLnBrk="1" latinLnBrk="0" hangingPunct="1">
        <a:defRPr sz="1400" kern="1200">
          <a:solidFill>
            <a:schemeClr val="tx1"/>
          </a:solidFill>
          <a:latin typeface="+mn-lt"/>
          <a:ea typeface="+mn-ea"/>
          <a:cs typeface="+mn-cs"/>
        </a:defRPr>
      </a:lvl5pPr>
      <a:lvl6pPr marL="1841373" algn="l" defTabSz="736549" rtl="0" eaLnBrk="1" latinLnBrk="0" hangingPunct="1">
        <a:defRPr sz="1400" kern="1200">
          <a:solidFill>
            <a:schemeClr val="tx1"/>
          </a:solidFill>
          <a:latin typeface="+mn-lt"/>
          <a:ea typeface="+mn-ea"/>
          <a:cs typeface="+mn-cs"/>
        </a:defRPr>
      </a:lvl6pPr>
      <a:lvl7pPr marL="2209648" algn="l" defTabSz="736549" rtl="0" eaLnBrk="1" latinLnBrk="0" hangingPunct="1">
        <a:defRPr sz="1400" kern="1200">
          <a:solidFill>
            <a:schemeClr val="tx1"/>
          </a:solidFill>
          <a:latin typeface="+mn-lt"/>
          <a:ea typeface="+mn-ea"/>
          <a:cs typeface="+mn-cs"/>
        </a:defRPr>
      </a:lvl7pPr>
      <a:lvl8pPr marL="2577922" algn="l" defTabSz="736549" rtl="0" eaLnBrk="1" latinLnBrk="0" hangingPunct="1">
        <a:defRPr sz="1400" kern="1200">
          <a:solidFill>
            <a:schemeClr val="tx1"/>
          </a:solidFill>
          <a:latin typeface="+mn-lt"/>
          <a:ea typeface="+mn-ea"/>
          <a:cs typeface="+mn-cs"/>
        </a:defRPr>
      </a:lvl8pPr>
      <a:lvl9pPr marL="2946197" algn="l" defTabSz="736549"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4.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jpeg"/><Relationship Id="rId7" Type="http://schemas.openxmlformats.org/officeDocument/2006/relationships/image" Target="../media/image48.jpeg"/><Relationship Id="rId2" Type="http://schemas.openxmlformats.org/officeDocument/2006/relationships/image" Target="../media/image43.jpe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9" Type="http://schemas.openxmlformats.org/officeDocument/2006/relationships/image" Target="../media/image50.jpe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2.jpeg"/><Relationship Id="rId7" Type="http://schemas.openxmlformats.org/officeDocument/2006/relationships/image" Target="../media/image56.jpeg"/><Relationship Id="rId2" Type="http://schemas.openxmlformats.org/officeDocument/2006/relationships/image" Target="../media/image51.jpeg"/><Relationship Id="rId1" Type="http://schemas.openxmlformats.org/officeDocument/2006/relationships/slideLayout" Target="../slideLayouts/slideLayout12.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21.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1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9" Type="http://schemas.openxmlformats.org/officeDocument/2006/relationships/image" Target="../media/image64.jpeg"/></Relationships>
</file>

<file path=ppt/slides/_rels/slide22.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slideLayout" Target="../slideLayouts/slideLayout12.xml"/><Relationship Id="rId1" Type="http://schemas.openxmlformats.org/officeDocument/2006/relationships/themeOverride" Target="../theme/themeOverride1.xml"/><Relationship Id="rId6" Type="http://schemas.openxmlformats.org/officeDocument/2006/relationships/image" Target="../media/image68.jpeg"/><Relationship Id="rId5" Type="http://schemas.openxmlformats.org/officeDocument/2006/relationships/image" Target="../media/image67.jpeg"/><Relationship Id="rId10" Type="http://schemas.openxmlformats.org/officeDocument/2006/relationships/image" Target="../media/image72.jpeg"/><Relationship Id="rId4" Type="http://schemas.openxmlformats.org/officeDocument/2006/relationships/image" Target="../media/image66.jpeg"/><Relationship Id="rId9" Type="http://schemas.openxmlformats.org/officeDocument/2006/relationships/image" Target="../media/image71.jpeg"/></Relationships>
</file>

<file path=ppt/slides/_rels/slide23.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e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24.xml.rels><?xml version="1.0" encoding="UTF-8" standalone="yes"?>
<Relationships xmlns="http://schemas.openxmlformats.org/package/2006/relationships"><Relationship Id="rId8" Type="http://schemas.openxmlformats.org/officeDocument/2006/relationships/image" Target="../media/image85.jpeg"/><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image" Target="../media/image79.jpeg"/><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10" Type="http://schemas.openxmlformats.org/officeDocument/2006/relationships/image" Target="../media/image87.jpeg"/><Relationship Id="rId4" Type="http://schemas.openxmlformats.org/officeDocument/2006/relationships/image" Target="../media/image81.jpeg"/><Relationship Id="rId9" Type="http://schemas.openxmlformats.org/officeDocument/2006/relationships/image" Target="../media/image86.jpeg"/></Relationships>
</file>

<file path=ppt/slides/_rels/slide25.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93.jpeg"/><Relationship Id="rId2" Type="http://schemas.openxmlformats.org/officeDocument/2006/relationships/image" Target="../media/image88.jpeg"/><Relationship Id="rId1" Type="http://schemas.openxmlformats.org/officeDocument/2006/relationships/slideLayout" Target="../slideLayouts/slideLayout7.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2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8" Type="http://schemas.openxmlformats.org/officeDocument/2006/relationships/image" Target="../media/image102.jpeg"/><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image" Target="../media/image96.jpeg"/><Relationship Id="rId1" Type="http://schemas.openxmlformats.org/officeDocument/2006/relationships/slideLayout" Target="../slideLayouts/slideLayout7.xml"/><Relationship Id="rId6" Type="http://schemas.openxmlformats.org/officeDocument/2006/relationships/image" Target="../media/image100.jpeg"/><Relationship Id="rId11" Type="http://schemas.openxmlformats.org/officeDocument/2006/relationships/image" Target="../media/image105.jpeg"/><Relationship Id="rId5" Type="http://schemas.openxmlformats.org/officeDocument/2006/relationships/image" Target="../media/image99.jpeg"/><Relationship Id="rId10" Type="http://schemas.openxmlformats.org/officeDocument/2006/relationships/image" Target="../media/image104.jpeg"/><Relationship Id="rId4" Type="http://schemas.openxmlformats.org/officeDocument/2006/relationships/image" Target="../media/image98.jpeg"/><Relationship Id="rId9" Type="http://schemas.openxmlformats.org/officeDocument/2006/relationships/image" Target="../media/image103.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3" cstate="print">
            <a:duotone>
              <a:schemeClr val="bg2">
                <a:shade val="45000"/>
                <a:satMod val="135000"/>
              </a:schemeClr>
              <a:prstClr val="white"/>
            </a:duotone>
            <a:extLst>
              <a:ext uri="{BEBA8EAE-BF5A-486C-A8C5-ECC9F3942E4B}">
                <a14:imgProps xmlns:a14="http://schemas.microsoft.com/office/drawing/2010/main" xmlns="">
                  <a14:imgLayer r:embed="rId5">
                    <a14:imgEffect>
                      <a14:colorTemperature colorTemp="11200"/>
                    </a14:imgEffect>
                  </a14:imgLayer>
                </a14:imgProps>
              </a:ext>
              <a:ext uri="{28A0092B-C50C-407E-A947-70E740481C1C}">
                <a14:useLocalDpi xmlns:a14="http://schemas.microsoft.com/office/drawing/2010/main" xmlns="" val="0"/>
              </a:ext>
            </a:extLst>
          </a:blip>
          <a:srcRect r="40849" b="41113"/>
          <a:stretch/>
        </p:blipFill>
        <p:spPr>
          <a:xfrm>
            <a:off x="2406493" y="4356695"/>
            <a:ext cx="2948754" cy="3123849"/>
          </a:xfrm>
          <a:prstGeom prst="rect">
            <a:avLst/>
          </a:prstGeom>
        </p:spPr>
      </p:pic>
      <p:sp>
        <p:nvSpPr>
          <p:cNvPr id="8" name="Rounded Rectangle 7"/>
          <p:cNvSpPr/>
          <p:nvPr/>
        </p:nvSpPr>
        <p:spPr>
          <a:xfrm>
            <a:off x="144339" y="42300"/>
            <a:ext cx="1644127" cy="3594315"/>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73655" tIns="36827" rIns="73655" bIns="36827" rtlCol="0" anchor="ctr"/>
          <a:lstStyle/>
          <a:p>
            <a:pPr algn="ctr"/>
            <a:endParaRPr lang="tr-TR" dirty="0"/>
          </a:p>
        </p:txBody>
      </p:sp>
      <p:pic>
        <p:nvPicPr>
          <p:cNvPr id="1027" name="Picture 3" descr="RotaryMoE_RGB"/>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9504" y="148442"/>
            <a:ext cx="1020038" cy="10854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3"/>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493576" y="1339325"/>
            <a:ext cx="986405" cy="1030125"/>
          </a:xfrm>
          <a:prstGeom prst="rect">
            <a:avLst/>
          </a:prstGeom>
        </p:spPr>
      </p:pic>
      <p:sp>
        <p:nvSpPr>
          <p:cNvPr id="10" name="TextBox 9"/>
          <p:cNvSpPr txBox="1"/>
          <p:nvPr/>
        </p:nvSpPr>
        <p:spPr>
          <a:xfrm>
            <a:off x="1993144" y="326561"/>
            <a:ext cx="2965680" cy="2998251"/>
          </a:xfrm>
          <a:prstGeom prst="rect">
            <a:avLst/>
          </a:prstGeom>
          <a:noFill/>
        </p:spPr>
        <p:txBody>
          <a:bodyPr wrap="square" lIns="73655" tIns="36827" rIns="73655" bIns="36827" rtlCol="0">
            <a:spAutoFit/>
          </a:bodyPr>
          <a:lstStyle/>
          <a:p>
            <a:pPr algn="ctr"/>
            <a:r>
              <a:rPr lang="tr-TR" sz="1900" b="1" dirty="0">
                <a:solidFill>
                  <a:schemeClr val="bg1"/>
                </a:solidFill>
              </a:rPr>
              <a:t>ULUSLARARASI ROTARY 2430. BÖLGE</a:t>
            </a:r>
          </a:p>
          <a:p>
            <a:pPr algn="ctr"/>
            <a:endParaRPr lang="tr-TR" sz="1900" b="1" dirty="0">
              <a:solidFill>
                <a:schemeClr val="bg1"/>
              </a:solidFill>
            </a:endParaRPr>
          </a:p>
          <a:p>
            <a:pPr algn="ctr"/>
            <a:endParaRPr lang="tr-TR" sz="1900" b="1" dirty="0">
              <a:solidFill>
                <a:schemeClr val="bg1"/>
              </a:solidFill>
            </a:endParaRPr>
          </a:p>
          <a:p>
            <a:pPr algn="ctr"/>
            <a:r>
              <a:rPr lang="tr-TR" sz="1900" b="1" dirty="0">
                <a:solidFill>
                  <a:schemeClr val="bg1"/>
                </a:solidFill>
              </a:rPr>
              <a:t>ANKARA BAHÇELİEVLER ROTARY KULÜBÜ</a:t>
            </a:r>
          </a:p>
          <a:p>
            <a:pPr algn="ctr"/>
            <a:endParaRPr lang="tr-TR" sz="1900" b="1" dirty="0">
              <a:solidFill>
                <a:schemeClr val="bg1"/>
              </a:solidFill>
            </a:endParaRPr>
          </a:p>
          <a:p>
            <a:pPr algn="ctr"/>
            <a:endParaRPr lang="tr-TR" sz="1900" b="1" dirty="0">
              <a:solidFill>
                <a:schemeClr val="bg1"/>
              </a:solidFill>
            </a:endParaRPr>
          </a:p>
          <a:p>
            <a:pPr algn="ctr"/>
            <a:r>
              <a:rPr lang="tr-TR" sz="1900" b="1" dirty="0" smtClean="0">
                <a:solidFill>
                  <a:schemeClr val="bg1"/>
                </a:solidFill>
              </a:rPr>
              <a:t>2016-17 </a:t>
            </a:r>
            <a:r>
              <a:rPr lang="tr-TR" sz="1900" b="1" dirty="0">
                <a:solidFill>
                  <a:schemeClr val="bg1"/>
                </a:solidFill>
              </a:rPr>
              <a:t>DÖNEMİ</a:t>
            </a:r>
          </a:p>
          <a:p>
            <a:pPr algn="ctr"/>
            <a:r>
              <a:rPr lang="tr-TR" sz="1900" b="1" dirty="0" smtClean="0">
                <a:solidFill>
                  <a:schemeClr val="bg1"/>
                </a:solidFill>
              </a:rPr>
              <a:t>Mart 2017</a:t>
            </a:r>
            <a:endParaRPr lang="tr-TR" sz="1900" b="1" dirty="0">
              <a:solidFill>
                <a:schemeClr val="bg1"/>
              </a:solidFill>
            </a:endParaRPr>
          </a:p>
        </p:txBody>
      </p:sp>
      <p:graphicFrame>
        <p:nvGraphicFramePr>
          <p:cNvPr id="11" name="Table 10"/>
          <p:cNvGraphicFramePr>
            <a:graphicFrameLocks noGrp="1"/>
          </p:cNvGraphicFramePr>
          <p:nvPr>
            <p:extLst>
              <p:ext uri="{D42A27DB-BD31-4B8C-83A1-F6EECF244321}">
                <p14:modId xmlns:p14="http://schemas.microsoft.com/office/powerpoint/2010/main" xmlns="" val="1831130118"/>
              </p:ext>
            </p:extLst>
          </p:nvPr>
        </p:nvGraphicFramePr>
        <p:xfrm>
          <a:off x="0" y="4356695"/>
          <a:ext cx="2720576" cy="1368072"/>
        </p:xfrm>
        <a:graphic>
          <a:graphicData uri="http://schemas.openxmlformats.org/drawingml/2006/table">
            <a:tbl>
              <a:tblPr firstRow="1" bandRow="1">
                <a:tableStyleId>{2D5ABB26-0587-4C30-8999-92F81FD0307C}</a:tableStyleId>
              </a:tblPr>
              <a:tblGrid>
                <a:gridCol w="1440483"/>
                <a:gridCol w="1280093"/>
              </a:tblGrid>
              <a:tr h="226838">
                <a:tc gridSpan="2">
                  <a:txBody>
                    <a:bodyPr/>
                    <a:lstStyle/>
                    <a:p>
                      <a:r>
                        <a:rPr lang="tr-TR" sz="1000" b="1" u="sng" dirty="0" smtClean="0">
                          <a:solidFill>
                            <a:schemeClr val="bg1"/>
                          </a:solidFill>
                        </a:rPr>
                        <a:t>KULÜP</a:t>
                      </a:r>
                      <a:r>
                        <a:rPr lang="tr-TR" sz="1000" b="1" u="sng" baseline="0" dirty="0" smtClean="0">
                          <a:solidFill>
                            <a:schemeClr val="bg1"/>
                          </a:solidFill>
                        </a:rPr>
                        <a:t> YÖNETİM KURULU</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Cengiz Kaya</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Asbaşkan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Eran Sözen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G. Sekreter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Mert Özmut</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Sayman</a:t>
                      </a:r>
                      <a:endParaRPr lang="tr-TR" sz="1000" b="1" dirty="0">
                        <a:solidFill>
                          <a:schemeClr val="bg1"/>
                        </a:solidFill>
                      </a:endParaRPr>
                    </a:p>
                  </a:txBody>
                  <a:tcPr marL="71057" marR="71057" marT="37806" marB="37806"/>
                </a:tc>
                <a:tc>
                  <a:txBody>
                    <a:bodyPr/>
                    <a:lstStyle/>
                    <a:p>
                      <a:r>
                        <a:rPr lang="tr-TR" sz="1000" dirty="0" smtClean="0">
                          <a:solidFill>
                            <a:schemeClr val="bg1"/>
                          </a:solidFill>
                        </a:rPr>
                        <a:t>: Murat Doğru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Üye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Emre Öztürk</a:t>
                      </a:r>
                      <a:endParaRPr lang="tr-TR" sz="1000" dirty="0">
                        <a:solidFill>
                          <a:schemeClr val="bg1"/>
                        </a:solidFill>
                      </a:endParaRPr>
                    </a:p>
                  </a:txBody>
                  <a:tcPr marL="71057" marR="71057" marT="37806" marB="37806"/>
                </a:tc>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xmlns="" val="3923792577"/>
              </p:ext>
            </p:extLst>
          </p:nvPr>
        </p:nvGraphicFramePr>
        <p:xfrm>
          <a:off x="10824" y="5724847"/>
          <a:ext cx="2797811" cy="1824096"/>
        </p:xfrm>
        <a:graphic>
          <a:graphicData uri="http://schemas.openxmlformats.org/drawingml/2006/table">
            <a:tbl>
              <a:tblPr firstRow="1" firstCol="1" bandRow="1">
                <a:tableStyleId>{2D5ABB26-0587-4C30-8999-92F81FD0307C}</a:tableStyleId>
              </a:tblPr>
              <a:tblGrid>
                <a:gridCol w="1440483"/>
                <a:gridCol w="1357328"/>
              </a:tblGrid>
              <a:tr h="226838">
                <a:tc gridSpan="2">
                  <a:txBody>
                    <a:bodyPr/>
                    <a:lstStyle/>
                    <a:p>
                      <a:r>
                        <a:rPr lang="tr-TR" sz="1000" b="1" u="sng" dirty="0" smtClean="0">
                          <a:solidFill>
                            <a:schemeClr val="bg1"/>
                          </a:solidFill>
                        </a:rPr>
                        <a:t>ANA KOMİTE BAŞKANLARI</a:t>
                      </a:r>
                      <a:endParaRPr lang="tr-TR" sz="1000" b="1" u="sng" dirty="0">
                        <a:solidFill>
                          <a:schemeClr val="bg1"/>
                        </a:solidFill>
                      </a:endParaRPr>
                    </a:p>
                  </a:txBody>
                  <a:tcPr marL="71057" marR="71057" marT="37806" marB="37806"/>
                </a:tc>
                <a:tc hMerge="1">
                  <a:txBody>
                    <a:bodyPr/>
                    <a:lstStyle/>
                    <a:p>
                      <a:endParaRPr lang="tr-TR" sz="1200" dirty="0">
                        <a:solidFill>
                          <a:schemeClr val="bg1"/>
                        </a:solidFill>
                      </a:endParaRPr>
                    </a:p>
                  </a:txBody>
                  <a:tcPr/>
                </a:tc>
              </a:tr>
              <a:tr h="226838">
                <a:tc>
                  <a:txBody>
                    <a:bodyPr/>
                    <a:lstStyle/>
                    <a:p>
                      <a:r>
                        <a:rPr lang="tr-TR" sz="1000" b="1" dirty="0" smtClean="0">
                          <a:solidFill>
                            <a:schemeClr val="bg1"/>
                          </a:solidFill>
                        </a:rPr>
                        <a:t>Stratejik Planlama</a:t>
                      </a:r>
                      <a:endParaRPr lang="tr-TR" sz="1000" b="1" dirty="0">
                        <a:solidFill>
                          <a:schemeClr val="bg1"/>
                        </a:solidFill>
                      </a:endParaRPr>
                    </a:p>
                  </a:txBody>
                  <a:tcPr marL="71057" marR="71057" marT="37806" marB="37806"/>
                </a:tc>
                <a:tc>
                  <a:txBody>
                    <a:bodyPr/>
                    <a:lstStyle/>
                    <a:p>
                      <a:r>
                        <a:rPr lang="tr-TR" sz="1000" dirty="0" smtClean="0">
                          <a:solidFill>
                            <a:schemeClr val="bg1"/>
                          </a:solidFill>
                        </a:rPr>
                        <a:t>: Ömer Naci YUKARUÇ</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2017-2018</a:t>
                      </a:r>
                      <a:r>
                        <a:rPr lang="tr-TR" sz="1000" b="1" baseline="0" dirty="0" smtClean="0">
                          <a:solidFill>
                            <a:schemeClr val="bg1"/>
                          </a:solidFill>
                        </a:rPr>
                        <a:t> BES Asamble</a:t>
                      </a:r>
                      <a:endParaRPr lang="tr-TR" sz="1000" b="1" dirty="0">
                        <a:solidFill>
                          <a:schemeClr val="bg1"/>
                        </a:solidFill>
                      </a:endParaRPr>
                    </a:p>
                  </a:txBody>
                  <a:tcPr marL="71057" marR="71057" marT="37806" marB="37806"/>
                </a:tc>
                <a:tc>
                  <a:txBody>
                    <a:bodyPr/>
                    <a:lstStyle/>
                    <a:p>
                      <a:r>
                        <a:rPr lang="tr-TR" sz="1000" dirty="0" smtClean="0">
                          <a:solidFill>
                            <a:schemeClr val="bg1"/>
                          </a:solidFill>
                        </a:rPr>
                        <a:t>: Kadri Güneş</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Üyelik</a:t>
                      </a:r>
                      <a:endParaRPr lang="tr-TR" sz="1000" b="1" dirty="0">
                        <a:solidFill>
                          <a:schemeClr val="bg1"/>
                        </a:solidFill>
                      </a:endParaRPr>
                    </a:p>
                  </a:txBody>
                  <a:tcPr marL="71057" marR="71057" marT="37806" marB="37806"/>
                </a:tc>
                <a:tc>
                  <a:txBody>
                    <a:bodyPr/>
                    <a:lstStyle/>
                    <a:p>
                      <a:r>
                        <a:rPr lang="tr-TR" sz="1000" dirty="0" smtClean="0">
                          <a:solidFill>
                            <a:schemeClr val="bg1"/>
                          </a:solidFill>
                        </a:rPr>
                        <a:t>: Haluk Yüceel</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Kulüp İçi</a:t>
                      </a:r>
                      <a:r>
                        <a:rPr lang="tr-TR" sz="1000" b="1" baseline="0" dirty="0" smtClean="0">
                          <a:solidFill>
                            <a:schemeClr val="bg1"/>
                          </a:solidFill>
                        </a:rPr>
                        <a:t> Hizmetler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Namık Kodaman</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Hizmet Projeleri</a:t>
                      </a:r>
                      <a:endParaRPr lang="tr-TR" sz="1000" b="1" dirty="0">
                        <a:solidFill>
                          <a:schemeClr val="bg1"/>
                        </a:solidFill>
                      </a:endParaRPr>
                    </a:p>
                  </a:txBody>
                  <a:tcPr marL="71057" marR="71057" marT="37806" marB="37806"/>
                </a:tc>
                <a:tc>
                  <a:txBody>
                    <a:bodyPr/>
                    <a:lstStyle/>
                    <a:p>
                      <a:pPr algn="l"/>
                      <a:r>
                        <a:rPr lang="tr-TR" sz="1000" dirty="0" smtClean="0">
                          <a:solidFill>
                            <a:schemeClr val="bg1"/>
                          </a:solidFill>
                        </a:rPr>
                        <a:t>: Necil Büyükpamukçu</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Halkla İlişkiler</a:t>
                      </a:r>
                      <a:endParaRPr lang="tr-TR" sz="1000" b="1" dirty="0">
                        <a:solidFill>
                          <a:schemeClr val="bg1"/>
                        </a:solidFill>
                      </a:endParaRPr>
                    </a:p>
                  </a:txBody>
                  <a:tcPr marL="71057" marR="71057" marT="37806" marB="37806"/>
                </a:tc>
                <a:tc>
                  <a:txBody>
                    <a:bodyPr/>
                    <a:lstStyle/>
                    <a:p>
                      <a:r>
                        <a:rPr lang="tr-TR" sz="1000" dirty="0" smtClean="0">
                          <a:solidFill>
                            <a:schemeClr val="bg1"/>
                          </a:solidFill>
                        </a:rPr>
                        <a:t>: Levent Çolak</a:t>
                      </a:r>
                      <a:endParaRPr lang="tr-TR" sz="1000" dirty="0">
                        <a:solidFill>
                          <a:schemeClr val="bg1"/>
                        </a:solidFill>
                      </a:endParaRPr>
                    </a:p>
                  </a:txBody>
                  <a:tcPr marL="71057" marR="71057" marT="37806" marB="37806"/>
                </a:tc>
              </a:tr>
              <a:tr h="226838">
                <a:tc>
                  <a:txBody>
                    <a:bodyPr/>
                    <a:lstStyle/>
                    <a:p>
                      <a:r>
                        <a:rPr lang="tr-TR" sz="1000" b="1" dirty="0" smtClean="0">
                          <a:solidFill>
                            <a:schemeClr val="bg1"/>
                          </a:solidFill>
                        </a:rPr>
                        <a:t>Rotary Vakfı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Abdullah Küreğibüyük</a:t>
                      </a:r>
                      <a:endParaRPr lang="tr-TR" sz="1000" dirty="0">
                        <a:solidFill>
                          <a:schemeClr val="bg1"/>
                        </a:solidFill>
                      </a:endParaRPr>
                    </a:p>
                  </a:txBody>
                  <a:tcPr marL="71057" marR="71057" marT="37806" marB="37806"/>
                </a:tc>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xmlns="" val="301812831"/>
              </p:ext>
            </p:extLst>
          </p:nvPr>
        </p:nvGraphicFramePr>
        <p:xfrm>
          <a:off x="0" y="3651156"/>
          <a:ext cx="3024659" cy="705539"/>
        </p:xfrm>
        <a:graphic>
          <a:graphicData uri="http://schemas.openxmlformats.org/drawingml/2006/table">
            <a:tbl>
              <a:tblPr firstRow="1" bandRow="1">
                <a:tableStyleId>{2D5ABB26-0587-4C30-8999-92F81FD0307C}</a:tableStyleId>
              </a:tblPr>
              <a:tblGrid>
                <a:gridCol w="1407110"/>
                <a:gridCol w="1617549"/>
              </a:tblGrid>
              <a:tr h="226838">
                <a:tc>
                  <a:txBody>
                    <a:bodyPr/>
                    <a:lstStyle/>
                    <a:p>
                      <a:r>
                        <a:rPr lang="tr-TR" sz="1000" b="1" dirty="0" smtClean="0">
                          <a:solidFill>
                            <a:schemeClr val="bg1"/>
                          </a:solidFill>
                        </a:rPr>
                        <a:t>U.R Başkanı</a:t>
                      </a:r>
                      <a:endParaRPr lang="tr-TR" sz="1000" b="1" dirty="0">
                        <a:solidFill>
                          <a:schemeClr val="bg1"/>
                        </a:solidFill>
                      </a:endParaRPr>
                    </a:p>
                  </a:txBody>
                  <a:tcPr marL="71057" marR="71057" marT="37806" marB="37806"/>
                </a:tc>
                <a:tc>
                  <a:txBody>
                    <a:bodyPr/>
                    <a:lstStyle/>
                    <a:p>
                      <a:r>
                        <a:rPr lang="tr-TR" sz="1000" dirty="0" smtClean="0">
                          <a:solidFill>
                            <a:schemeClr val="bg1"/>
                          </a:solidFill>
                        </a:rPr>
                        <a:t>: John F. Germ</a:t>
                      </a:r>
                      <a:endParaRPr lang="tr-TR" sz="1000" dirty="0">
                        <a:solidFill>
                          <a:srgbClr val="FF0000"/>
                        </a:solidFill>
                      </a:endParaRPr>
                    </a:p>
                  </a:txBody>
                  <a:tcPr marL="71057" marR="71057" marT="37806" marB="37806"/>
                </a:tc>
              </a:tr>
              <a:tr h="249515">
                <a:tc>
                  <a:txBody>
                    <a:bodyPr/>
                    <a:lstStyle/>
                    <a:p>
                      <a:r>
                        <a:rPr lang="tr-TR" sz="1000" b="1" dirty="0" smtClean="0">
                          <a:solidFill>
                            <a:schemeClr val="bg1"/>
                          </a:solidFill>
                        </a:rPr>
                        <a:t>2430. Bölge Guvernörü</a:t>
                      </a:r>
                      <a:endParaRPr lang="tr-TR" sz="1000" b="1" dirty="0">
                        <a:solidFill>
                          <a:schemeClr val="bg1"/>
                        </a:solidFill>
                      </a:endParaRPr>
                    </a:p>
                  </a:txBody>
                  <a:tcPr marL="71057" marR="71057" marT="37806" marB="37806"/>
                </a:tc>
                <a:tc>
                  <a:txBody>
                    <a:bodyPr/>
                    <a:lstStyle/>
                    <a:p>
                      <a:r>
                        <a:rPr lang="tr-TR" sz="1000" dirty="0" smtClean="0">
                          <a:solidFill>
                            <a:schemeClr val="bg1"/>
                          </a:solidFill>
                        </a:rPr>
                        <a:t>: Güner İnci</a:t>
                      </a:r>
                      <a:endParaRPr lang="tr-TR" sz="1000" dirty="0">
                        <a:solidFill>
                          <a:schemeClr val="bg1"/>
                        </a:solidFill>
                      </a:endParaRPr>
                    </a:p>
                  </a:txBody>
                  <a:tcPr marL="71057" marR="71057" marT="37806" marB="37806"/>
                </a:tc>
              </a:tr>
              <a:tr h="0">
                <a:tc>
                  <a:txBody>
                    <a:bodyPr/>
                    <a:lstStyle/>
                    <a:p>
                      <a:r>
                        <a:rPr lang="tr-TR" sz="1000" b="1" dirty="0" smtClean="0">
                          <a:solidFill>
                            <a:schemeClr val="bg1"/>
                          </a:solidFill>
                        </a:rPr>
                        <a:t>17. Grup Kl. Guv. Yrd.</a:t>
                      </a:r>
                      <a:endParaRPr lang="tr-TR" sz="1000" b="1" dirty="0">
                        <a:solidFill>
                          <a:schemeClr val="bg1"/>
                        </a:solidFill>
                      </a:endParaRPr>
                    </a:p>
                  </a:txBody>
                  <a:tcPr marL="71057" marR="71057" marT="37806" marB="37806"/>
                </a:tc>
                <a:tc>
                  <a:txBody>
                    <a:bodyPr/>
                    <a:lstStyle/>
                    <a:p>
                      <a:r>
                        <a:rPr lang="tr-TR" sz="1000" dirty="0" smtClean="0">
                          <a:solidFill>
                            <a:schemeClr val="bg1"/>
                          </a:solidFill>
                        </a:rPr>
                        <a:t>: A.Engin Bozkurt</a:t>
                      </a:r>
                      <a:endParaRPr lang="tr-TR" sz="1000" dirty="0">
                        <a:solidFill>
                          <a:schemeClr val="bg1"/>
                        </a:solidFill>
                      </a:endParaRPr>
                    </a:p>
                  </a:txBody>
                  <a:tcPr marL="71057" marR="71057" marT="37806" marB="37806"/>
                </a:tc>
              </a:tr>
            </a:tbl>
          </a:graphicData>
        </a:graphic>
      </p:graphicFrame>
      <p:pic>
        <p:nvPicPr>
          <p:cNvPr id="16" name="Picture 1"/>
          <p:cNvPicPr>
            <a:picLocks noChangeAspect="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77743" y="2463441"/>
            <a:ext cx="907452" cy="10192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685408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1214" y="252239"/>
            <a:ext cx="3168000" cy="2690474"/>
          </a:xfrm>
          <a:prstGeom prst="rect">
            <a:avLst/>
          </a:prstGeom>
        </p:spPr>
        <p:txBody>
          <a:bodyPr wrap="square" lIns="73655" tIns="36827" rIns="73655" bIns="36827">
            <a:spAutoFit/>
          </a:bodyPr>
          <a:lstStyle/>
          <a:p>
            <a:pPr algn="just"/>
            <a:r>
              <a:rPr lang="tr-TR" sz="1000" dirty="0"/>
              <a:t>Değerli Dostlarım</a:t>
            </a:r>
            <a:r>
              <a:rPr lang="tr-TR" sz="1000" dirty="0" smtClean="0"/>
              <a:t>,</a:t>
            </a:r>
          </a:p>
          <a:p>
            <a:pPr algn="just"/>
            <a:endParaRPr lang="tr-TR" sz="1000" dirty="0" smtClean="0"/>
          </a:p>
          <a:p>
            <a:pPr algn="just"/>
            <a:r>
              <a:rPr lang="tr-TR" sz="1000" dirty="0" smtClean="0"/>
              <a:t>Heyecanlıyız. Çünkü 12-16 Nisan 2017 tarihlerinde Kulübümüzün gerçekleştirmeyi üstlendiği 2017-2018 BES/Asamble etkinliğine çok az bir süre kaldı. Bu etkinliği güzelleştirmek adına, birçok dostumuz ile Pazar günleri       “ </a:t>
            </a:r>
            <a:r>
              <a:rPr lang="tr-TR" sz="1000" dirty="0" err="1" smtClean="0"/>
              <a:t>Hoşgeldiniz</a:t>
            </a:r>
            <a:r>
              <a:rPr lang="tr-TR" sz="1000" dirty="0" smtClean="0"/>
              <a:t>” gösterimizin provalarına katıldık.</a:t>
            </a:r>
          </a:p>
          <a:p>
            <a:pPr algn="just"/>
            <a:r>
              <a:rPr lang="tr-TR" sz="1000" dirty="0" smtClean="0"/>
              <a:t>Kadri  Güneş Başkanımızın organizasyonu ile çok başarılı bir etkinlik gerçekleştireceğimize Kulüp olarak inanıyoruz.  Hepimize kolay gelsin…</a:t>
            </a:r>
          </a:p>
          <a:p>
            <a:pPr algn="just"/>
            <a:r>
              <a:rPr lang="tr-TR" sz="1000" dirty="0" smtClean="0"/>
              <a:t>Mart ayı da sizlerle birlikte  projelerimiz nedeniyle birçok mutlulukları paylaştığımız bir ay oldu. Kulüp olarak yaptığımız etkinlikler ile Rotary’ </a:t>
            </a:r>
            <a:r>
              <a:rPr lang="tr-TR" sz="1000" dirty="0" err="1" smtClean="0"/>
              <a:t>nin</a:t>
            </a:r>
            <a:r>
              <a:rPr lang="tr-TR" sz="1000" dirty="0" smtClean="0"/>
              <a:t> güzel insanlarının yani sizlerin, ihtiyacı olan insanlara dokunarak, insanlık sevgisinin yayılmasına neden olduk.</a:t>
            </a:r>
          </a:p>
          <a:p>
            <a:pPr algn="just"/>
            <a:endParaRPr lang="tr-TR" sz="1000" dirty="0" smtClean="0"/>
          </a:p>
          <a:p>
            <a:r>
              <a:rPr lang="tr-TR" sz="1000" dirty="0" smtClean="0"/>
              <a:t> </a:t>
            </a:r>
            <a:endParaRPr lang="tr-TR" sz="1000" dirty="0"/>
          </a:p>
        </p:txBody>
      </p:sp>
      <p:sp>
        <p:nvSpPr>
          <p:cNvPr id="3" name="Rectangle 2"/>
          <p:cNvSpPr/>
          <p:nvPr/>
        </p:nvSpPr>
        <p:spPr>
          <a:xfrm>
            <a:off x="216347" y="3348583"/>
            <a:ext cx="4979512" cy="843815"/>
          </a:xfrm>
          <a:prstGeom prst="rect">
            <a:avLst/>
          </a:prstGeom>
        </p:spPr>
        <p:txBody>
          <a:bodyPr wrap="square" lIns="73655" tIns="36827" rIns="73655" bIns="36827">
            <a:spAutoFit/>
          </a:bodyPr>
          <a:lstStyle/>
          <a:p>
            <a:pPr algn="just"/>
            <a:endParaRPr lang="tr-TR" sz="1000" dirty="0" smtClean="0"/>
          </a:p>
          <a:p>
            <a:pPr algn="just"/>
            <a:endParaRPr lang="tr-TR" sz="1000" dirty="0"/>
          </a:p>
          <a:p>
            <a:pPr algn="just"/>
            <a:endParaRPr lang="tr-TR" sz="1000" dirty="0" smtClean="0"/>
          </a:p>
          <a:p>
            <a:pPr algn="just"/>
            <a:endParaRPr lang="tr-TR" sz="1000" dirty="0"/>
          </a:p>
          <a:p>
            <a:pPr algn="just"/>
            <a:endParaRPr lang="tr-TR" sz="1000" dirty="0" smtClean="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420907" y="756295"/>
            <a:ext cx="1836000" cy="1735315"/>
          </a:xfrm>
          <a:prstGeom prst="rect">
            <a:avLst/>
          </a:prstGeom>
        </p:spPr>
      </p:pic>
      <p:sp>
        <p:nvSpPr>
          <p:cNvPr id="6" name="5 Dikdörtgen"/>
          <p:cNvSpPr/>
          <p:nvPr/>
        </p:nvSpPr>
        <p:spPr>
          <a:xfrm>
            <a:off x="180707" y="252239"/>
            <a:ext cx="3276000" cy="2304000"/>
          </a:xfrm>
          <a:prstGeom prst="rect">
            <a:avLst/>
          </a:prstGeom>
        </p:spPr>
        <p:txBody>
          <a:bodyPr wrap="square">
            <a:spAutoFit/>
          </a:bodyPr>
          <a:lstStyle/>
          <a:p>
            <a:pPr algn="just"/>
            <a:endParaRPr lang="tr-TR" sz="1000" dirty="0" smtClean="0"/>
          </a:p>
          <a:p>
            <a:pPr algn="just"/>
            <a:endParaRPr lang="tr-TR" sz="1000" dirty="0" smtClean="0"/>
          </a:p>
          <a:p>
            <a:pPr lvl="0" defTabSz="914400" eaLnBrk="0" fontAlgn="base" hangingPunct="0">
              <a:spcBef>
                <a:spcPct val="0"/>
              </a:spcBef>
              <a:spcAft>
                <a:spcPct val="0"/>
              </a:spcAft>
            </a:pPr>
            <a:endParaRPr lang="tr-TR" sz="1000" dirty="0" smtClean="0">
              <a:solidFill>
                <a:srgbClr val="1D2129"/>
              </a:solidFill>
              <a:ea typeface="Times New Roman" pitchFamily="18" charset="0"/>
              <a:cs typeface="Times New Roman" pitchFamily="18" charset="0"/>
            </a:endParaRPr>
          </a:p>
          <a:p>
            <a:pPr lvl="0" defTabSz="914400" eaLnBrk="0" fontAlgn="base" hangingPunct="0">
              <a:spcBef>
                <a:spcPct val="0"/>
              </a:spcBef>
              <a:spcAft>
                <a:spcPct val="0"/>
              </a:spcAft>
            </a:pPr>
            <a:endParaRPr lang="tr-TR" sz="1000" dirty="0" smtClean="0">
              <a:solidFill>
                <a:srgbClr val="1D2129"/>
              </a:solidFill>
              <a:ea typeface="Times New Roman" pitchFamily="18" charset="0"/>
              <a:cs typeface="Times New Roman" pitchFamily="18" charset="0"/>
            </a:endParaRPr>
          </a:p>
          <a:p>
            <a:pPr lvl="0" defTabSz="914400" eaLnBrk="0" fontAlgn="base" hangingPunct="0">
              <a:spcBef>
                <a:spcPct val="0"/>
              </a:spcBef>
              <a:spcAft>
                <a:spcPct val="0"/>
              </a:spcAft>
            </a:pPr>
            <a:endParaRPr lang="tr-TR" sz="1000" dirty="0" smtClean="0">
              <a:latin typeface="Calibri" pitchFamily="34" charset="0"/>
              <a:ea typeface="Times New Roman" pitchFamily="18" charset="0"/>
              <a:cs typeface="Times New Roman" pitchFamily="18" charset="0"/>
            </a:endParaRPr>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a:p>
            <a:pPr algn="just"/>
            <a:endParaRPr lang="tr-TR" sz="1000" dirty="0" smtClean="0"/>
          </a:p>
        </p:txBody>
      </p:sp>
      <p:sp>
        <p:nvSpPr>
          <p:cNvPr id="8" name="7 Dikdörtgen"/>
          <p:cNvSpPr/>
          <p:nvPr/>
        </p:nvSpPr>
        <p:spPr>
          <a:xfrm>
            <a:off x="180907" y="2557023"/>
            <a:ext cx="5040000" cy="5170646"/>
          </a:xfrm>
          <a:prstGeom prst="rect">
            <a:avLst/>
          </a:prstGeom>
        </p:spPr>
        <p:txBody>
          <a:bodyPr>
            <a:spAutoFit/>
          </a:bodyPr>
          <a:lstStyle/>
          <a:p>
            <a:pPr lvl="0" algn="just" defTabSz="914400" eaLnBrk="0" fontAlgn="base" hangingPunct="0">
              <a:spcBef>
                <a:spcPct val="0"/>
              </a:spcBef>
              <a:spcAft>
                <a:spcPct val="0"/>
              </a:spcAft>
            </a:pPr>
            <a:r>
              <a:rPr lang="tr-TR" sz="1000" dirty="0" smtClean="0"/>
              <a:t>3 Mart tarihinde GDB. Levent Çolak dostumuzun liderliğinde “</a:t>
            </a:r>
            <a:r>
              <a:rPr lang="tr-TR" sz="1000" b="1" dirty="0" smtClean="0"/>
              <a:t> Enerjini Verimli Kullan, Enerjisiz Kalma</a:t>
            </a:r>
            <a:r>
              <a:rPr lang="tr-TR" sz="1000" dirty="0" smtClean="0"/>
              <a:t>” projemizi gerçekleştirdik. Çankaya Özel Gelişim Anaokulu’nda gerçekleştirdiğimiz projede, Levent dostumuzun sunuşunda Bahçelievler </a:t>
            </a:r>
            <a:r>
              <a:rPr lang="tr-TR" sz="1000" dirty="0" err="1" smtClean="0"/>
              <a:t>Rotaractları</a:t>
            </a:r>
            <a:r>
              <a:rPr lang="tr-TR" sz="1000" dirty="0" smtClean="0"/>
              <a:t> da görsel sahne etkinlikleri ile çocuklara enerji ve korunması konusunda çok güzel bir bilgilendirme yaptılar.                                      </a:t>
            </a:r>
          </a:p>
          <a:p>
            <a:pPr lvl="0" algn="just" defTabSz="914400" eaLnBrk="0" fontAlgn="base" hangingPunct="0">
              <a:spcBef>
                <a:spcPct val="0"/>
              </a:spcBef>
              <a:spcAft>
                <a:spcPct val="0"/>
              </a:spcAft>
            </a:pPr>
            <a:r>
              <a:rPr lang="tr-TR" sz="1000" dirty="0" smtClean="0">
                <a:cs typeface="Arial" pitchFamily="34" charset="0"/>
              </a:rPr>
              <a:t>5. Eşler toplantımız  4 Mart tarihinde, Selda Soysalan dostumuzun ev sahipliğinde gerçekleştirildi.</a:t>
            </a:r>
          </a:p>
          <a:p>
            <a:pPr algn="just"/>
            <a:r>
              <a:rPr lang="tr-TR" sz="1000" dirty="0" smtClean="0"/>
              <a:t>16-19 Mart tarihlerinde “ </a:t>
            </a:r>
            <a:r>
              <a:rPr lang="tr-TR" sz="1000" b="1" dirty="0" smtClean="0"/>
              <a:t>Çocuk Felcine Son - END POLIO NOW</a:t>
            </a:r>
            <a:r>
              <a:rPr lang="tr-TR" sz="1000" dirty="0" smtClean="0"/>
              <a:t>” teması ile </a:t>
            </a:r>
            <a:r>
              <a:rPr lang="tr-TR" sz="1000" b="1" dirty="0" smtClean="0"/>
              <a:t>ARTANKARA 3. Çağdaş Sanat Fuarı</a:t>
            </a:r>
            <a:r>
              <a:rPr lang="tr-TR" sz="1000" dirty="0" smtClean="0"/>
              <a:t>’ndaydık. Dostlarımızın, Eşlerimizin, </a:t>
            </a:r>
            <a:r>
              <a:rPr lang="tr-TR" sz="1000" dirty="0" err="1" smtClean="0"/>
              <a:t>Rotaractlar’ımızın</a:t>
            </a:r>
            <a:r>
              <a:rPr lang="tr-TR" sz="1000" dirty="0" smtClean="0"/>
              <a:t> ve </a:t>
            </a:r>
            <a:r>
              <a:rPr lang="tr-TR" sz="1000" dirty="0" err="1" smtClean="0"/>
              <a:t>İnteractlar’ımızın</a:t>
            </a:r>
            <a:r>
              <a:rPr lang="tr-TR" sz="1000" dirty="0" smtClean="0"/>
              <a:t> katılarak destek verdikleri proje gerçekten güzel bir kulüp projesi oldu. GDB. Emre </a:t>
            </a:r>
            <a:r>
              <a:rPr lang="tr-TR" sz="1000" dirty="0" err="1" smtClean="0"/>
              <a:t>Öztürk</a:t>
            </a:r>
            <a:r>
              <a:rPr lang="tr-TR" sz="1000" dirty="0" smtClean="0"/>
              <a:t> dostumuzun liderliğinde gerçekleştirdiğimiz projemizde sanatçılardan ve </a:t>
            </a:r>
            <a:r>
              <a:rPr lang="tr-TR" sz="1000" dirty="0" err="1" smtClean="0"/>
              <a:t>kolleksiyonerlerden</a:t>
            </a:r>
            <a:r>
              <a:rPr lang="tr-TR" sz="1000" dirty="0" smtClean="0"/>
              <a:t> resim bağışları topladık.  Bu faaliyetin </a:t>
            </a:r>
            <a:r>
              <a:rPr lang="tr-TR" sz="1000" dirty="0" err="1" smtClean="0"/>
              <a:t>yanısıra</a:t>
            </a:r>
            <a:r>
              <a:rPr lang="tr-TR" sz="1000" dirty="0" smtClean="0"/>
              <a:t>, Rotary ve </a:t>
            </a:r>
            <a:r>
              <a:rPr lang="tr-TR" sz="1000" dirty="0" err="1" smtClean="0"/>
              <a:t>Rotary’nin</a:t>
            </a:r>
            <a:r>
              <a:rPr lang="tr-TR" sz="1000" dirty="0" smtClean="0"/>
              <a:t> Dünya ve Türkiye’deki etkinlikleri standımızı ziyaret eden misafirlere ve fuardaki sanatçılara görsel olarak ve el broşürleri dağıtılarak duyuruldu. Ayrıca, Emre dostumuzun sanatçılara ayakta düzenlediği bilgilendirme toplantıları  ise gerçekten çok güzel bir etkinlikti. Bu projemiz ile Çocuk Felcine bağış toplamanın </a:t>
            </a:r>
            <a:r>
              <a:rPr lang="tr-TR" sz="1000" dirty="0" err="1" smtClean="0"/>
              <a:t>yanısıra</a:t>
            </a:r>
            <a:r>
              <a:rPr lang="tr-TR" sz="1000" dirty="0" smtClean="0"/>
              <a:t>, Rotary ve faaliyetlerini topluma duyurduk.</a:t>
            </a:r>
          </a:p>
          <a:p>
            <a:pPr algn="just"/>
            <a:r>
              <a:rPr lang="tr-TR" sz="1000" dirty="0" smtClean="0"/>
              <a:t>Meslek Hizmetleri ödülüne eşlerimiz tarafından önerilen Saadet Özkan öğretmen’e , Meslek Hizmetleri Komitemizin önerisi ve Yönetim Kurulumuzun onayı ile, Ankara Bahçelievler Rotary Kulübünün 2016-2017 Rotary dönemi Meslek Ödülünü vermiştik. Saadet Özkan öğretmen’e      “ Mesleğindeki başarılarının </a:t>
            </a:r>
            <a:r>
              <a:rPr lang="tr-TR" sz="1000" dirty="0" err="1" smtClean="0"/>
              <a:t>yanısıra</a:t>
            </a:r>
            <a:r>
              <a:rPr lang="tr-TR" sz="1000" dirty="0" smtClean="0"/>
              <a:t>, Çocuk İhmal ve İstismarının toplumun tüm kesimlerince tanınması ve </a:t>
            </a:r>
            <a:r>
              <a:rPr lang="tr-TR" sz="1000" dirty="0" err="1" smtClean="0"/>
              <a:t>farkedilmesinde</a:t>
            </a:r>
            <a:r>
              <a:rPr lang="tr-TR" sz="1000" dirty="0" smtClean="0"/>
              <a:t> ki katkıları, </a:t>
            </a:r>
            <a:r>
              <a:rPr lang="tr-TR" sz="1000" dirty="0" err="1" smtClean="0"/>
              <a:t>meslekdaşlarına</a:t>
            </a:r>
            <a:r>
              <a:rPr lang="tr-TR" sz="1000" dirty="0" smtClean="0"/>
              <a:t> ve topluma örnek olması” gerekçesiyle , Guvernörümüz </a:t>
            </a:r>
            <a:r>
              <a:rPr lang="tr-TR" sz="1000" dirty="0" err="1" smtClean="0"/>
              <a:t>Güner</a:t>
            </a:r>
            <a:r>
              <a:rPr lang="tr-TR" sz="1000" dirty="0" smtClean="0"/>
              <a:t> İnci tarafından bu ödül verilmişti.</a:t>
            </a:r>
          </a:p>
          <a:p>
            <a:pPr algn="just"/>
            <a:r>
              <a:rPr lang="tr-TR" sz="1000" dirty="0" smtClean="0"/>
              <a:t>Saadet Öğretmen’e, A.B.D. Başkanı </a:t>
            </a:r>
            <a:r>
              <a:rPr lang="tr-TR" sz="1000" dirty="0" err="1" smtClean="0"/>
              <a:t>Trump’ın</a:t>
            </a:r>
            <a:r>
              <a:rPr lang="tr-TR" sz="1000" dirty="0" smtClean="0"/>
              <a:t> eşi </a:t>
            </a:r>
            <a:r>
              <a:rPr lang="tr-TR" sz="1000" dirty="0" err="1" smtClean="0"/>
              <a:t>Melanie</a:t>
            </a:r>
            <a:r>
              <a:rPr lang="tr-TR" sz="1000" dirty="0" smtClean="0"/>
              <a:t> </a:t>
            </a:r>
            <a:r>
              <a:rPr lang="tr-TR" sz="1000" dirty="0" err="1" smtClean="0"/>
              <a:t>Trump</a:t>
            </a:r>
            <a:r>
              <a:rPr lang="tr-TR" sz="1000" dirty="0" smtClean="0"/>
              <a:t> tarafından, Dünya’da 12 cesur kadına verilen “Cesaret Ödülü” verildi. Ayakta alkışlanarak bu ödülü alan Saadet Öğretmen’i bir kez daha kutluyoruz.</a:t>
            </a:r>
          </a:p>
          <a:p>
            <a:pPr algn="just"/>
            <a:r>
              <a:rPr lang="tr-TR" sz="1000" dirty="0" err="1" smtClean="0">
                <a:latin typeface="Calibri" pitchFamily="34" charset="0"/>
                <a:ea typeface="Calibri" pitchFamily="34" charset="0"/>
                <a:cs typeface="Calibri" pitchFamily="34" charset="0"/>
              </a:rPr>
              <a:t>Dö</a:t>
            </a:r>
            <a:r>
              <a:rPr lang="en-US" sz="1000" dirty="0" err="1" smtClean="0">
                <a:latin typeface="Calibri" pitchFamily="34" charset="0"/>
                <a:ea typeface="Calibri" pitchFamily="34" charset="0"/>
                <a:cs typeface="Calibri" pitchFamily="34" charset="0"/>
              </a:rPr>
              <a:t>nemimizin</a:t>
            </a:r>
            <a:r>
              <a:rPr lang="en-US" sz="1000" dirty="0" smtClean="0">
                <a:latin typeface="Calibri" pitchFamily="34" charset="0"/>
                <a:ea typeface="Times New Roman" pitchFamily="18" charset="0"/>
                <a:cs typeface="Times New Roman" pitchFamily="18" charset="0"/>
              </a:rPr>
              <a:t> </a:t>
            </a:r>
            <a:r>
              <a:rPr lang="tr-TR" sz="1000" dirty="0" smtClean="0">
                <a:latin typeface="Calibri" pitchFamily="34" charset="0"/>
                <a:ea typeface="Times New Roman" pitchFamily="18" charset="0"/>
                <a:cs typeface="Times New Roman" pitchFamily="18" charset="0"/>
              </a:rPr>
              <a:t>kalan 3 ayında da </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Rotary’den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hizmetlerimizden</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dostluklardan</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keyif</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almaya</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devam</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etmek</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üzere</a:t>
            </a:r>
            <a:r>
              <a:rPr lang="en-US" sz="1000" dirty="0" smtClean="0">
                <a:latin typeface="Calibri" pitchFamily="34" charset="0"/>
                <a:ea typeface="Calibri" pitchFamily="34" charset="0"/>
                <a:cs typeface="Calibri" pitchFamily="34" charset="0"/>
              </a:rPr>
              <a:t>,</a:t>
            </a:r>
            <a:r>
              <a:rPr lang="en-US" sz="1000" dirty="0" smtClean="0">
                <a:latin typeface="Calibri" pitchFamily="34" charset="0"/>
                <a:ea typeface="Times New Roman" pitchFamily="18" charset="0"/>
                <a:cs typeface="Times New Roman" pitchFamily="18" charset="0"/>
              </a:rPr>
              <a:t> </a:t>
            </a:r>
            <a:r>
              <a:rPr lang="en-US" sz="1000" dirty="0" err="1" smtClean="0">
                <a:latin typeface="Calibri" pitchFamily="34" charset="0"/>
                <a:ea typeface="Calibri" pitchFamily="34" charset="0"/>
                <a:cs typeface="Calibri" pitchFamily="34" charset="0"/>
              </a:rPr>
              <a:t>sağlı</a:t>
            </a:r>
            <a:r>
              <a:rPr lang="tr-TR" sz="1000" dirty="0" err="1" smtClean="0">
                <a:latin typeface="Calibri" pitchFamily="34" charset="0"/>
                <a:ea typeface="Calibri" pitchFamily="34" charset="0"/>
                <a:cs typeface="Calibri" pitchFamily="34" charset="0"/>
              </a:rPr>
              <a:t>klı</a:t>
            </a:r>
            <a:r>
              <a:rPr lang="tr-TR" sz="1000" dirty="0" smtClean="0">
                <a:latin typeface="Calibri" pitchFamily="34" charset="0"/>
                <a:ea typeface="Calibri" pitchFamily="34" charset="0"/>
                <a:cs typeface="Calibri" pitchFamily="34" charset="0"/>
              </a:rPr>
              <a:t> ve s</a:t>
            </a:r>
            <a:r>
              <a:rPr lang="tr-TR" sz="1000" dirty="0" smtClean="0"/>
              <a:t>evgiyle kalın ... </a:t>
            </a:r>
          </a:p>
          <a:p>
            <a:pPr algn="just"/>
            <a:endParaRPr lang="tr-TR" sz="1000" dirty="0" smtClean="0"/>
          </a:p>
          <a:p>
            <a:r>
              <a:rPr lang="tr-TR" sz="1000" b="1" dirty="0" smtClean="0"/>
              <a:t>Rtn. Cengiz KAYA &amp; Sevil</a:t>
            </a:r>
          </a:p>
          <a:p>
            <a:r>
              <a:rPr lang="tr-TR" sz="1000" dirty="0" smtClean="0"/>
              <a:t>U.R. 2430. Bölge Ankara Bahçelievler Rotary Kulübü</a:t>
            </a:r>
          </a:p>
          <a:p>
            <a:r>
              <a:rPr lang="tr-TR" sz="1000" dirty="0" smtClean="0"/>
              <a:t>2016-2017 Dönem Başkanı  ve Eşi  </a:t>
            </a:r>
          </a:p>
          <a:p>
            <a:pPr algn="just"/>
            <a:endParaRPr lang="tr-TR" sz="1000" dirty="0" smtClean="0"/>
          </a:p>
          <a:p>
            <a:endParaRPr lang="tr-TR" sz="1000" dirty="0"/>
          </a:p>
        </p:txBody>
      </p:sp>
    </p:spTree>
    <p:extLst>
      <p:ext uri="{BB962C8B-B14F-4D97-AF65-F5344CB8AC3E}">
        <p14:creationId xmlns:p14="http://schemas.microsoft.com/office/powerpoint/2010/main" xmlns="" val="385073660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1530.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170703983"/>
              </p:ext>
            </p:extLst>
          </p:nvPr>
        </p:nvGraphicFramePr>
        <p:xfrm>
          <a:off x="202545" y="483561"/>
          <a:ext cx="4910346" cy="7172748"/>
        </p:xfrm>
        <a:graphic>
          <a:graphicData uri="http://schemas.openxmlformats.org/drawingml/2006/table">
            <a:tbl>
              <a:tblPr firstRow="1" bandRow="1">
                <a:tableStyleId>{2D5ABB26-0587-4C30-8999-92F81FD0307C}</a:tableStyleId>
              </a:tblPr>
              <a:tblGrid>
                <a:gridCol w="1454862"/>
                <a:gridCol w="3455484"/>
              </a:tblGrid>
              <a:tr h="144000">
                <a:tc>
                  <a:txBody>
                    <a:bodyPr/>
                    <a:lstStyle/>
                    <a:p>
                      <a:r>
                        <a:rPr lang="tr-TR" sz="900" b="1" dirty="0" smtClean="0"/>
                        <a:t>Toplantı Tarihi</a:t>
                      </a:r>
                      <a:endParaRPr lang="tr-TR" sz="900" b="1" dirty="0"/>
                    </a:p>
                  </a:txBody>
                  <a:tcPr marL="71057" marR="71057" marT="37806" marB="37806"/>
                </a:tc>
                <a:tc>
                  <a:txBody>
                    <a:bodyPr/>
                    <a:lstStyle/>
                    <a:p>
                      <a:r>
                        <a:rPr lang="tr-TR" sz="900" b="0" dirty="0" smtClean="0"/>
                        <a:t>02.03.2017</a:t>
                      </a:r>
                      <a:endParaRPr lang="tr-TR" sz="900" b="0" dirty="0"/>
                    </a:p>
                  </a:txBody>
                  <a:tcPr marL="71057" marR="71057" marT="37806" marB="37806"/>
                </a:tc>
              </a:tr>
              <a:tr h="144000">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İrfan Kandemir</a:t>
                      </a:r>
                      <a:endParaRPr lang="tr-TR" sz="900" dirty="0">
                        <a:solidFill>
                          <a:schemeClr val="tx1"/>
                        </a:solidFill>
                      </a:endParaRPr>
                    </a:p>
                  </a:txBody>
                  <a:tcPr marL="71057" marR="71057" marT="37806" marB="37806"/>
                </a:tc>
              </a:tr>
              <a:tr h="144000">
                <a:tc>
                  <a:txBody>
                    <a:bodyPr/>
                    <a:lstStyle/>
                    <a:p>
                      <a:r>
                        <a:rPr lang="tr-TR" sz="900" b="1" dirty="0" smtClean="0"/>
                        <a:t>Devam Oranımız</a:t>
                      </a:r>
                      <a:endParaRPr lang="tr-TR" sz="900" b="1" dirty="0"/>
                    </a:p>
                  </a:txBody>
                  <a:tcPr marL="71057" marR="71057" marT="37806" marB="37806"/>
                </a:tc>
                <a:tc>
                  <a:txBody>
                    <a:bodyPr/>
                    <a:lstStyle/>
                    <a:p>
                      <a:r>
                        <a:rPr lang="tr-TR" sz="900" dirty="0" smtClean="0">
                          <a:solidFill>
                            <a:schemeClr val="tx1"/>
                          </a:solidFill>
                        </a:rPr>
                        <a:t>% 81</a:t>
                      </a:r>
                      <a:endParaRPr lang="tr-TR" sz="900" dirty="0">
                        <a:solidFill>
                          <a:schemeClr val="tx1"/>
                        </a:solidFill>
                      </a:endParaRPr>
                    </a:p>
                  </a:txBody>
                  <a:tcPr marL="71057" marR="71057" marT="37806" marB="37806"/>
                </a:tc>
              </a:tr>
              <a:tr h="144000">
                <a:tc>
                  <a:txBody>
                    <a:bodyPr/>
                    <a:lstStyle/>
                    <a:p>
                      <a:r>
                        <a:rPr lang="tr-TR" sz="900" b="1" dirty="0" smtClean="0"/>
                        <a:t>Mazeretli Dostlarımız</a:t>
                      </a:r>
                      <a:endParaRPr lang="tr-TR" sz="900" b="1" dirty="0"/>
                    </a:p>
                  </a:txBody>
                  <a:tcPr marL="71057" marR="71057" marT="37806" marB="37806"/>
                </a:tc>
                <a:tc>
                  <a:txBody>
                    <a:bodyPr/>
                    <a:lstStyle/>
                    <a:p>
                      <a:r>
                        <a:rPr lang="tr-TR" sz="900" baseline="0" dirty="0" smtClean="0">
                          <a:solidFill>
                            <a:schemeClr val="tx1"/>
                          </a:solidFill>
                        </a:rPr>
                        <a:t>Serdar Ünlü, Ayhan İldam, Ömer Yukaruç, Erkan Uludağ, Levent Çolak</a:t>
                      </a:r>
                      <a:endParaRPr lang="tr-TR" sz="900" dirty="0">
                        <a:solidFill>
                          <a:schemeClr val="tx1"/>
                        </a:solidFill>
                      </a:endParaRPr>
                    </a:p>
                  </a:txBody>
                  <a:tcPr marL="71057" marR="71057" marT="37806" marB="37806"/>
                </a:tc>
              </a:tr>
              <a:tr h="144000">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lvl="1"/>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44000">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12 Şubat -  Sevil - Cengiz Kaya dostlarımızın  oğlu Mehmet Sarp’ın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12 Şubat -  Alev -  Veli Mörel dostlarımızın oğlu Demir’in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19 Şubat -  Türkan - Arif Merdol dostlarımızın kızı Derya Saadet ‘in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21 Şubat - Seda - Haluk Yüceel dostlarımızın kızı Simge’nin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21 Şubat - Feride - Necil Büyükpamukçu dostlarımızın kızı Hande’nin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25 Şubat - Nilüfer - Serdar Ünlü dostlarımızın oğlu Orbay’ın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27 Şubat - Türkan - Arif Merdol dostlarımızın kızı Deniz Nuray’ın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01 Mart -  Feride - Necil Büyükpamukçu dostlarımızın kızı Özge’nin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smtClean="0">
                        <a:solidFill>
                          <a:schemeClr val="tx1"/>
                        </a:solidFill>
                      </a:endParaRPr>
                    </a:p>
                    <a:p>
                      <a:pPr algn="just"/>
                      <a:r>
                        <a:rPr lang="tr-TR" sz="900" b="1" dirty="0" smtClean="0">
                          <a:solidFill>
                            <a:schemeClr val="tx1"/>
                          </a:solidFill>
                        </a:rPr>
                        <a:t>Toplantı Akışı</a:t>
                      </a:r>
                      <a:endParaRPr lang="tr-TR" sz="900" dirty="0" smtClean="0">
                        <a:solidFill>
                          <a:schemeClr val="tx1"/>
                        </a:solidFill>
                      </a:endParaRPr>
                    </a:p>
                    <a:p>
                      <a:pPr algn="just"/>
                      <a:r>
                        <a:rPr lang="tr-TR" sz="900" dirty="0" smtClean="0">
                          <a:solidFill>
                            <a:schemeClr val="tx1"/>
                          </a:solidFill>
                        </a:rPr>
                        <a:t>Dönemimizin 30. toplantısında, </a:t>
                      </a:r>
                      <a:r>
                        <a:rPr lang="tr-TR" sz="900" dirty="0" smtClean="0"/>
                        <a:t>Başkanımız Cengiz</a:t>
                      </a:r>
                      <a:r>
                        <a:rPr lang="tr-TR" sz="900" baseline="0" dirty="0" smtClean="0"/>
                        <a:t> Kaya tarafından «Toplantı Gündemi»  duyurusu yapıldı. </a:t>
                      </a:r>
                    </a:p>
                    <a:p>
                      <a:pPr algn="just"/>
                      <a:r>
                        <a:rPr lang="tr-TR" sz="900" baseline="0" dirty="0" smtClean="0"/>
                        <a:t>Kulüp Genel Sekreteri Rtn. Mert Özmut tarafından katılım oranımız, mazeretli dostlarımız ve mutlu gün bilgilendirilmeleri yapıldı. </a:t>
                      </a:r>
                    </a:p>
                    <a:p>
                      <a:pPr algn="just"/>
                      <a:r>
                        <a:rPr lang="tr-TR" sz="900" baseline="0" dirty="0" smtClean="0"/>
                        <a:t>Başkanımız tarafından Şubat ayında %100 devam eden İrfan Kandemir, Zafer </a:t>
                      </a:r>
                      <a:r>
                        <a:rPr lang="tr-TR" sz="900" baseline="0" dirty="0" err="1" smtClean="0"/>
                        <a:t>Gizer</a:t>
                      </a:r>
                      <a:r>
                        <a:rPr lang="tr-TR" sz="900" baseline="0" dirty="0" smtClean="0"/>
                        <a:t>, Kadri Güneş, Necil Büyükpamukçu, Veli Mörel, Eran Sözen, Yaşar Kaynak ve Murat Soysalan dostlarımızın isimleri duyuruldu. Kulüp İçi Hizmetleri Ana Komitesi üyesi olan Murat Soysalan dostumuz tarafından, dostlarımıza ödülleri verildi. Murat Soysalan dostumuz ise ödülünü Başkanımız Cengiz Kaya’dan aldı.</a:t>
                      </a:r>
                    </a:p>
                    <a:p>
                      <a:pPr algn="just"/>
                      <a:r>
                        <a:rPr lang="tr-TR" sz="900" baseline="0" dirty="0" smtClean="0"/>
                        <a:t>BES ve Asamble Komite Başkanımız GDB. Kadri Güneş tarafından, Mart ayı başına kadar olan gelişme </a:t>
                      </a:r>
                      <a:r>
                        <a:rPr lang="tr-TR" sz="900" baseline="0" dirty="0" err="1" smtClean="0"/>
                        <a:t>ler</a:t>
                      </a:r>
                      <a:r>
                        <a:rPr lang="tr-TR" sz="900" baseline="0" dirty="0" smtClean="0"/>
                        <a:t> anlatıldı. </a:t>
                      </a:r>
                      <a:r>
                        <a:rPr lang="tr-TR" sz="900" baseline="0" dirty="0" err="1" smtClean="0"/>
                        <a:t>Bes</a:t>
                      </a:r>
                      <a:r>
                        <a:rPr lang="tr-TR" sz="900" baseline="0" dirty="0" smtClean="0"/>
                        <a:t> ve Asamble Komitesinde görev yapan GDB. Ahmet Akyol dostumuz, sponsorluk gelirleri konusunda dostlarımızı bilgilendirdi. GDB.Haluk Yüceel ise </a:t>
                      </a:r>
                      <a:r>
                        <a:rPr lang="tr-TR" sz="900" baseline="0" dirty="0" err="1" smtClean="0"/>
                        <a:t>Bes</a:t>
                      </a:r>
                      <a:r>
                        <a:rPr lang="tr-TR" sz="900" baseline="0" dirty="0" smtClean="0"/>
                        <a:t> ve Asamble etkinliği için Antalya’ya gidiş ve dönüş organizasyonu konusunda dostlarımızı bilgilendirdi.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Duyurular bölümünde,  Başkanımız tarafından, 2018-2019  Rotary dönemi Kulübümüz başkanlığının belirlenmesi görevi, GDB. Levent Çolak  başkanlığındaki ilgili komiteye verildi. </a:t>
                      </a:r>
                    </a:p>
                    <a:p>
                      <a:pPr marL="0" marR="0" lvl="0" indent="0" algn="l" defTabSz="736549" rtl="0" eaLnBrk="1" fontAlgn="auto" latinLnBrk="0" hangingPunct="1">
                        <a:lnSpc>
                          <a:spcPct val="100000"/>
                        </a:lnSpc>
                        <a:spcBef>
                          <a:spcPts val="0"/>
                        </a:spcBef>
                        <a:spcAft>
                          <a:spcPts val="0"/>
                        </a:spcAft>
                        <a:buClrTx/>
                        <a:buSzTx/>
                        <a:buFontTx/>
                        <a:buNone/>
                        <a:tabLst/>
                        <a:defRPr/>
                      </a:pPr>
                      <a:r>
                        <a:rPr lang="tr-TR" sz="900" b="0" baseline="0" dirty="0" smtClean="0">
                          <a:solidFill>
                            <a:schemeClr val="tx1"/>
                          </a:solidFill>
                        </a:rPr>
                        <a:t>3 Mart tarihindeki EVKEK ( Enerjini Verimli Kullan, Enerjisiz Kalma) projesinin yapılacağı, 4 mart günü Eşler toplantımızın Selda Soysalan dostumuzun ev sahibeliğinde yapılacağı, 5 Mart tarihinde </a:t>
                      </a:r>
                      <a:r>
                        <a:rPr lang="tr-TR" sz="900" b="0" baseline="0" dirty="0" err="1" smtClean="0">
                          <a:solidFill>
                            <a:schemeClr val="tx1"/>
                          </a:solidFill>
                        </a:rPr>
                        <a:t>Rotaract</a:t>
                      </a:r>
                      <a:r>
                        <a:rPr lang="tr-TR" sz="900" b="0" baseline="0" dirty="0" smtClean="0">
                          <a:solidFill>
                            <a:schemeClr val="tx1"/>
                          </a:solidFill>
                        </a:rPr>
                        <a:t> Kulüp İçi Eğitim Komitesi Seminerinin yapılacağı,  9 Mart  tarihindeki toplantımızın Dünya Kadınlar Günü nedeniyle eşli toplantı olarak yapılacağı,  11 Mart tarihinde Rotary Vakıf Semineri, 16-19 Mart tarihleri arasında ARTANKARA  Çağdaş  Sanat Fuarına Kulüp olarak katılacağımız duyurusu ve 25 Martta </a:t>
                      </a:r>
                      <a:r>
                        <a:rPr lang="tr-TR" sz="900" b="0" baseline="0" dirty="0" err="1" smtClean="0">
                          <a:solidFill>
                            <a:schemeClr val="tx1"/>
                          </a:solidFill>
                        </a:rPr>
                        <a:t>Ocakbaşı</a:t>
                      </a:r>
                      <a:r>
                        <a:rPr lang="tr-TR" sz="900" b="0" baseline="0" dirty="0" smtClean="0">
                          <a:solidFill>
                            <a:schemeClr val="tx1"/>
                          </a:solidFill>
                        </a:rPr>
                        <a:t> toplantı duyurusu yapıldı.</a:t>
                      </a:r>
                    </a:p>
                    <a:p>
                      <a:pPr marL="0" marR="0" lvl="0" indent="0" algn="l" defTabSz="736549" rtl="0" eaLnBrk="1" fontAlgn="auto" latinLnBrk="0" hangingPunct="1">
                        <a:lnSpc>
                          <a:spcPct val="100000"/>
                        </a:lnSpc>
                        <a:spcBef>
                          <a:spcPts val="0"/>
                        </a:spcBef>
                        <a:spcAft>
                          <a:spcPts val="0"/>
                        </a:spcAft>
                        <a:buClrTx/>
                        <a:buSzTx/>
                        <a:buFontTx/>
                        <a:buNone/>
                        <a:tabLst/>
                        <a:defRPr/>
                      </a:pPr>
                      <a:endParaRPr lang="tr-TR" sz="900" b="0" baseline="0" dirty="0" smtClean="0">
                        <a:solidFill>
                          <a:schemeClr val="tx1"/>
                        </a:solidFill>
                      </a:endParaRPr>
                    </a:p>
                    <a:p>
                      <a:pPr lvl="0" algn="just"/>
                      <a:r>
                        <a:rPr lang="tr-TR" sz="900" baseline="0" dirty="0" smtClean="0">
                          <a:solidFill>
                            <a:schemeClr val="tx1"/>
                          </a:solidFill>
                        </a:rPr>
                        <a:t>Başkanımız,  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algn="just">
                        <a:spcAft>
                          <a:spcPts val="0"/>
                        </a:spcAft>
                      </a:pPr>
                      <a:r>
                        <a:rPr lang="tr-TR" sz="900" b="1" dirty="0" smtClean="0">
                          <a:latin typeface="+mn-lt"/>
                          <a:ea typeface="Calibri"/>
                        </a:rPr>
                        <a:t>“ </a:t>
                      </a:r>
                      <a:r>
                        <a:rPr lang="tr-TR" sz="900" b="0" dirty="0" smtClean="0">
                          <a:latin typeface="+mn-lt"/>
                          <a:ea typeface="Calibri"/>
                        </a:rPr>
                        <a:t>Gerçek dostlar ANTİKA gibidir. Eskidikçe değeri artar. Sahte dostlar ÇAY gibidir. Bekledikçe demi bozar. </a:t>
                      </a:r>
                      <a:r>
                        <a:rPr lang="tr-TR" sz="900" b="1" dirty="0" smtClean="0">
                          <a:latin typeface="+mn-lt"/>
                          <a:ea typeface="Calibri"/>
                        </a:rPr>
                        <a:t>” </a:t>
                      </a:r>
                      <a:r>
                        <a:rPr lang="tr-TR" sz="900" b="1" kern="1200" dirty="0" smtClean="0">
                          <a:solidFill>
                            <a:schemeClr val="tx1"/>
                          </a:solidFill>
                          <a:latin typeface="+mn-lt"/>
                          <a:ea typeface="+mn-ea"/>
                          <a:cs typeface="+mn-cs"/>
                        </a:rPr>
                        <a:t>Anonim </a:t>
                      </a:r>
                      <a:r>
                        <a:rPr lang="tr-TR" sz="900" b="0" kern="1200" dirty="0" smtClean="0">
                          <a:solidFill>
                            <a:schemeClr val="tx1"/>
                          </a:solidFill>
                          <a:latin typeface="+mn-lt"/>
                          <a:ea typeface="+mn-ea"/>
                          <a:cs typeface="+mn-cs"/>
                        </a:rPr>
                        <a:t> </a:t>
                      </a:r>
                      <a:endParaRPr lang="en-US" sz="900" b="0" kern="1200" dirty="0" smtClean="0">
                        <a:solidFill>
                          <a:schemeClr val="tx1"/>
                        </a:solidFill>
                        <a:latin typeface="+mn-lt"/>
                        <a:ea typeface="+mn-ea"/>
                        <a:cs typeface="+mn-cs"/>
                      </a:endParaRP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144000">
                <a:tc>
                  <a:txBody>
                    <a:bodyPr/>
                    <a:lstStyle/>
                    <a:p>
                      <a:pPr algn="just">
                        <a:spcAft>
                          <a:spcPts val="0"/>
                        </a:spcAft>
                      </a:pPr>
                      <a:endParaRPr lang="tr-TR" sz="1200" b="1" dirty="0">
                        <a:latin typeface="Arial"/>
                        <a:ea typeface="Calibri"/>
                      </a:endParaRPr>
                    </a:p>
                  </a:txBody>
                  <a:tcPr marL="44450" marR="44450" marT="0" marB="0"/>
                </a:tc>
                <a:tc>
                  <a:txBody>
                    <a:bodyPr/>
                    <a:lstStyle/>
                    <a:p>
                      <a:pPr algn="just">
                        <a:spcAft>
                          <a:spcPts val="0"/>
                        </a:spcAft>
                      </a:pPr>
                      <a:endParaRPr lang="tr-TR" sz="900" b="0" dirty="0">
                        <a:latin typeface="+mn-lt"/>
                        <a:ea typeface="Calibri"/>
                      </a:endParaRPr>
                    </a:p>
                  </a:txBody>
                  <a:tcPr marL="44450" marR="44450" marT="0" marB="0"/>
                </a:tc>
              </a:tr>
              <a:tr h="144000">
                <a:tc>
                  <a:txBody>
                    <a:bodyPr/>
                    <a:lstStyle/>
                    <a:p>
                      <a:endParaRPr lang="tr-TR" sz="900" dirty="0"/>
                    </a:p>
                  </a:txBody>
                  <a:tcPr marL="71057" marR="71057" marT="37806" marB="37806"/>
                </a:tc>
                <a:tc>
                  <a:txBody>
                    <a:bodyPr/>
                    <a:lstStyle/>
                    <a:p>
                      <a:endParaRPr lang="tr-TR" sz="900" b="0" dirty="0">
                        <a:latin typeface="+mn-lt"/>
                      </a:endParaRPr>
                    </a:p>
                  </a:txBody>
                  <a:tcPr marL="71057" marR="71057" marT="37806" marB="37806"/>
                </a:tc>
              </a:tr>
            </a:tbl>
          </a:graphicData>
        </a:graphic>
      </p:graphicFrame>
    </p:spTree>
    <p:extLst>
      <p:ext uri="{BB962C8B-B14F-4D97-AF65-F5344CB8AC3E}">
        <p14:creationId xmlns:p14="http://schemas.microsoft.com/office/powerpoint/2010/main" xmlns="" val="17437863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6827" y="1332399"/>
            <a:ext cx="3600000" cy="360000"/>
          </a:xfrm>
        </p:spPr>
        <p:txBody>
          <a:bodyPr>
            <a:normAutofit fontScale="90000"/>
          </a:bodyPr>
          <a:lstStyle/>
          <a:p>
            <a:endParaRPr lang="tr-TR" b="1" dirty="0">
              <a:latin typeface="Monotype Corsiva" panose="03010101010201010101" pitchFamily="66" charset="0"/>
            </a:endParaRPr>
          </a:p>
        </p:txBody>
      </p:sp>
      <p:pic>
        <p:nvPicPr>
          <p:cNvPr id="1029" name="Picture 5"/>
          <p:cNvPicPr>
            <a:picLocks noChangeAspect="1" noChangeArrowheads="1"/>
          </p:cNvPicPr>
          <p:nvPr/>
        </p:nvPicPr>
        <p:blipFill>
          <a:blip r:embed="rId2" cstate="print"/>
          <a:srcRect/>
          <a:stretch>
            <a:fillRect/>
          </a:stretch>
        </p:blipFill>
        <p:spPr bwMode="auto">
          <a:xfrm>
            <a:off x="144339" y="540471"/>
            <a:ext cx="2448000" cy="16320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3" cstate="print"/>
          <a:srcRect/>
          <a:stretch>
            <a:fillRect/>
          </a:stretch>
        </p:blipFill>
        <p:spPr bwMode="auto">
          <a:xfrm>
            <a:off x="2736627" y="5436815"/>
            <a:ext cx="2448000" cy="1632000"/>
          </a:xfrm>
          <a:prstGeom prst="rect">
            <a:avLst/>
          </a:prstGeom>
          <a:noFill/>
          <a:ln w="9525">
            <a:noFill/>
            <a:miter lim="800000"/>
            <a:headEnd/>
            <a:tailEnd/>
          </a:ln>
          <a:effectLst/>
        </p:spPr>
      </p:pic>
      <p:pic>
        <p:nvPicPr>
          <p:cNvPr id="1032" name="Picture 8"/>
          <p:cNvPicPr>
            <a:picLocks noChangeAspect="1" noChangeArrowheads="1"/>
          </p:cNvPicPr>
          <p:nvPr/>
        </p:nvPicPr>
        <p:blipFill>
          <a:blip r:embed="rId4" cstate="print"/>
          <a:srcRect/>
          <a:stretch>
            <a:fillRect/>
          </a:stretch>
        </p:blipFill>
        <p:spPr bwMode="auto">
          <a:xfrm>
            <a:off x="144611" y="5388991"/>
            <a:ext cx="2448000" cy="1632000"/>
          </a:xfrm>
          <a:prstGeom prst="rect">
            <a:avLst/>
          </a:prstGeom>
          <a:noFill/>
          <a:ln w="9525">
            <a:noFill/>
            <a:miter lim="800000"/>
            <a:headEnd/>
            <a:tailEnd/>
          </a:ln>
          <a:effectLst/>
        </p:spPr>
      </p:pic>
      <p:pic>
        <p:nvPicPr>
          <p:cNvPr id="1033" name="Picture 9"/>
          <p:cNvPicPr>
            <a:picLocks noChangeAspect="1" noChangeArrowheads="1"/>
          </p:cNvPicPr>
          <p:nvPr/>
        </p:nvPicPr>
        <p:blipFill>
          <a:blip r:embed="rId5" cstate="print"/>
          <a:srcRect/>
          <a:stretch>
            <a:fillRect/>
          </a:stretch>
        </p:blipFill>
        <p:spPr bwMode="auto">
          <a:xfrm>
            <a:off x="2736627" y="540271"/>
            <a:ext cx="2448000" cy="1632000"/>
          </a:xfrm>
          <a:prstGeom prst="rect">
            <a:avLst/>
          </a:prstGeom>
          <a:noFill/>
          <a:ln w="9525">
            <a:noFill/>
            <a:miter lim="800000"/>
            <a:headEnd/>
            <a:tailEnd/>
          </a:ln>
          <a:effectLst/>
        </p:spPr>
      </p:pic>
      <p:sp>
        <p:nvSpPr>
          <p:cNvPr id="14" name="13 Dikdörtgen"/>
          <p:cNvSpPr/>
          <p:nvPr/>
        </p:nvSpPr>
        <p:spPr>
          <a:xfrm>
            <a:off x="1810867" y="88478"/>
            <a:ext cx="1786066" cy="307777"/>
          </a:xfrm>
          <a:prstGeom prst="rect">
            <a:avLst/>
          </a:prstGeom>
        </p:spPr>
        <p:txBody>
          <a:bodyPr wrap="none">
            <a:spAutoFit/>
          </a:bodyPr>
          <a:lstStyle/>
          <a:p>
            <a:r>
              <a:rPr lang="tr-TR" b="1" dirty="0" smtClean="0">
                <a:latin typeface="Monotype Corsiva" panose="03010101010201010101" pitchFamily="66" charset="0"/>
              </a:rPr>
              <a:t>1530 . T.OPLANTIMIZ</a:t>
            </a:r>
            <a:endParaRPr lang="tr-TR" b="1" dirty="0">
              <a:latin typeface="Monotype Corsiva" panose="03010101010201010101" pitchFamily="66" charset="0"/>
            </a:endParaRPr>
          </a:p>
        </p:txBody>
      </p:sp>
      <p:pic>
        <p:nvPicPr>
          <p:cNvPr id="15" name="Picture 3"/>
          <p:cNvPicPr>
            <a:picLocks noGrp="1" noChangeAspect="1" noChangeArrowheads="1"/>
          </p:cNvPicPr>
          <p:nvPr>
            <p:ph idx="1"/>
          </p:nvPr>
        </p:nvPicPr>
        <p:blipFill>
          <a:blip r:embed="rId6" cstate="print"/>
          <a:srcRect/>
          <a:stretch>
            <a:fillRect/>
          </a:stretch>
        </p:blipFill>
        <p:spPr bwMode="auto">
          <a:xfrm>
            <a:off x="775551" y="2486011"/>
            <a:ext cx="3778135" cy="2518756"/>
          </a:xfrm>
          <a:prstGeom prst="rect">
            <a:avLst/>
          </a:prstGeom>
          <a:noFill/>
          <a:ln w="9525">
            <a:noFill/>
            <a:miter lim="800000"/>
            <a:headEnd/>
            <a:tailEnd/>
          </a:ln>
          <a:effectLst/>
        </p:spPr>
      </p:pic>
      <p:sp>
        <p:nvSpPr>
          <p:cNvPr id="16" name="15 Dikdörtgen"/>
          <p:cNvSpPr/>
          <p:nvPr/>
        </p:nvSpPr>
        <p:spPr>
          <a:xfrm>
            <a:off x="576858" y="2124447"/>
            <a:ext cx="2663825" cy="307777"/>
          </a:xfrm>
          <a:prstGeom prst="rect">
            <a:avLst/>
          </a:prstGeom>
        </p:spPr>
        <p:txBody>
          <a:bodyPr>
            <a:spAutoFit/>
          </a:bodyPr>
          <a:lstStyle/>
          <a:p>
            <a:r>
              <a:rPr lang="tr-TR" b="1" dirty="0" smtClean="0"/>
              <a:t>Mutlu gün duyuruları</a:t>
            </a:r>
            <a:endParaRPr lang="tr-TR" dirty="0"/>
          </a:p>
        </p:txBody>
      </p:sp>
      <p:sp>
        <p:nvSpPr>
          <p:cNvPr id="17" name="16 Dikdörtgen"/>
          <p:cNvSpPr/>
          <p:nvPr/>
        </p:nvSpPr>
        <p:spPr>
          <a:xfrm>
            <a:off x="1873002" y="7145262"/>
            <a:ext cx="2663825" cy="307777"/>
          </a:xfrm>
          <a:prstGeom prst="rect">
            <a:avLst/>
          </a:prstGeom>
        </p:spPr>
        <p:txBody>
          <a:bodyPr>
            <a:spAutoFit/>
          </a:bodyPr>
          <a:lstStyle/>
          <a:p>
            <a:r>
              <a:rPr lang="tr-TR" b="1" dirty="0" smtClean="0"/>
              <a:t>%100 Devam ödülleri</a:t>
            </a:r>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6827" y="1332399"/>
            <a:ext cx="3600000" cy="360000"/>
          </a:xfrm>
        </p:spPr>
        <p:txBody>
          <a:bodyPr>
            <a:normAutofit fontScale="90000"/>
          </a:bodyPr>
          <a:lstStyle/>
          <a:p>
            <a:endParaRPr lang="tr-TR" b="1" dirty="0">
              <a:latin typeface="Monotype Corsiva" panose="03010101010201010101" pitchFamily="66" charset="0"/>
            </a:endParaRPr>
          </a:p>
        </p:txBody>
      </p:sp>
      <p:pic>
        <p:nvPicPr>
          <p:cNvPr id="1034" name="Picture 10"/>
          <p:cNvPicPr>
            <a:picLocks noChangeAspect="1" noChangeArrowheads="1"/>
          </p:cNvPicPr>
          <p:nvPr/>
        </p:nvPicPr>
        <p:blipFill>
          <a:blip r:embed="rId2" cstate="print"/>
          <a:srcRect/>
          <a:stretch>
            <a:fillRect/>
          </a:stretch>
        </p:blipFill>
        <p:spPr bwMode="auto">
          <a:xfrm>
            <a:off x="72331" y="564455"/>
            <a:ext cx="2448000" cy="1632000"/>
          </a:xfrm>
          <a:prstGeom prst="rect">
            <a:avLst/>
          </a:prstGeom>
          <a:noFill/>
          <a:ln w="9525">
            <a:noFill/>
            <a:miter lim="800000"/>
            <a:headEnd/>
            <a:tailEnd/>
          </a:ln>
          <a:effectLst/>
        </p:spPr>
      </p:pic>
      <p:pic>
        <p:nvPicPr>
          <p:cNvPr id="1035" name="Picture 11"/>
          <p:cNvPicPr>
            <a:picLocks noChangeAspect="1" noChangeArrowheads="1"/>
          </p:cNvPicPr>
          <p:nvPr/>
        </p:nvPicPr>
        <p:blipFill>
          <a:blip r:embed="rId3" cstate="print"/>
          <a:srcRect/>
          <a:stretch>
            <a:fillRect/>
          </a:stretch>
        </p:blipFill>
        <p:spPr bwMode="auto">
          <a:xfrm>
            <a:off x="2808907" y="564455"/>
            <a:ext cx="2448000" cy="163200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4" cstate="print"/>
          <a:srcRect/>
          <a:stretch>
            <a:fillRect/>
          </a:stretch>
        </p:blipFill>
        <p:spPr bwMode="auto">
          <a:xfrm>
            <a:off x="72331" y="2484487"/>
            <a:ext cx="2448000" cy="1632000"/>
          </a:xfrm>
          <a:prstGeom prst="rect">
            <a:avLst/>
          </a:prstGeom>
          <a:noFill/>
          <a:ln w="9525">
            <a:noFill/>
            <a:miter lim="800000"/>
            <a:headEnd/>
            <a:tailEnd/>
          </a:ln>
          <a:effectLst/>
        </p:spPr>
      </p:pic>
      <p:sp>
        <p:nvSpPr>
          <p:cNvPr id="14" name="13 Dikdörtgen"/>
          <p:cNvSpPr/>
          <p:nvPr/>
        </p:nvSpPr>
        <p:spPr>
          <a:xfrm>
            <a:off x="1810867" y="88478"/>
            <a:ext cx="1786066" cy="307777"/>
          </a:xfrm>
          <a:prstGeom prst="rect">
            <a:avLst/>
          </a:prstGeom>
        </p:spPr>
        <p:txBody>
          <a:bodyPr wrap="none">
            <a:spAutoFit/>
          </a:bodyPr>
          <a:lstStyle/>
          <a:p>
            <a:r>
              <a:rPr lang="tr-TR" b="1" dirty="0" smtClean="0">
                <a:latin typeface="Monotype Corsiva" panose="03010101010201010101" pitchFamily="66" charset="0"/>
              </a:rPr>
              <a:t>1530 . T.OPLANTIMIZ</a:t>
            </a:r>
            <a:endParaRPr lang="tr-TR" b="1" dirty="0">
              <a:latin typeface="Monotype Corsiva" panose="03010101010201010101" pitchFamily="66" charset="0"/>
            </a:endParaRPr>
          </a:p>
        </p:txBody>
      </p:sp>
      <p:sp>
        <p:nvSpPr>
          <p:cNvPr id="16" name="15 Dikdörtgen"/>
          <p:cNvSpPr/>
          <p:nvPr/>
        </p:nvSpPr>
        <p:spPr>
          <a:xfrm>
            <a:off x="144339" y="4140671"/>
            <a:ext cx="5040000" cy="523220"/>
          </a:xfrm>
          <a:prstGeom prst="rect">
            <a:avLst/>
          </a:prstGeom>
        </p:spPr>
        <p:txBody>
          <a:bodyPr>
            <a:spAutoFit/>
          </a:bodyPr>
          <a:lstStyle/>
          <a:p>
            <a:r>
              <a:rPr lang="tr-TR" b="1" dirty="0" smtClean="0"/>
              <a:t>Komitelerin  BES ve Asamble etkinliği hakkında bilgilendirmeleri </a:t>
            </a:r>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1531.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170703983"/>
              </p:ext>
            </p:extLst>
          </p:nvPr>
        </p:nvGraphicFramePr>
        <p:xfrm>
          <a:off x="202545" y="486991"/>
          <a:ext cx="4896000" cy="7751280"/>
        </p:xfrm>
        <a:graphic>
          <a:graphicData uri="http://schemas.openxmlformats.org/drawingml/2006/table">
            <a:tbl>
              <a:tblPr firstRow="1" bandRow="1">
                <a:tableStyleId>{2D5ABB26-0587-4C30-8999-92F81FD0307C}</a:tableStyleId>
              </a:tblPr>
              <a:tblGrid>
                <a:gridCol w="1450611"/>
                <a:gridCol w="3445389"/>
              </a:tblGrid>
              <a:tr h="212266">
                <a:tc>
                  <a:txBody>
                    <a:bodyPr/>
                    <a:lstStyle/>
                    <a:p>
                      <a:r>
                        <a:rPr lang="tr-TR" sz="900" b="1" dirty="0" smtClean="0"/>
                        <a:t>Toplantı Tarihi</a:t>
                      </a:r>
                      <a:endParaRPr lang="tr-TR" sz="900" b="1" dirty="0"/>
                    </a:p>
                  </a:txBody>
                  <a:tcPr marL="71057" marR="71057" marT="37806" marB="37806"/>
                </a:tc>
                <a:tc>
                  <a:txBody>
                    <a:bodyPr/>
                    <a:lstStyle/>
                    <a:p>
                      <a:r>
                        <a:rPr lang="tr-TR" sz="900" b="0" dirty="0" smtClean="0"/>
                        <a:t>09.03.2017</a:t>
                      </a:r>
                      <a:endParaRPr lang="tr-TR" sz="900" b="0" dirty="0"/>
                    </a:p>
                  </a:txBody>
                  <a:tcPr marL="71057" marR="71057" marT="37806" marB="37806"/>
                </a:tc>
              </a:tr>
              <a:tr h="212266">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Veli Mörel</a:t>
                      </a:r>
                      <a:endParaRPr lang="tr-TR" sz="900" dirty="0">
                        <a:solidFill>
                          <a:schemeClr val="tx1"/>
                        </a:solidFill>
                      </a:endParaRPr>
                    </a:p>
                  </a:txBody>
                  <a:tcPr marL="71057" marR="71057" marT="37806" marB="37806"/>
                </a:tc>
              </a:tr>
              <a:tr h="212266">
                <a:tc>
                  <a:txBody>
                    <a:bodyPr/>
                    <a:lstStyle/>
                    <a:p>
                      <a:r>
                        <a:rPr lang="tr-TR" sz="900" b="1" dirty="0" smtClean="0">
                          <a:solidFill>
                            <a:schemeClr val="tx1"/>
                          </a:solidFill>
                        </a:rPr>
                        <a:t>Devam Oranımız</a:t>
                      </a:r>
                      <a:endParaRPr lang="tr-TR" sz="900" b="1" dirty="0">
                        <a:solidFill>
                          <a:schemeClr val="tx1"/>
                        </a:solidFill>
                      </a:endParaRPr>
                    </a:p>
                  </a:txBody>
                  <a:tcPr marL="71057" marR="71057" marT="37806" marB="37806"/>
                </a:tc>
                <a:tc>
                  <a:txBody>
                    <a:bodyPr/>
                    <a:lstStyle/>
                    <a:p>
                      <a:r>
                        <a:rPr lang="tr-TR" sz="900" dirty="0" smtClean="0">
                          <a:solidFill>
                            <a:schemeClr val="tx1"/>
                          </a:solidFill>
                        </a:rPr>
                        <a:t>% 83</a:t>
                      </a:r>
                      <a:endParaRPr lang="tr-TR" sz="900" dirty="0">
                        <a:solidFill>
                          <a:schemeClr val="tx1"/>
                        </a:solidFill>
                      </a:endParaRPr>
                    </a:p>
                  </a:txBody>
                  <a:tcPr marL="71057" marR="71057" marT="37806" marB="37806"/>
                </a:tc>
              </a:tr>
              <a:tr h="349099">
                <a:tc>
                  <a:txBody>
                    <a:bodyPr/>
                    <a:lstStyle/>
                    <a:p>
                      <a:r>
                        <a:rPr lang="tr-TR" sz="900" b="1" dirty="0" smtClean="0">
                          <a:solidFill>
                            <a:schemeClr val="tx1"/>
                          </a:solidFill>
                        </a:rPr>
                        <a:t>Mazeretli Dostlarımız</a:t>
                      </a:r>
                      <a:endParaRPr lang="tr-TR" sz="900" b="1" dirty="0">
                        <a:solidFill>
                          <a:schemeClr val="tx1"/>
                        </a:solidFill>
                      </a:endParaRPr>
                    </a:p>
                  </a:txBody>
                  <a:tcPr marL="71057" marR="71057" marT="37806" marB="37806"/>
                </a:tc>
                <a:tc>
                  <a:txBody>
                    <a:bodyPr/>
                    <a:lstStyle/>
                    <a:p>
                      <a:r>
                        <a:rPr lang="tr-TR" sz="900" baseline="0" dirty="0" smtClean="0">
                          <a:solidFill>
                            <a:schemeClr val="tx1"/>
                          </a:solidFill>
                        </a:rPr>
                        <a:t>Eran Sözen, Sinan Onat, Kerim Sefer,Serdar Ünlü,Levent Çolak,Ayhan İldam</a:t>
                      </a:r>
                      <a:endParaRPr lang="tr-TR" sz="900" dirty="0">
                        <a:solidFill>
                          <a:schemeClr val="tx1"/>
                        </a:solidFill>
                      </a:endParaRPr>
                    </a:p>
                  </a:txBody>
                  <a:tcPr marL="71057" marR="71057" marT="37806" marB="37806"/>
                </a:tc>
              </a:tr>
              <a:tr h="212266">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622766">
                <a:tc gridSpan="2">
                  <a:txBody>
                    <a:bodyPr/>
                    <a:lstStyle/>
                    <a:p>
                      <a:pPr lvl="1">
                        <a:buFont typeface="Arial" pitchFamily="34" charset="0"/>
                        <a:buChar char="•"/>
                      </a:pPr>
                      <a:r>
                        <a:rPr lang="tr-TR" sz="900" dirty="0" smtClean="0">
                          <a:solidFill>
                            <a:schemeClr val="tx1"/>
                          </a:solidFill>
                        </a:rPr>
                        <a:t> Cengiz</a:t>
                      </a:r>
                      <a:r>
                        <a:rPr lang="tr-TR" sz="900" baseline="0" dirty="0" smtClean="0">
                          <a:solidFill>
                            <a:schemeClr val="tx1"/>
                          </a:solidFill>
                        </a:rPr>
                        <a:t> Kaya Başkanımızın misafiri  Şerife Zekiye Özmut</a:t>
                      </a:r>
                    </a:p>
                    <a:p>
                      <a:pPr lvl="1">
                        <a:buFont typeface="Arial" pitchFamily="34" charset="0"/>
                        <a:buChar char="•"/>
                      </a:pPr>
                      <a:r>
                        <a:rPr lang="tr-TR" sz="900" baseline="0" dirty="0" smtClean="0">
                          <a:solidFill>
                            <a:schemeClr val="tx1"/>
                          </a:solidFill>
                        </a:rPr>
                        <a:t> Türkan – Arif Merdol dostlarımızın misafiri Prof. Dr. Rukiye </a:t>
                      </a:r>
                      <a:r>
                        <a:rPr lang="tr-TR" sz="900" dirty="0" smtClean="0">
                          <a:solidFill>
                            <a:schemeClr val="tx1"/>
                          </a:solidFill>
                        </a:rPr>
                        <a:t> Eker </a:t>
                      </a:r>
                      <a:r>
                        <a:rPr lang="tr-TR" sz="900" dirty="0" err="1" smtClean="0">
                          <a:solidFill>
                            <a:schemeClr val="tx1"/>
                          </a:solidFill>
                        </a:rPr>
                        <a:t>Ömeroğlu</a:t>
                      </a:r>
                      <a:endParaRPr lang="tr-TR" sz="900" dirty="0" smtClean="0">
                        <a:solidFill>
                          <a:schemeClr val="tx1"/>
                        </a:solidFill>
                      </a:endParaRPr>
                    </a:p>
                    <a:p>
                      <a:pPr lvl="1">
                        <a:buFont typeface="Arial" pitchFamily="34" charset="0"/>
                        <a:buChar char="•"/>
                      </a:pPr>
                      <a:r>
                        <a:rPr lang="tr-TR" sz="900" dirty="0" smtClean="0">
                          <a:solidFill>
                            <a:schemeClr val="tx1"/>
                          </a:solidFill>
                        </a:rPr>
                        <a:t> </a:t>
                      </a:r>
                      <a:r>
                        <a:rPr lang="tr-TR" sz="900" dirty="0" err="1" smtClean="0">
                          <a:solidFill>
                            <a:schemeClr val="tx1"/>
                          </a:solidFill>
                        </a:rPr>
                        <a:t>Birgül</a:t>
                      </a:r>
                      <a:r>
                        <a:rPr lang="tr-TR" sz="900" dirty="0" smtClean="0">
                          <a:solidFill>
                            <a:schemeClr val="tx1"/>
                          </a:solidFill>
                        </a:rPr>
                        <a:t> – Abdullah Küreğibüyük dostlarımızın kızı Duru</a:t>
                      </a:r>
                    </a:p>
                    <a:p>
                      <a:pPr lvl="1">
                        <a:buFontTx/>
                        <a:buChar cha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2266">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1033267">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03 Mart –  Hülya – Kadri dostlarımızın kızı Ceren’in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04 Mart –  Seda Yüceel dostumuzun </a:t>
                      </a:r>
                      <a:r>
                        <a:rPr lang="tr-TR" sz="900" baseline="0" dirty="0" smtClean="0">
                          <a:solidFill>
                            <a:schemeClr val="tx1"/>
                          </a:solidFill>
                        </a:rPr>
                        <a:t>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baseline="0" dirty="0" smtClean="0">
                          <a:solidFill>
                            <a:schemeClr val="tx1"/>
                          </a:solidFill>
                        </a:rPr>
                        <a:t>05 Mart </a:t>
                      </a:r>
                      <a:r>
                        <a:rPr lang="tr-TR" sz="900" dirty="0" smtClean="0">
                          <a:solidFill>
                            <a:schemeClr val="tx1"/>
                          </a:solidFill>
                        </a:rPr>
                        <a:t>–</a:t>
                      </a:r>
                      <a:r>
                        <a:rPr lang="tr-TR" sz="900" baseline="0" dirty="0" smtClean="0">
                          <a:solidFill>
                            <a:schemeClr val="tx1"/>
                          </a:solidFill>
                        </a:rPr>
                        <a:t>  </a:t>
                      </a:r>
                      <a:r>
                        <a:rPr lang="tr-TR" sz="900" dirty="0" smtClean="0">
                          <a:solidFill>
                            <a:schemeClr val="tx1"/>
                          </a:solidFill>
                        </a:rPr>
                        <a:t>Hülya – Kadri dostlarımızın kızı Selen’in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06 Mart --  Nursun- Murat Doğru dostlarımızın evlilik yıldönümü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07 Mart – Ahmet Kumrulu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10 Mart – Sevgi Demirbaş dostumuzun doğum günü</a:t>
                      </a:r>
                    </a:p>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4317273">
                <a:tc gridSpan="2">
                  <a:txBody>
                    <a:bodyPr/>
                    <a:lstStyle/>
                    <a:p>
                      <a:pPr algn="just"/>
                      <a:r>
                        <a:rPr lang="tr-TR" sz="900" b="1" dirty="0" smtClean="0">
                          <a:solidFill>
                            <a:schemeClr val="tx1"/>
                          </a:solidFill>
                        </a:rPr>
                        <a:t>Toplantı Akışı</a:t>
                      </a:r>
                    </a:p>
                    <a:p>
                      <a:pPr algn="just"/>
                      <a:endParaRPr lang="tr-TR" sz="900" b="1" dirty="0" smtClean="0">
                        <a:solidFill>
                          <a:schemeClr val="tx1"/>
                        </a:solidFill>
                      </a:endParaRPr>
                    </a:p>
                    <a:p>
                      <a:pPr algn="just"/>
                      <a:r>
                        <a:rPr lang="tr-TR" sz="900" dirty="0" smtClean="0">
                          <a:solidFill>
                            <a:schemeClr val="tx1"/>
                          </a:solidFill>
                        </a:rPr>
                        <a:t>Dönemimizin 31. toplantısında, </a:t>
                      </a:r>
                      <a:r>
                        <a:rPr lang="tr-TR" sz="900" dirty="0" smtClean="0"/>
                        <a:t>Başkanımız Cengiz</a:t>
                      </a:r>
                      <a:r>
                        <a:rPr lang="tr-TR" sz="900" baseline="0" dirty="0" smtClean="0"/>
                        <a:t> Kaya tarafından sırasıyla «Toplantı Gündemi»  duyurusu yapıldı. </a:t>
                      </a:r>
                    </a:p>
                    <a:p>
                      <a:pPr algn="just"/>
                      <a:r>
                        <a:rPr lang="tr-TR" sz="900" baseline="0" dirty="0" smtClean="0"/>
                        <a:t>Başkanımız tarafından misafirlerimizin dostlarımıza tanıtılmasından sonra, Kulüp Genel Sekreteri Rtn. Mert Özmut tarafından katılım oranımız, mazeretli dostlarımız ve mutlu gün bilgilendirilmeleri yapıldı. </a:t>
                      </a:r>
                    </a:p>
                    <a:p>
                      <a:pPr algn="just"/>
                      <a:r>
                        <a:rPr lang="tr-TR" sz="900" baseline="0" dirty="0" smtClean="0"/>
                        <a:t>Dünya Kadınlar Günü  nedeniyle Murat Soysalan dostumuz tarafından  güzel bir konuşma gerçekleştirildi.</a:t>
                      </a:r>
                    </a:p>
                    <a:p>
                      <a:pPr algn="l"/>
                      <a:r>
                        <a:rPr lang="tr-TR" sz="900" baseline="0" dirty="0" smtClean="0"/>
                        <a:t>Dünya Kadınlar Günü’nde , toplantımıza onur konuğu olarak  katılan  “Uzat Elini Kültür, Eğitim, Daya-</a:t>
                      </a:r>
                      <a:r>
                        <a:rPr lang="tr-TR" sz="900" baseline="0" dirty="0" err="1" smtClean="0"/>
                        <a:t>nışma</a:t>
                      </a:r>
                      <a:r>
                        <a:rPr lang="tr-TR" sz="900" baseline="0" dirty="0" smtClean="0"/>
                        <a:t> ve Yardımlaşma Derneği” Başkanı  Şerife Zekiye Özmut, başarılı bir sivil toplum örgütü kadını olarak,  kendi örgütünü ve faaliyetlerini anlattı.</a:t>
                      </a:r>
                    </a:p>
                    <a:p>
                      <a:pPr lvl="0"/>
                      <a:r>
                        <a:rPr lang="tr-TR" sz="900" b="0" baseline="0" dirty="0" smtClean="0">
                          <a:solidFill>
                            <a:schemeClr val="tx1"/>
                          </a:solidFill>
                        </a:rPr>
                        <a:t>Duyurular bölümünde,  Başkanımız tarafından, </a:t>
                      </a:r>
                      <a:r>
                        <a:rPr lang="tr-TR" sz="900" dirty="0" smtClean="0"/>
                        <a:t>9 Mart  tarihinde 1531. eşli toplantı, 11 Mart tarihinde Rotary Vakıf Semineri, 12 Mart tarihinde BES/Asamble gösteri  provası, 16 – 19 Mart  tarihlerinde Art Ankara 3. Sanat Fuarı</a:t>
                      </a:r>
                      <a:r>
                        <a:rPr lang="tr-TR" sz="900" baseline="0" dirty="0" smtClean="0"/>
                        <a:t> etkinliği, </a:t>
                      </a:r>
                      <a:r>
                        <a:rPr lang="tr-TR" sz="900" dirty="0" smtClean="0"/>
                        <a:t>23 Mart  tarihli 1533.  toplantı , 25 Mart tarihli </a:t>
                      </a:r>
                      <a:r>
                        <a:rPr lang="tr-TR" sz="900" dirty="0" err="1" smtClean="0"/>
                        <a:t>Ocakbaşı</a:t>
                      </a:r>
                      <a:r>
                        <a:rPr lang="tr-TR" sz="900" dirty="0" smtClean="0"/>
                        <a:t>, 26 Mart  tarih-</a:t>
                      </a:r>
                      <a:r>
                        <a:rPr lang="tr-TR" sz="900" dirty="0" err="1" smtClean="0"/>
                        <a:t>li</a:t>
                      </a:r>
                      <a:r>
                        <a:rPr lang="tr-TR" sz="900" dirty="0" smtClean="0"/>
                        <a:t> BES/Asamble gösteri provası , 30 Mart tarihli 1534. toplantı  ve 2 Nisan  tarihli Rotary Vakfının 100. Yıl Çocuk </a:t>
                      </a:r>
                      <a:r>
                        <a:rPr lang="tr-TR" sz="900" dirty="0" err="1" smtClean="0"/>
                        <a:t>ŞenliğininTaurus</a:t>
                      </a:r>
                      <a:r>
                        <a:rPr lang="tr-TR" sz="900" dirty="0" smtClean="0"/>
                        <a:t> AVM de yapılacağı duyuruldu.</a:t>
                      </a:r>
                    </a:p>
                    <a:p>
                      <a:pPr lvl="0" algn="just"/>
                      <a:endParaRPr lang="tr-TR" sz="900" baseline="0" dirty="0" smtClean="0">
                        <a:solidFill>
                          <a:schemeClr val="tx1"/>
                        </a:solidFill>
                      </a:endParaRPr>
                    </a:p>
                    <a:p>
                      <a:pPr lvl="0" algn="just"/>
                      <a:r>
                        <a:rPr lang="tr-TR" sz="900" baseline="0" dirty="0" smtClean="0">
                          <a:solidFill>
                            <a:schemeClr val="tx1"/>
                          </a:solidFill>
                        </a:rPr>
                        <a:t>Başkanımız,  toplantıya katılan dostlarımıza katıldıkları için teşekkür edip, mutluluk, sağlık ve esenlikler dolu bir hafta dileğiyle, </a:t>
                      </a:r>
                      <a:r>
                        <a:rPr lang="tr-TR" sz="900" baseline="0" dirty="0" smtClean="0"/>
                        <a:t>toplantıyı «Rotary İnsanlığa Hizmet Eder»  diyerek kapattı.</a:t>
                      </a:r>
                      <a:endParaRPr lang="tr-TR" sz="900" baseline="0" dirty="0" smtClean="0">
                        <a:solidFill>
                          <a:schemeClr val="tx1"/>
                        </a:solidFill>
                      </a:endParaRPr>
                    </a:p>
                    <a:p>
                      <a:pPr lvl="0" algn="just"/>
                      <a:endParaRPr lang="tr-TR" sz="900" baseline="0" dirty="0" smtClean="0">
                        <a:solidFill>
                          <a:schemeClr val="tx1"/>
                        </a:solidFill>
                      </a:endParaRPr>
                    </a:p>
                    <a:p>
                      <a:pPr lvl="0" algn="just"/>
                      <a:r>
                        <a:rPr lang="tr-TR" sz="900" baseline="0" dirty="0" smtClean="0">
                          <a:solidFill>
                            <a:schemeClr val="tx1"/>
                          </a:solidFill>
                        </a:rPr>
                        <a:t>Toplantının resmi bölümü sonrasında GDG. Korhan Atilla tarafından Gaziantep’ten getirilen iki tepsi baklava, dostlarımız tarafından büyük bir memnuniyetle değerlendirildi.</a:t>
                      </a:r>
                    </a:p>
                    <a:p>
                      <a:pPr lvl="0" algn="just"/>
                      <a:endParaRPr lang="tr-TR" sz="900" b="1" dirty="0" smtClean="0"/>
                    </a:p>
                    <a:p>
                      <a:pPr lvl="0" algn="just"/>
                      <a:r>
                        <a:rPr lang="tr-TR" sz="900" b="1" dirty="0" smtClean="0"/>
                        <a:t>Haftanın</a:t>
                      </a:r>
                      <a:r>
                        <a:rPr lang="tr-TR" sz="900" b="1" baseline="0" dirty="0" smtClean="0"/>
                        <a:t> Sözü:  </a:t>
                      </a:r>
                    </a:p>
                    <a:p>
                      <a:pPr algn="just">
                        <a:spcAft>
                          <a:spcPts val="0"/>
                        </a:spcAft>
                      </a:pPr>
                      <a:endParaRPr lang="tr-TR" sz="900" b="1" dirty="0" smtClean="0">
                        <a:latin typeface="+mn-lt"/>
                        <a:ea typeface="Calibri"/>
                      </a:endParaRP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1" dirty="0" smtClean="0">
                          <a:latin typeface="+mn-lt"/>
                          <a:ea typeface="Calibri"/>
                        </a:rPr>
                        <a:t>“ </a:t>
                      </a:r>
                      <a:r>
                        <a:rPr lang="tr-TR" sz="900" b="0" dirty="0" smtClean="0"/>
                        <a:t>Sana ruh üflendiğinde bir kadının karnındasın. Ağladığında bir kadının kucağındasın. Aşık olduğunda bir kadının kalbindesin. Ona güzel davran.</a:t>
                      </a:r>
                      <a:r>
                        <a:rPr lang="tr-TR" sz="900" b="0" dirty="0" smtClean="0">
                          <a:latin typeface="+mn-lt"/>
                          <a:ea typeface="Calibri"/>
                        </a:rPr>
                        <a:t> </a:t>
                      </a:r>
                      <a:r>
                        <a:rPr lang="tr-TR" sz="900" b="1" dirty="0" smtClean="0">
                          <a:latin typeface="+mn-lt"/>
                          <a:ea typeface="Calibri"/>
                        </a:rPr>
                        <a:t>” </a:t>
                      </a:r>
                      <a:r>
                        <a:rPr lang="tr-TR" sz="900" b="1" kern="1200" dirty="0" smtClean="0">
                          <a:solidFill>
                            <a:schemeClr val="tx1"/>
                          </a:solidFill>
                          <a:latin typeface="+mn-lt"/>
                          <a:ea typeface="+mn-ea"/>
                          <a:cs typeface="+mn-cs"/>
                        </a:rPr>
                        <a:t>Anonim </a:t>
                      </a:r>
                      <a:r>
                        <a:rPr lang="tr-TR" sz="900" b="0" kern="1200" dirty="0" smtClean="0">
                          <a:solidFill>
                            <a:schemeClr val="tx1"/>
                          </a:solidFill>
                          <a:latin typeface="+mn-lt"/>
                          <a:ea typeface="+mn-ea"/>
                          <a:cs typeface="+mn-cs"/>
                        </a:rPr>
                        <a:t> </a:t>
                      </a:r>
                    </a:p>
                    <a:p>
                      <a:pPr algn="just">
                        <a:spcAft>
                          <a:spcPts val="0"/>
                        </a:spcAft>
                      </a:pPr>
                      <a:endParaRPr lang="tr-TR" sz="900" b="0" kern="1200" dirty="0" smtClean="0">
                        <a:solidFill>
                          <a:schemeClr val="tx1"/>
                        </a:solidFill>
                        <a:latin typeface="+mn-lt"/>
                        <a:ea typeface="+mn-ea"/>
                        <a:cs typeface="+mn-cs"/>
                      </a:endParaRPr>
                    </a:p>
                    <a:p>
                      <a:pPr algn="just">
                        <a:spcAft>
                          <a:spcPts val="0"/>
                        </a:spcAft>
                      </a:pPr>
                      <a:endParaRPr lang="en-US" sz="900" b="0" kern="120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2266">
                <a:tc>
                  <a:txBody>
                    <a:bodyPr/>
                    <a:lstStyle/>
                    <a:p>
                      <a:endParaRPr lang="tr-TR" sz="900" dirty="0"/>
                    </a:p>
                  </a:txBody>
                  <a:tcPr marL="71057" marR="71057" marT="37806" marB="37806"/>
                </a:tc>
                <a:tc>
                  <a:txBody>
                    <a:bodyPr/>
                    <a:lstStyle/>
                    <a:p>
                      <a:endParaRPr lang="tr-TR" sz="900" dirty="0"/>
                    </a:p>
                  </a:txBody>
                  <a:tcPr marL="71057" marR="71057" marT="37806" marB="37806"/>
                </a:tc>
              </a:tr>
            </a:tbl>
          </a:graphicData>
        </a:graphic>
      </p:graphicFrame>
    </p:spTree>
    <p:extLst>
      <p:ext uri="{BB962C8B-B14F-4D97-AF65-F5344CB8AC3E}">
        <p14:creationId xmlns:p14="http://schemas.microsoft.com/office/powerpoint/2010/main" xmlns="" val="17437863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576387" y="420471"/>
            <a:ext cx="4032000" cy="2688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3" cstate="print"/>
          <a:srcRect/>
          <a:stretch>
            <a:fillRect/>
          </a:stretch>
        </p:blipFill>
        <p:spPr bwMode="auto">
          <a:xfrm>
            <a:off x="2718672" y="3420591"/>
            <a:ext cx="2538235" cy="169200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4" cstate="print"/>
          <a:srcRect/>
          <a:stretch>
            <a:fillRect/>
          </a:stretch>
        </p:blipFill>
        <p:spPr bwMode="auto">
          <a:xfrm>
            <a:off x="2040794" y="5437015"/>
            <a:ext cx="1199889" cy="1800000"/>
          </a:xfrm>
          <a:prstGeom prst="rect">
            <a:avLst/>
          </a:prstGeom>
          <a:noFill/>
          <a:ln w="9525">
            <a:noFill/>
            <a:miter lim="800000"/>
            <a:headEnd/>
            <a:tailEnd/>
          </a:ln>
          <a:effectLst/>
        </p:spPr>
      </p:pic>
      <p:pic>
        <p:nvPicPr>
          <p:cNvPr id="1038" name="Picture 14"/>
          <p:cNvPicPr>
            <a:picLocks noChangeAspect="1" noChangeArrowheads="1"/>
          </p:cNvPicPr>
          <p:nvPr/>
        </p:nvPicPr>
        <p:blipFill>
          <a:blip r:embed="rId5" cstate="print"/>
          <a:srcRect/>
          <a:stretch>
            <a:fillRect/>
          </a:stretch>
        </p:blipFill>
        <p:spPr bwMode="auto">
          <a:xfrm>
            <a:off x="168475" y="5509023"/>
            <a:ext cx="1200000" cy="1800000"/>
          </a:xfrm>
          <a:prstGeom prst="rect">
            <a:avLst/>
          </a:prstGeom>
          <a:noFill/>
          <a:ln w="9525">
            <a:noFill/>
            <a:miter lim="800000"/>
            <a:headEnd/>
            <a:tailEnd/>
          </a:ln>
          <a:effectLst/>
        </p:spPr>
      </p:pic>
      <p:pic>
        <p:nvPicPr>
          <p:cNvPr id="1041" name="Picture 17"/>
          <p:cNvPicPr>
            <a:picLocks noChangeAspect="1" noChangeArrowheads="1"/>
          </p:cNvPicPr>
          <p:nvPr/>
        </p:nvPicPr>
        <p:blipFill>
          <a:blip r:embed="rId6" cstate="print"/>
          <a:srcRect/>
          <a:stretch>
            <a:fillRect/>
          </a:stretch>
        </p:blipFill>
        <p:spPr bwMode="auto">
          <a:xfrm>
            <a:off x="54099" y="3420591"/>
            <a:ext cx="2538512" cy="1692000"/>
          </a:xfrm>
          <a:prstGeom prst="rect">
            <a:avLst/>
          </a:prstGeom>
          <a:noFill/>
          <a:ln w="9525">
            <a:noFill/>
            <a:miter lim="800000"/>
            <a:headEnd/>
            <a:tailEnd/>
          </a:ln>
          <a:effectLst/>
        </p:spPr>
      </p:pic>
      <p:pic>
        <p:nvPicPr>
          <p:cNvPr id="1049" name="Picture 25"/>
          <p:cNvPicPr>
            <a:picLocks noChangeAspect="1" noChangeArrowheads="1"/>
          </p:cNvPicPr>
          <p:nvPr/>
        </p:nvPicPr>
        <p:blipFill>
          <a:blip r:embed="rId7" cstate="print"/>
          <a:srcRect/>
          <a:stretch>
            <a:fillRect/>
          </a:stretch>
        </p:blipFill>
        <p:spPr bwMode="auto">
          <a:xfrm>
            <a:off x="3768875" y="5437015"/>
            <a:ext cx="1200000" cy="1800000"/>
          </a:xfrm>
          <a:prstGeom prst="rect">
            <a:avLst/>
          </a:prstGeom>
          <a:noFill/>
          <a:ln w="9525">
            <a:noFill/>
            <a:miter lim="800000"/>
            <a:headEnd/>
            <a:tailEnd/>
          </a:ln>
          <a:effectLst/>
        </p:spPr>
      </p:pic>
      <p:sp>
        <p:nvSpPr>
          <p:cNvPr id="27" name="26 Dikdörtgen"/>
          <p:cNvSpPr/>
          <p:nvPr/>
        </p:nvSpPr>
        <p:spPr>
          <a:xfrm>
            <a:off x="1728515" y="108223"/>
            <a:ext cx="1786066" cy="307777"/>
          </a:xfrm>
          <a:prstGeom prst="rect">
            <a:avLst/>
          </a:prstGeom>
        </p:spPr>
        <p:txBody>
          <a:bodyPr wrap="none">
            <a:spAutoFit/>
          </a:bodyPr>
          <a:lstStyle/>
          <a:p>
            <a:r>
              <a:rPr lang="tr-TR" b="1" dirty="0" smtClean="0">
                <a:latin typeface="Monotype Corsiva" panose="03010101010201010101" pitchFamily="66" charset="0"/>
              </a:rPr>
              <a:t>1531 . T.OPLANTIMIZ</a:t>
            </a:r>
            <a:endParaRPr lang="tr-TR" b="1" dirty="0">
              <a:latin typeface="Monotype Corsiva" panose="03010101010201010101" pitchFamily="66" charset="0"/>
            </a:endParaRPr>
          </a:p>
        </p:txBody>
      </p:sp>
      <p:sp>
        <p:nvSpPr>
          <p:cNvPr id="28" name="27 Dikdörtgen"/>
          <p:cNvSpPr/>
          <p:nvPr/>
        </p:nvSpPr>
        <p:spPr>
          <a:xfrm>
            <a:off x="-71685" y="5129619"/>
            <a:ext cx="3016018" cy="523220"/>
          </a:xfrm>
          <a:prstGeom prst="rect">
            <a:avLst/>
          </a:prstGeom>
        </p:spPr>
        <p:txBody>
          <a:bodyPr wrap="none">
            <a:spAutoFit/>
          </a:bodyPr>
          <a:lstStyle/>
          <a:p>
            <a:r>
              <a:rPr lang="tr-TR" b="1" dirty="0" smtClean="0"/>
              <a:t>Toplantı açılışı/Mutlu Gün duyuruları </a:t>
            </a:r>
          </a:p>
          <a:p>
            <a:endParaRPr lang="tr-TR" dirty="0"/>
          </a:p>
        </p:txBody>
      </p:sp>
      <p:sp>
        <p:nvSpPr>
          <p:cNvPr id="29" name="28 Dikdörtgen"/>
          <p:cNvSpPr/>
          <p:nvPr/>
        </p:nvSpPr>
        <p:spPr>
          <a:xfrm>
            <a:off x="1331913" y="3060551"/>
            <a:ext cx="2663825" cy="307777"/>
          </a:xfrm>
          <a:prstGeom prst="rect">
            <a:avLst/>
          </a:prstGeom>
        </p:spPr>
        <p:txBody>
          <a:bodyPr>
            <a:spAutoFit/>
          </a:bodyPr>
          <a:lstStyle/>
          <a:p>
            <a:r>
              <a:rPr lang="tr-TR" b="1" dirty="0" smtClean="0"/>
              <a:t>Dünya Kadınlar Günü Toplantımız</a:t>
            </a:r>
            <a:endParaRPr lang="tr-TR" dirty="0"/>
          </a:p>
        </p:txBody>
      </p:sp>
      <p:sp>
        <p:nvSpPr>
          <p:cNvPr id="31" name="30 Dikdörtgen"/>
          <p:cNvSpPr/>
          <p:nvPr/>
        </p:nvSpPr>
        <p:spPr>
          <a:xfrm>
            <a:off x="144339" y="7309023"/>
            <a:ext cx="1613840" cy="307777"/>
          </a:xfrm>
          <a:prstGeom prst="rect">
            <a:avLst/>
          </a:prstGeom>
        </p:spPr>
        <p:txBody>
          <a:bodyPr wrap="none">
            <a:spAutoFit/>
          </a:bodyPr>
          <a:lstStyle/>
          <a:p>
            <a:r>
              <a:rPr lang="tr-TR" b="1" dirty="0" smtClean="0"/>
              <a:t>Duru Küreğibüyük </a:t>
            </a:r>
            <a:endParaRPr lang="tr-TR" dirty="0"/>
          </a:p>
        </p:txBody>
      </p:sp>
      <p:sp>
        <p:nvSpPr>
          <p:cNvPr id="32" name="31 Dikdörtgen"/>
          <p:cNvSpPr/>
          <p:nvPr/>
        </p:nvSpPr>
        <p:spPr>
          <a:xfrm>
            <a:off x="1800523" y="7237015"/>
            <a:ext cx="1871538" cy="307777"/>
          </a:xfrm>
          <a:prstGeom prst="rect">
            <a:avLst/>
          </a:prstGeom>
        </p:spPr>
        <p:txBody>
          <a:bodyPr wrap="none">
            <a:spAutoFit/>
          </a:bodyPr>
          <a:lstStyle/>
          <a:p>
            <a:r>
              <a:rPr lang="tr-TR" b="1" dirty="0" smtClean="0"/>
              <a:t>Rukiye Eker </a:t>
            </a:r>
            <a:r>
              <a:rPr lang="tr-TR" b="1" dirty="0" err="1" smtClean="0"/>
              <a:t>Ömeroğlu</a:t>
            </a:r>
            <a:r>
              <a:rPr lang="tr-TR" b="1" dirty="0" smtClean="0"/>
              <a:t> </a:t>
            </a:r>
            <a:endParaRPr lang="tr-TR" dirty="0"/>
          </a:p>
        </p:txBody>
      </p:sp>
      <p:sp>
        <p:nvSpPr>
          <p:cNvPr id="33" name="32 Dikdörtgen"/>
          <p:cNvSpPr/>
          <p:nvPr/>
        </p:nvSpPr>
        <p:spPr>
          <a:xfrm>
            <a:off x="3688909" y="7217270"/>
            <a:ext cx="1666738" cy="307777"/>
          </a:xfrm>
          <a:prstGeom prst="rect">
            <a:avLst/>
          </a:prstGeom>
        </p:spPr>
        <p:txBody>
          <a:bodyPr wrap="none">
            <a:spAutoFit/>
          </a:bodyPr>
          <a:lstStyle/>
          <a:p>
            <a:r>
              <a:rPr lang="tr-TR" b="1" dirty="0" smtClean="0"/>
              <a:t>Şerife Zekiye Özmut</a:t>
            </a:r>
            <a:endParaRPr lang="tr-TR" dirty="0"/>
          </a:p>
        </p:txBody>
      </p:sp>
      <p:sp>
        <p:nvSpPr>
          <p:cNvPr id="34" name="33 Dikdörtgen"/>
          <p:cNvSpPr/>
          <p:nvPr/>
        </p:nvSpPr>
        <p:spPr>
          <a:xfrm>
            <a:off x="2952651" y="5129038"/>
            <a:ext cx="2111732" cy="307777"/>
          </a:xfrm>
          <a:prstGeom prst="rect">
            <a:avLst/>
          </a:prstGeom>
        </p:spPr>
        <p:txBody>
          <a:bodyPr wrap="none">
            <a:spAutoFit/>
          </a:bodyPr>
          <a:lstStyle/>
          <a:p>
            <a:r>
              <a:rPr lang="tr-TR" b="1" dirty="0" smtClean="0"/>
              <a:t>Dünya Kadınlar Günü Top.</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1368475" y="5220791"/>
            <a:ext cx="2448000" cy="1632000"/>
          </a:xfrm>
          <a:prstGeom prst="rect">
            <a:avLst/>
          </a:prstGeom>
          <a:noFill/>
          <a:ln w="9525">
            <a:noFill/>
            <a:miter lim="800000"/>
            <a:headEnd/>
            <a:tailEnd/>
          </a:ln>
          <a:effectLst/>
        </p:spPr>
      </p:pic>
      <p:pic>
        <p:nvPicPr>
          <p:cNvPr id="1045" name="Picture 21"/>
          <p:cNvPicPr>
            <a:picLocks noChangeAspect="1" noChangeArrowheads="1"/>
          </p:cNvPicPr>
          <p:nvPr/>
        </p:nvPicPr>
        <p:blipFill>
          <a:blip r:embed="rId3" cstate="print"/>
          <a:srcRect/>
          <a:stretch>
            <a:fillRect/>
          </a:stretch>
        </p:blipFill>
        <p:spPr bwMode="auto">
          <a:xfrm>
            <a:off x="144339" y="612279"/>
            <a:ext cx="2448000" cy="1631848"/>
          </a:xfrm>
          <a:prstGeom prst="rect">
            <a:avLst/>
          </a:prstGeom>
          <a:noFill/>
          <a:ln w="9525">
            <a:noFill/>
            <a:miter lim="800000"/>
            <a:headEnd/>
            <a:tailEnd/>
          </a:ln>
          <a:effectLst/>
        </p:spPr>
      </p:pic>
      <p:pic>
        <p:nvPicPr>
          <p:cNvPr id="1047" name="Picture 23"/>
          <p:cNvPicPr>
            <a:picLocks noChangeAspect="1" noChangeArrowheads="1"/>
          </p:cNvPicPr>
          <p:nvPr/>
        </p:nvPicPr>
        <p:blipFill>
          <a:blip r:embed="rId4" cstate="print"/>
          <a:srcRect/>
          <a:stretch>
            <a:fillRect/>
          </a:stretch>
        </p:blipFill>
        <p:spPr bwMode="auto">
          <a:xfrm>
            <a:off x="2736627" y="612279"/>
            <a:ext cx="2448000" cy="1632238"/>
          </a:xfrm>
          <a:prstGeom prst="rect">
            <a:avLst/>
          </a:prstGeom>
          <a:noFill/>
          <a:ln w="9525">
            <a:noFill/>
            <a:miter lim="800000"/>
            <a:headEnd/>
            <a:tailEnd/>
          </a:ln>
          <a:effectLst/>
        </p:spPr>
      </p:pic>
      <p:pic>
        <p:nvPicPr>
          <p:cNvPr id="1052" name="Picture 28"/>
          <p:cNvPicPr>
            <a:picLocks noChangeAspect="1" noChangeArrowheads="1"/>
          </p:cNvPicPr>
          <p:nvPr/>
        </p:nvPicPr>
        <p:blipFill>
          <a:blip r:embed="rId5" cstate="print"/>
          <a:srcRect/>
          <a:stretch>
            <a:fillRect/>
          </a:stretch>
        </p:blipFill>
        <p:spPr bwMode="auto">
          <a:xfrm>
            <a:off x="2736899" y="3085059"/>
            <a:ext cx="2448000" cy="1631676"/>
          </a:xfrm>
          <a:prstGeom prst="rect">
            <a:avLst/>
          </a:prstGeom>
          <a:noFill/>
          <a:ln w="9525">
            <a:noFill/>
            <a:miter lim="800000"/>
            <a:headEnd/>
            <a:tailEnd/>
          </a:ln>
          <a:effectLst/>
        </p:spPr>
      </p:pic>
      <p:pic>
        <p:nvPicPr>
          <p:cNvPr id="1058" name="Picture 34"/>
          <p:cNvPicPr>
            <a:picLocks noChangeAspect="1" noChangeArrowheads="1"/>
          </p:cNvPicPr>
          <p:nvPr/>
        </p:nvPicPr>
        <p:blipFill>
          <a:blip r:embed="rId6" cstate="print"/>
          <a:srcRect/>
          <a:stretch>
            <a:fillRect/>
          </a:stretch>
        </p:blipFill>
        <p:spPr bwMode="auto">
          <a:xfrm>
            <a:off x="144339" y="3084964"/>
            <a:ext cx="2448000" cy="1631771"/>
          </a:xfrm>
          <a:prstGeom prst="rect">
            <a:avLst/>
          </a:prstGeom>
          <a:noFill/>
          <a:ln w="9525">
            <a:noFill/>
            <a:miter lim="800000"/>
            <a:headEnd/>
            <a:tailEnd/>
          </a:ln>
          <a:effectLst/>
        </p:spPr>
      </p:pic>
      <p:sp>
        <p:nvSpPr>
          <p:cNvPr id="27" name="26 Dikdörtgen"/>
          <p:cNvSpPr/>
          <p:nvPr/>
        </p:nvSpPr>
        <p:spPr>
          <a:xfrm>
            <a:off x="1728515" y="108223"/>
            <a:ext cx="1786066" cy="307777"/>
          </a:xfrm>
          <a:prstGeom prst="rect">
            <a:avLst/>
          </a:prstGeom>
        </p:spPr>
        <p:txBody>
          <a:bodyPr wrap="none">
            <a:spAutoFit/>
          </a:bodyPr>
          <a:lstStyle/>
          <a:p>
            <a:r>
              <a:rPr lang="tr-TR" b="1" dirty="0" smtClean="0">
                <a:latin typeface="Monotype Corsiva" panose="03010101010201010101" pitchFamily="66" charset="0"/>
              </a:rPr>
              <a:t>1531 . T.OPLANTIMIZ</a:t>
            </a:r>
            <a:endParaRPr lang="tr-TR" b="1" dirty="0">
              <a:latin typeface="Monotype Corsiva" panose="03010101010201010101" pitchFamily="66" charset="0"/>
            </a:endParaRPr>
          </a:p>
        </p:txBody>
      </p:sp>
      <p:sp>
        <p:nvSpPr>
          <p:cNvPr id="21" name="20 Dikdörtgen"/>
          <p:cNvSpPr/>
          <p:nvPr/>
        </p:nvSpPr>
        <p:spPr>
          <a:xfrm>
            <a:off x="1333076" y="4860751"/>
            <a:ext cx="2254271" cy="307777"/>
          </a:xfrm>
          <a:prstGeom prst="rect">
            <a:avLst/>
          </a:prstGeom>
        </p:spPr>
        <p:txBody>
          <a:bodyPr wrap="none">
            <a:spAutoFit/>
          </a:bodyPr>
          <a:lstStyle/>
          <a:p>
            <a:r>
              <a:rPr lang="tr-TR" b="1" dirty="0" smtClean="0"/>
              <a:t>Teşekkür Belgeleri verilmesi</a:t>
            </a:r>
            <a:endParaRPr lang="tr-TR" dirty="0"/>
          </a:p>
        </p:txBody>
      </p:sp>
      <p:sp>
        <p:nvSpPr>
          <p:cNvPr id="22" name="21 Dikdörtgen"/>
          <p:cNvSpPr/>
          <p:nvPr/>
        </p:nvSpPr>
        <p:spPr>
          <a:xfrm>
            <a:off x="75129" y="2268463"/>
            <a:ext cx="2605265" cy="523220"/>
          </a:xfrm>
          <a:prstGeom prst="rect">
            <a:avLst/>
          </a:prstGeom>
        </p:spPr>
        <p:txBody>
          <a:bodyPr wrap="none">
            <a:spAutoFit/>
          </a:bodyPr>
          <a:lstStyle/>
          <a:p>
            <a:r>
              <a:rPr lang="tr-TR" b="1" dirty="0" smtClean="0"/>
              <a:t>Rtn. Murat Soysalan </a:t>
            </a:r>
          </a:p>
          <a:p>
            <a:r>
              <a:rPr lang="tr-TR" b="1" dirty="0" smtClean="0"/>
              <a:t>Dünya Kadınlar Günü Konuşması</a:t>
            </a:r>
            <a:endParaRPr lang="tr-TR" dirty="0"/>
          </a:p>
        </p:txBody>
      </p:sp>
      <p:sp>
        <p:nvSpPr>
          <p:cNvPr id="23" name="22 Dikdörtgen"/>
          <p:cNvSpPr/>
          <p:nvPr/>
        </p:nvSpPr>
        <p:spPr>
          <a:xfrm>
            <a:off x="2520603" y="2268463"/>
            <a:ext cx="2827057" cy="738664"/>
          </a:xfrm>
          <a:prstGeom prst="rect">
            <a:avLst/>
          </a:prstGeom>
        </p:spPr>
        <p:txBody>
          <a:bodyPr wrap="none">
            <a:spAutoFit/>
          </a:bodyPr>
          <a:lstStyle/>
          <a:p>
            <a:pPr algn="ctr"/>
            <a:r>
              <a:rPr lang="tr-TR" b="1" dirty="0" smtClean="0"/>
              <a:t>Uzat Elini Kültür, Eğitim, Dayanışma</a:t>
            </a:r>
          </a:p>
          <a:p>
            <a:pPr algn="ctr"/>
            <a:r>
              <a:rPr lang="tr-TR" b="1" dirty="0" smtClean="0"/>
              <a:t> ve Yardımlaşma Derneği” </a:t>
            </a:r>
          </a:p>
          <a:p>
            <a:pPr algn="ctr"/>
            <a:r>
              <a:rPr lang="tr-TR" b="1" dirty="0" smtClean="0"/>
              <a:t>Başkanı  Şerife Zekiye Özmut</a:t>
            </a:r>
            <a:endParaRPr lang="tr-TR" b="1" dirty="0"/>
          </a:p>
        </p:txBody>
      </p:sp>
      <p:sp>
        <p:nvSpPr>
          <p:cNvPr id="24" name="23 Dikdörtgen"/>
          <p:cNvSpPr/>
          <p:nvPr/>
        </p:nvSpPr>
        <p:spPr>
          <a:xfrm>
            <a:off x="-26905" y="6948983"/>
            <a:ext cx="5304465" cy="523220"/>
          </a:xfrm>
          <a:prstGeom prst="rect">
            <a:avLst/>
          </a:prstGeom>
        </p:spPr>
        <p:txBody>
          <a:bodyPr wrap="none">
            <a:spAutoFit/>
          </a:bodyPr>
          <a:lstStyle/>
          <a:p>
            <a:pPr algn="ctr"/>
            <a:r>
              <a:rPr lang="tr-TR" b="1" dirty="0" smtClean="0"/>
              <a:t>Ressam Saadet Yüksel Hanımdan ARTANKARA projemize bağışlanan</a:t>
            </a:r>
          </a:p>
          <a:p>
            <a:pPr algn="ctr"/>
            <a:r>
              <a:rPr lang="tr-TR" b="1" dirty="0" smtClean="0"/>
              <a:t> ilk eser</a:t>
            </a:r>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1533.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170703983"/>
              </p:ext>
            </p:extLst>
          </p:nvPr>
        </p:nvGraphicFramePr>
        <p:xfrm>
          <a:off x="202545" y="540271"/>
          <a:ext cx="4896000" cy="7782383"/>
        </p:xfrm>
        <a:graphic>
          <a:graphicData uri="http://schemas.openxmlformats.org/drawingml/2006/table">
            <a:tbl>
              <a:tblPr firstRow="1" bandRow="1">
                <a:tableStyleId>{2D5ABB26-0587-4C30-8999-92F81FD0307C}</a:tableStyleId>
              </a:tblPr>
              <a:tblGrid>
                <a:gridCol w="1450611"/>
                <a:gridCol w="3445389"/>
              </a:tblGrid>
              <a:tr h="211017">
                <a:tc>
                  <a:txBody>
                    <a:bodyPr/>
                    <a:lstStyle/>
                    <a:p>
                      <a:r>
                        <a:rPr lang="tr-TR" sz="900" b="1" dirty="0" smtClean="0"/>
                        <a:t>Toplantı Tarihi</a:t>
                      </a:r>
                      <a:endParaRPr lang="tr-TR" sz="900" b="1" dirty="0"/>
                    </a:p>
                  </a:txBody>
                  <a:tcPr marL="71057" marR="71057" marT="37806" marB="37806"/>
                </a:tc>
                <a:tc>
                  <a:txBody>
                    <a:bodyPr/>
                    <a:lstStyle/>
                    <a:p>
                      <a:r>
                        <a:rPr lang="tr-TR" sz="900" b="0" dirty="0" smtClean="0"/>
                        <a:t>23.03.2017</a:t>
                      </a:r>
                      <a:endParaRPr lang="tr-TR" sz="900" b="0" dirty="0"/>
                    </a:p>
                  </a:txBody>
                  <a:tcPr marL="71057" marR="71057" marT="37806" marB="37806"/>
                </a:tc>
              </a:tr>
              <a:tr h="211017">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Murat Soysalan</a:t>
                      </a:r>
                      <a:endParaRPr lang="tr-TR" sz="900" dirty="0">
                        <a:solidFill>
                          <a:schemeClr val="tx1"/>
                        </a:solidFill>
                      </a:endParaRPr>
                    </a:p>
                  </a:txBody>
                  <a:tcPr marL="71057" marR="71057" marT="37806" marB="37806"/>
                </a:tc>
              </a:tr>
              <a:tr h="211017">
                <a:tc>
                  <a:txBody>
                    <a:bodyPr/>
                    <a:lstStyle/>
                    <a:p>
                      <a:r>
                        <a:rPr lang="tr-TR" sz="900" b="1" dirty="0" smtClean="0">
                          <a:solidFill>
                            <a:schemeClr val="tx1"/>
                          </a:solidFill>
                        </a:rPr>
                        <a:t>Devam Oranımız</a:t>
                      </a:r>
                      <a:endParaRPr lang="tr-TR" sz="900" b="1" dirty="0">
                        <a:solidFill>
                          <a:schemeClr val="tx1"/>
                        </a:solidFill>
                      </a:endParaRPr>
                    </a:p>
                  </a:txBody>
                  <a:tcPr marL="71057" marR="71057" marT="37806" marB="37806"/>
                </a:tc>
                <a:tc>
                  <a:txBody>
                    <a:bodyPr/>
                    <a:lstStyle/>
                    <a:p>
                      <a:r>
                        <a:rPr lang="tr-TR" sz="900" dirty="0" smtClean="0">
                          <a:solidFill>
                            <a:schemeClr val="tx1"/>
                          </a:solidFill>
                        </a:rPr>
                        <a:t>% 84</a:t>
                      </a:r>
                      <a:endParaRPr lang="tr-TR" sz="900" dirty="0">
                        <a:solidFill>
                          <a:schemeClr val="tx1"/>
                        </a:solidFill>
                      </a:endParaRPr>
                    </a:p>
                  </a:txBody>
                  <a:tcPr marL="71057" marR="71057" marT="37806" marB="37806"/>
                </a:tc>
              </a:tr>
              <a:tr h="302579">
                <a:tc>
                  <a:txBody>
                    <a:bodyPr/>
                    <a:lstStyle/>
                    <a:p>
                      <a:r>
                        <a:rPr lang="tr-TR" sz="900" b="1" dirty="0" smtClean="0">
                          <a:solidFill>
                            <a:schemeClr val="tx1"/>
                          </a:solidFill>
                        </a:rPr>
                        <a:t>Mazeretli Dostlarımız</a:t>
                      </a:r>
                      <a:endParaRPr lang="tr-TR" sz="900" b="1" dirty="0">
                        <a:solidFill>
                          <a:schemeClr val="tx1"/>
                        </a:solidFill>
                      </a:endParaRPr>
                    </a:p>
                  </a:txBody>
                  <a:tcPr marL="71057" marR="71057" marT="37806" marB="37806"/>
                </a:tc>
                <a:tc>
                  <a:txBody>
                    <a:bodyPr/>
                    <a:lstStyle/>
                    <a:p>
                      <a:r>
                        <a:rPr lang="tr-TR" sz="900" baseline="0" dirty="0" smtClean="0">
                          <a:solidFill>
                            <a:schemeClr val="tx1"/>
                          </a:solidFill>
                        </a:rPr>
                        <a:t>Levent Çolak, Gence Erdağı, Emre  </a:t>
                      </a:r>
                      <a:r>
                        <a:rPr lang="tr-TR" sz="900" baseline="0" dirty="0" err="1" smtClean="0">
                          <a:solidFill>
                            <a:schemeClr val="tx1"/>
                          </a:solidFill>
                        </a:rPr>
                        <a:t>Öztürk</a:t>
                      </a:r>
                      <a:endParaRPr lang="tr-TR" sz="900" dirty="0">
                        <a:solidFill>
                          <a:schemeClr val="tx1"/>
                        </a:solidFill>
                      </a:endParaRPr>
                    </a:p>
                  </a:txBody>
                  <a:tcPr marL="71057" marR="71057" marT="37806" marB="37806"/>
                </a:tc>
              </a:tr>
              <a:tr h="211017">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288000">
                <a:tc gridSpan="2">
                  <a:txBody>
                    <a:bodyPr/>
                    <a:lstStyle/>
                    <a:p>
                      <a:pPr lvl="1">
                        <a:buFont typeface="Arial" pitchFamily="34" charset="0"/>
                        <a:buNone/>
                      </a:pPr>
                      <a:r>
                        <a:rPr lang="tr-TR" sz="900" dirty="0" smtClean="0">
                          <a:solidFill>
                            <a:schemeClr val="tx1"/>
                          </a:solidFill>
                        </a:rPr>
                        <a:t>Göktuğ Yılmaz  Rtn. Murat Soysalan dostumuzun </a:t>
                      </a:r>
                      <a:r>
                        <a:rPr lang="tr-TR" sz="900" baseline="0" dirty="0" smtClean="0">
                          <a:solidFill>
                            <a:schemeClr val="tx1"/>
                          </a:solidFill>
                        </a:rPr>
                        <a:t> misafiri  </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1017">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216000">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4699964">
                <a:tc gridSpan="2">
                  <a:txBody>
                    <a:bodyPr/>
                    <a:lstStyle/>
                    <a:p>
                      <a:pPr algn="just"/>
                      <a:r>
                        <a:rPr lang="tr-TR" sz="900" b="1" dirty="0" smtClean="0">
                          <a:solidFill>
                            <a:schemeClr val="tx1"/>
                          </a:solidFill>
                        </a:rPr>
                        <a:t>Toplantı Akışı</a:t>
                      </a:r>
                    </a:p>
                    <a:p>
                      <a:pPr algn="just"/>
                      <a:endParaRPr lang="tr-TR" sz="900" b="1" dirty="0" smtClean="0">
                        <a:solidFill>
                          <a:schemeClr val="tx1"/>
                        </a:solidFill>
                      </a:endParaRPr>
                    </a:p>
                    <a:p>
                      <a:pPr algn="just"/>
                      <a:r>
                        <a:rPr lang="tr-TR" sz="900" dirty="0" smtClean="0">
                          <a:solidFill>
                            <a:schemeClr val="tx1"/>
                          </a:solidFill>
                        </a:rPr>
                        <a:t>Dönemimizin 33. toplantısında, </a:t>
                      </a:r>
                      <a:r>
                        <a:rPr lang="tr-TR" sz="900" dirty="0" smtClean="0"/>
                        <a:t>Başkanımız Cengiz</a:t>
                      </a:r>
                      <a:r>
                        <a:rPr lang="tr-TR" sz="900" baseline="0" dirty="0" smtClean="0"/>
                        <a:t> Kaya tarafından sırasıyla «Toplantı Gündemi»  duyurusu yapıldı. </a:t>
                      </a:r>
                    </a:p>
                    <a:p>
                      <a:pPr algn="just"/>
                      <a:endParaRPr lang="tr-TR" sz="900" baseline="0" dirty="0" smtClean="0"/>
                    </a:p>
                    <a:p>
                      <a:pPr algn="just"/>
                      <a:r>
                        <a:rPr lang="tr-TR" sz="900" baseline="0" dirty="0" smtClean="0"/>
                        <a:t>Başkanımız tarafından misafirlerimizin dostlarımıza tanıtılmasından sonra, Kulüp Genel Sekreteri Rtn. Mert Özmut tarafından katılım oranımız, mazeretli dostlarımız ve mutlu gün bilgilendirilmeleri yapıldı. </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BES ve Asamble Komite Başkanımız GDB. Kadri Güneş tarafından, bu güne kadar olan gelişmeler anlatıldı. </a:t>
                      </a:r>
                      <a:r>
                        <a:rPr lang="tr-TR" sz="900" baseline="0" dirty="0" err="1" smtClean="0"/>
                        <a:t>Bes</a:t>
                      </a:r>
                      <a:r>
                        <a:rPr lang="tr-TR" sz="900" baseline="0" dirty="0" smtClean="0"/>
                        <a:t> ve Asamble Komitesinde görev yapan GDB. Abdullah Küreğibüyük BES/Asamble etkinliğindeki </a:t>
                      </a:r>
                      <a:r>
                        <a:rPr lang="tr-TR" sz="900" baseline="0" dirty="0" err="1" smtClean="0"/>
                        <a:t>stand</a:t>
                      </a:r>
                      <a:r>
                        <a:rPr lang="tr-TR" sz="900" baseline="0" dirty="0" smtClean="0"/>
                        <a:t> kiralamaları hakkında, GDB. Kerim Sefer ise BES/Asamble etkinliğindeki karşılama ve uğurlama faaliyetlerine yönelik , GDB. Zafer </a:t>
                      </a:r>
                      <a:r>
                        <a:rPr lang="tr-TR" sz="900" baseline="0" dirty="0" err="1" smtClean="0"/>
                        <a:t>Gizer</a:t>
                      </a:r>
                      <a:r>
                        <a:rPr lang="tr-TR" sz="900" baseline="0" dirty="0" smtClean="0"/>
                        <a:t> katılımlar konusunda bilgi verdi.</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2017-2018 Rotary dönemi  2430. Bölge Federasyon bütçesi ve Türk Hizmet Eğitim Vakfı bütçesi görüşüldü. Bütçelerin Asambledeki onaylama sürecinde Gelecek Dönem Kulüp Başkanımız Eran Sözen’e genel kurulda yetki verildi.</a:t>
                      </a:r>
                    </a:p>
                    <a:p>
                      <a:pPr lvl="0"/>
                      <a:endParaRPr lang="tr-TR" sz="900" b="0" baseline="0" dirty="0" smtClean="0">
                        <a:solidFill>
                          <a:schemeClr val="tx1"/>
                        </a:solidFill>
                      </a:endParaRPr>
                    </a:p>
                    <a:p>
                      <a:pPr lvl="0"/>
                      <a:r>
                        <a:rPr lang="tr-TR" sz="900" b="0" baseline="0" dirty="0" smtClean="0">
                          <a:solidFill>
                            <a:schemeClr val="tx1"/>
                          </a:solidFill>
                        </a:rPr>
                        <a:t>Duyurular bölümünde,  Başkanımız tarafından,  16-19  Mart tarihleri arasında Kulüp olarak gerçekleştirdiğimiz ART ANKARA Fuarında </a:t>
                      </a:r>
                      <a:r>
                        <a:rPr lang="tr-TR" sz="900" b="0" baseline="0" dirty="0" err="1" smtClean="0">
                          <a:solidFill>
                            <a:schemeClr val="tx1"/>
                          </a:solidFill>
                        </a:rPr>
                        <a:t>stand</a:t>
                      </a:r>
                      <a:r>
                        <a:rPr lang="tr-TR" sz="900" b="0" baseline="0" dirty="0" smtClean="0">
                          <a:solidFill>
                            <a:schemeClr val="tx1"/>
                          </a:solidFill>
                        </a:rPr>
                        <a:t> açarak sanatçılardan çocuk felci yararına resim toplama projemiz konusunda bilgi verildi. </a:t>
                      </a:r>
                    </a:p>
                    <a:p>
                      <a:pPr lvl="0"/>
                      <a:r>
                        <a:rPr lang="tr-TR" sz="900" b="0" baseline="0" dirty="0" smtClean="0">
                          <a:solidFill>
                            <a:schemeClr val="tx1"/>
                          </a:solidFill>
                        </a:rPr>
                        <a:t>Bu etkinlikte, resim bağışı toplamanın </a:t>
                      </a:r>
                      <a:r>
                        <a:rPr lang="tr-TR" sz="900" b="0" baseline="0" dirty="0" err="1" smtClean="0">
                          <a:solidFill>
                            <a:schemeClr val="tx1"/>
                          </a:solidFill>
                        </a:rPr>
                        <a:t>yanısıra</a:t>
                      </a:r>
                      <a:r>
                        <a:rPr lang="tr-TR" sz="900" b="0" baseline="0" dirty="0" smtClean="0">
                          <a:solidFill>
                            <a:schemeClr val="tx1"/>
                          </a:solidFill>
                        </a:rPr>
                        <a:t>  Rotary ve </a:t>
                      </a:r>
                      <a:r>
                        <a:rPr lang="tr-TR" sz="900" b="0" baseline="0" dirty="0" err="1" smtClean="0">
                          <a:solidFill>
                            <a:schemeClr val="tx1"/>
                          </a:solidFill>
                        </a:rPr>
                        <a:t>Rotary’nin</a:t>
                      </a:r>
                      <a:r>
                        <a:rPr lang="tr-TR" sz="900" b="0" baseline="0" dirty="0" smtClean="0">
                          <a:solidFill>
                            <a:schemeClr val="tx1"/>
                          </a:solidFill>
                        </a:rPr>
                        <a:t>  Dünya ve Türkiye’deki faaliyetleri konusunda özellikle GDB. Emre Başkanımız, fuara katılan sanatçıları  bilgilendirdi.  Başkanımız,  dört gün süren projeye katılımları ve destekleri konusunda tüm dostlarımıza teşekkür etti.</a:t>
                      </a:r>
                    </a:p>
                    <a:p>
                      <a:pPr lvl="0"/>
                      <a:endParaRPr lang="tr-TR" sz="900" b="0" baseline="0" dirty="0" smtClean="0">
                        <a:solidFill>
                          <a:schemeClr val="tx1"/>
                        </a:solidFill>
                      </a:endParaRPr>
                    </a:p>
                    <a:p>
                      <a:pPr lvl="0"/>
                      <a:r>
                        <a:rPr lang="tr-TR" sz="900" dirty="0" smtClean="0"/>
                        <a:t>Başkanımız, Etimesgut Yapracık Köyü’ndeki </a:t>
                      </a:r>
                      <a:r>
                        <a:rPr lang="tr-TR" sz="900" dirty="0" err="1" smtClean="0"/>
                        <a:t>Fatin</a:t>
                      </a:r>
                      <a:r>
                        <a:rPr lang="tr-TR" sz="900" dirty="0" smtClean="0"/>
                        <a:t> Rüştü Zorlu İlkokulunda devreye aldığımız Fen </a:t>
                      </a:r>
                      <a:r>
                        <a:rPr lang="tr-TR" sz="900" dirty="0" err="1" smtClean="0"/>
                        <a:t>Laboratuvarı</a:t>
                      </a:r>
                      <a:r>
                        <a:rPr lang="tr-TR" sz="900" dirty="0" smtClean="0"/>
                        <a:t> konusunda dostlarımızı</a:t>
                      </a:r>
                      <a:r>
                        <a:rPr lang="tr-TR" sz="900" baseline="0" dirty="0" smtClean="0"/>
                        <a:t> bilgilendirdi.</a:t>
                      </a:r>
                    </a:p>
                    <a:p>
                      <a:pPr lvl="0"/>
                      <a:endParaRPr lang="tr-TR" sz="900" baseline="0" dirty="0" smtClean="0"/>
                    </a:p>
                    <a:p>
                      <a:pPr lvl="0"/>
                      <a:r>
                        <a:rPr lang="tr-TR" sz="900" dirty="0" smtClean="0"/>
                        <a:t>Başkanımız tarafından 25 Mart tarihli </a:t>
                      </a:r>
                      <a:r>
                        <a:rPr lang="tr-TR" sz="900" dirty="0" err="1" smtClean="0"/>
                        <a:t>Ocakbaşı</a:t>
                      </a:r>
                      <a:r>
                        <a:rPr lang="tr-TR" sz="900" dirty="0" smtClean="0"/>
                        <a:t> toplantıları, 26 Mart  tarih-</a:t>
                      </a:r>
                      <a:r>
                        <a:rPr lang="tr-TR" sz="900" dirty="0" err="1" smtClean="0"/>
                        <a:t>li</a:t>
                      </a:r>
                      <a:r>
                        <a:rPr lang="tr-TR" sz="900" dirty="0" smtClean="0"/>
                        <a:t> BES/Asamble gösteri provası , 30 Mart tarihli 1534. toplantı  ve 2 Nisan  tarihli Rotary Vakfının 100. Yıl Çocuk Şenliğinin </a:t>
                      </a:r>
                      <a:r>
                        <a:rPr lang="tr-TR" sz="900" dirty="0" err="1" smtClean="0"/>
                        <a:t>Taurus</a:t>
                      </a:r>
                      <a:r>
                        <a:rPr lang="tr-TR" sz="900" dirty="0" smtClean="0"/>
                        <a:t> AVM de yapılacağı duyuruldu.</a:t>
                      </a:r>
                    </a:p>
                    <a:p>
                      <a:pPr lvl="0" algn="just"/>
                      <a:r>
                        <a:rPr lang="tr-TR" sz="900" baseline="0" dirty="0" smtClean="0">
                          <a:solidFill>
                            <a:schemeClr val="tx1"/>
                          </a:solidFill>
                        </a:rPr>
                        <a:t>Başkanımız,  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1" dirty="0" smtClean="0">
                          <a:latin typeface="+mn-lt"/>
                          <a:ea typeface="Calibri"/>
                        </a:rPr>
                        <a:t>“</a:t>
                      </a:r>
                      <a:r>
                        <a:rPr lang="tr-TR" sz="900" b="0" dirty="0" smtClean="0">
                          <a:latin typeface="+mn-lt"/>
                          <a:ea typeface="Calibri"/>
                        </a:rPr>
                        <a:t>Bütün gece ağlamaktan helak olup, ertesi gün hiçbir şey olmamış gibi güne devam eden canlıya kadın denir.</a:t>
                      </a:r>
                      <a:r>
                        <a:rPr lang="tr-TR" sz="900" b="0" dirty="0" smtClean="0">
                          <a:solidFill>
                            <a:srgbClr val="FF0000"/>
                          </a:solidFill>
                          <a:latin typeface="+mn-lt"/>
                          <a:ea typeface="Calibri"/>
                        </a:rPr>
                        <a:t> </a:t>
                      </a:r>
                      <a:r>
                        <a:rPr lang="tr-TR" sz="900" b="0" dirty="0" smtClean="0">
                          <a:solidFill>
                            <a:schemeClr val="tx1"/>
                          </a:solidFill>
                          <a:latin typeface="+mn-lt"/>
                          <a:ea typeface="Calibri"/>
                        </a:rPr>
                        <a:t>”  </a:t>
                      </a:r>
                      <a:r>
                        <a:rPr lang="tr-TR" sz="900" b="1" dirty="0" smtClean="0">
                          <a:solidFill>
                            <a:schemeClr val="tx1"/>
                          </a:solidFill>
                          <a:latin typeface="+mn-lt"/>
                          <a:ea typeface="Calibri"/>
                        </a:rPr>
                        <a:t>İrfan Kandemir</a:t>
                      </a:r>
                      <a:r>
                        <a:rPr lang="tr-TR" sz="900" b="0" kern="1200" dirty="0" smtClean="0">
                          <a:solidFill>
                            <a:srgbClr val="FF0000"/>
                          </a:solidFill>
                          <a:latin typeface="+mn-lt"/>
                          <a:ea typeface="+mn-ea"/>
                          <a:cs typeface="+mn-cs"/>
                        </a:rPr>
                        <a:t> </a:t>
                      </a:r>
                    </a:p>
                    <a:p>
                      <a:pPr algn="just">
                        <a:spcAft>
                          <a:spcPts val="0"/>
                        </a:spcAft>
                      </a:pPr>
                      <a:endParaRPr lang="tr-TR" sz="900" b="0" kern="1200" dirty="0" smtClean="0">
                        <a:solidFill>
                          <a:schemeClr val="tx1"/>
                        </a:solidFill>
                        <a:latin typeface="+mn-lt"/>
                        <a:ea typeface="+mn-ea"/>
                        <a:cs typeface="+mn-cs"/>
                      </a:endParaRPr>
                    </a:p>
                    <a:p>
                      <a:pPr algn="just">
                        <a:spcAft>
                          <a:spcPts val="0"/>
                        </a:spcAft>
                      </a:pPr>
                      <a:endParaRPr lang="en-US" sz="900" b="0" kern="120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1017">
                <a:tc>
                  <a:txBody>
                    <a:bodyPr/>
                    <a:lstStyle/>
                    <a:p>
                      <a:endParaRPr lang="tr-TR" sz="900" dirty="0"/>
                    </a:p>
                  </a:txBody>
                  <a:tcPr marL="71057" marR="71057" marT="37806" marB="37806"/>
                </a:tc>
                <a:tc>
                  <a:txBody>
                    <a:bodyPr/>
                    <a:lstStyle/>
                    <a:p>
                      <a:endParaRPr lang="tr-TR" sz="900" dirty="0"/>
                    </a:p>
                  </a:txBody>
                  <a:tcPr marL="71057" marR="71057" marT="37806" marB="37806"/>
                </a:tc>
              </a:tr>
            </a:tbl>
          </a:graphicData>
        </a:graphic>
      </p:graphicFrame>
    </p:spTree>
    <p:extLst>
      <p:ext uri="{BB962C8B-B14F-4D97-AF65-F5344CB8AC3E}">
        <p14:creationId xmlns:p14="http://schemas.microsoft.com/office/powerpoint/2010/main" xmlns="" val="17437863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108223"/>
            <a:ext cx="4796314" cy="540000"/>
          </a:xfrm>
        </p:spPr>
        <p:txBody>
          <a:bodyPr>
            <a:normAutofit/>
          </a:bodyPr>
          <a:lstStyle/>
          <a:p>
            <a:r>
              <a:rPr lang="tr-TR" sz="1400" b="1" dirty="0" smtClean="0">
                <a:latin typeface="Monotype Corsiva" panose="03010101010201010101" pitchFamily="66" charset="0"/>
              </a:rPr>
              <a:t>1533 . T.OPLANTIMIZ</a:t>
            </a:r>
            <a:br>
              <a:rPr lang="tr-TR" sz="1400" b="1" dirty="0" smtClean="0">
                <a:latin typeface="Monotype Corsiva" panose="03010101010201010101" pitchFamily="66" charset="0"/>
              </a:rPr>
            </a:br>
            <a:endParaRPr lang="tr-TR" sz="1400" dirty="0"/>
          </a:p>
        </p:txBody>
      </p:sp>
      <p:sp>
        <p:nvSpPr>
          <p:cNvPr id="3" name="2 İçerik Yer Tutucusu"/>
          <p:cNvSpPr>
            <a:spLocks noGrp="1"/>
          </p:cNvSpPr>
          <p:nvPr>
            <p:ph idx="1"/>
          </p:nvPr>
        </p:nvSpPr>
        <p:spPr/>
        <p:txBody>
          <a:bodyPr/>
          <a:lstStyle/>
          <a:p>
            <a:endParaRPr lang="tr-TR" dirty="0"/>
          </a:p>
        </p:txBody>
      </p:sp>
      <p:pic>
        <p:nvPicPr>
          <p:cNvPr id="1027" name="Picture 3" descr="C:\Users\TTAdmin\Desktop\1533. Toplant─▒ Fotog╠åraflar─▒\IMG_3163.JPG"/>
          <p:cNvPicPr>
            <a:picLocks noChangeAspect="1" noChangeArrowheads="1"/>
          </p:cNvPicPr>
          <p:nvPr/>
        </p:nvPicPr>
        <p:blipFill>
          <a:blip r:embed="rId2" cstate="print"/>
          <a:srcRect/>
          <a:stretch>
            <a:fillRect/>
          </a:stretch>
        </p:blipFill>
        <p:spPr bwMode="auto">
          <a:xfrm>
            <a:off x="720835" y="396255"/>
            <a:ext cx="3888000" cy="2915827"/>
          </a:xfrm>
          <a:prstGeom prst="rect">
            <a:avLst/>
          </a:prstGeom>
          <a:noFill/>
        </p:spPr>
      </p:pic>
      <p:pic>
        <p:nvPicPr>
          <p:cNvPr id="1041" name="Picture 17" descr="C:\Users\TTAdmin\Desktop\1533. Toplant─▒ Fotog╠åraflar─▒\IMG_7437.JPG"/>
          <p:cNvPicPr>
            <a:picLocks noChangeAspect="1" noChangeArrowheads="1"/>
          </p:cNvPicPr>
          <p:nvPr/>
        </p:nvPicPr>
        <p:blipFill>
          <a:blip r:embed="rId3" cstate="print"/>
          <a:srcRect/>
          <a:stretch>
            <a:fillRect/>
          </a:stretch>
        </p:blipFill>
        <p:spPr bwMode="auto">
          <a:xfrm>
            <a:off x="3121043" y="-3419889"/>
            <a:ext cx="3360000" cy="2520000"/>
          </a:xfrm>
          <a:prstGeom prst="rect">
            <a:avLst/>
          </a:prstGeom>
          <a:noFill/>
        </p:spPr>
      </p:pic>
      <p:pic>
        <p:nvPicPr>
          <p:cNvPr id="1060" name="Picture 36" descr="C:\Users\TTAdmin\Desktop\1533. Toplant─▒ Fotog╠åraflar─▒\IMG_3166.JPG"/>
          <p:cNvPicPr>
            <a:picLocks noChangeAspect="1" noChangeArrowheads="1"/>
          </p:cNvPicPr>
          <p:nvPr/>
        </p:nvPicPr>
        <p:blipFill>
          <a:blip r:embed="rId4" cstate="print"/>
          <a:srcRect/>
          <a:stretch>
            <a:fillRect/>
          </a:stretch>
        </p:blipFill>
        <p:spPr bwMode="auto">
          <a:xfrm>
            <a:off x="2808635" y="5473128"/>
            <a:ext cx="2448000" cy="1835895"/>
          </a:xfrm>
          <a:prstGeom prst="rect">
            <a:avLst/>
          </a:prstGeom>
          <a:noFill/>
        </p:spPr>
      </p:pic>
      <p:pic>
        <p:nvPicPr>
          <p:cNvPr id="1061" name="Picture 37" descr="C:\Users\TTAdmin\Desktop\1533. Toplant─▒ Fotog╠åraflar─▒\IMG_3167.JPG"/>
          <p:cNvPicPr>
            <a:picLocks noChangeAspect="1" noChangeArrowheads="1"/>
          </p:cNvPicPr>
          <p:nvPr/>
        </p:nvPicPr>
        <p:blipFill>
          <a:blip r:embed="rId5" cstate="print"/>
          <a:srcRect/>
          <a:stretch>
            <a:fillRect/>
          </a:stretch>
        </p:blipFill>
        <p:spPr bwMode="auto">
          <a:xfrm>
            <a:off x="144611" y="3348583"/>
            <a:ext cx="2448000" cy="1835895"/>
          </a:xfrm>
          <a:prstGeom prst="rect">
            <a:avLst/>
          </a:prstGeom>
          <a:noFill/>
        </p:spPr>
      </p:pic>
      <p:pic>
        <p:nvPicPr>
          <p:cNvPr id="1062" name="Picture 38" descr="C:\Users\TTAdmin\Desktop\1533. Toplant─▒ Fotog╠åraflar─▒\IMG_3168.JPG"/>
          <p:cNvPicPr>
            <a:picLocks noChangeAspect="1" noChangeArrowheads="1"/>
          </p:cNvPicPr>
          <p:nvPr/>
        </p:nvPicPr>
        <p:blipFill>
          <a:blip r:embed="rId6" cstate="print"/>
          <a:srcRect/>
          <a:stretch>
            <a:fillRect/>
          </a:stretch>
        </p:blipFill>
        <p:spPr bwMode="auto">
          <a:xfrm>
            <a:off x="144339" y="5473125"/>
            <a:ext cx="2448000" cy="1835898"/>
          </a:xfrm>
          <a:prstGeom prst="rect">
            <a:avLst/>
          </a:prstGeom>
          <a:noFill/>
        </p:spPr>
      </p:pic>
      <p:pic>
        <p:nvPicPr>
          <p:cNvPr id="1068" name="Picture 44" descr="C:\Users\TTAdmin\Desktop\1533. Toplant─▒ Fotog╠åraflar─▒\IMG_3182.JPG"/>
          <p:cNvPicPr>
            <a:picLocks noChangeAspect="1" noChangeArrowheads="1"/>
          </p:cNvPicPr>
          <p:nvPr/>
        </p:nvPicPr>
        <p:blipFill>
          <a:blip r:embed="rId7" cstate="print"/>
          <a:srcRect/>
          <a:stretch>
            <a:fillRect/>
          </a:stretch>
        </p:blipFill>
        <p:spPr bwMode="auto">
          <a:xfrm>
            <a:off x="2808907" y="3348583"/>
            <a:ext cx="2448000" cy="1835895"/>
          </a:xfrm>
          <a:prstGeom prst="rect">
            <a:avLst/>
          </a:prstGeom>
          <a:noFill/>
        </p:spPr>
      </p:pic>
      <p:sp>
        <p:nvSpPr>
          <p:cNvPr id="18" name="17 Dikdörtgen"/>
          <p:cNvSpPr/>
          <p:nvPr/>
        </p:nvSpPr>
        <p:spPr>
          <a:xfrm>
            <a:off x="895956" y="5148783"/>
            <a:ext cx="3995068" cy="307777"/>
          </a:xfrm>
          <a:prstGeom prst="rect">
            <a:avLst/>
          </a:prstGeom>
        </p:spPr>
        <p:txBody>
          <a:bodyPr wrap="none">
            <a:spAutoFit/>
          </a:bodyPr>
          <a:lstStyle/>
          <a:p>
            <a:r>
              <a:rPr lang="tr-TR" b="1" dirty="0" smtClean="0"/>
              <a:t>2430. Bölge  Federasyon ve Vakıf bütçe görüşmeleri</a:t>
            </a:r>
            <a:endParaRPr lang="tr-TR" dirty="0"/>
          </a:p>
        </p:txBody>
      </p:sp>
      <p:sp>
        <p:nvSpPr>
          <p:cNvPr id="19" name="18 Dikdörtgen"/>
          <p:cNvSpPr/>
          <p:nvPr/>
        </p:nvSpPr>
        <p:spPr>
          <a:xfrm>
            <a:off x="1296467" y="7289859"/>
            <a:ext cx="2663825" cy="307777"/>
          </a:xfrm>
          <a:prstGeom prst="rect">
            <a:avLst/>
          </a:prstGeom>
        </p:spPr>
        <p:txBody>
          <a:bodyPr>
            <a:spAutoFit/>
          </a:bodyPr>
          <a:lstStyle/>
          <a:p>
            <a:r>
              <a:rPr lang="tr-TR" b="1" dirty="0" smtClean="0"/>
              <a:t>BES/ Asamble  görüşmeleri</a:t>
            </a:r>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endParaRPr lang="tr-TR"/>
          </a:p>
        </p:txBody>
      </p:sp>
      <p:sp>
        <p:nvSpPr>
          <p:cNvPr id="3" name="2 İçerik Yer Tutucusu"/>
          <p:cNvSpPr>
            <a:spLocks noGrp="1"/>
          </p:cNvSpPr>
          <p:nvPr>
            <p:ph idx="1"/>
          </p:nvPr>
        </p:nvSpPr>
        <p:spPr/>
        <p:txBody>
          <a:bodyPr/>
          <a:lstStyle/>
          <a:p>
            <a:endParaRPr lang="tr-TR" dirty="0"/>
          </a:p>
        </p:txBody>
      </p:sp>
      <p:pic>
        <p:nvPicPr>
          <p:cNvPr id="1064" name="Picture 40" descr="C:\Users\TTAdmin\Desktop\1533. Toplant─▒ Fotog╠åraflar─▒\IMG_3172.JPG"/>
          <p:cNvPicPr>
            <a:picLocks noChangeAspect="1" noChangeArrowheads="1"/>
          </p:cNvPicPr>
          <p:nvPr/>
        </p:nvPicPr>
        <p:blipFill>
          <a:blip r:embed="rId2" cstate="print"/>
          <a:srcRect/>
          <a:stretch>
            <a:fillRect/>
          </a:stretch>
        </p:blipFill>
        <p:spPr bwMode="auto">
          <a:xfrm>
            <a:off x="2664619" y="756295"/>
            <a:ext cx="2448000" cy="1835895"/>
          </a:xfrm>
          <a:prstGeom prst="rect">
            <a:avLst/>
          </a:prstGeom>
          <a:noFill/>
        </p:spPr>
      </p:pic>
      <p:pic>
        <p:nvPicPr>
          <p:cNvPr id="1065" name="Picture 41" descr="C:\Users\TTAdmin\Desktop\1533. Toplant─▒ Fotog╠åraflar─▒\IMG_3173.JPG"/>
          <p:cNvPicPr>
            <a:picLocks noChangeAspect="1" noChangeArrowheads="1"/>
          </p:cNvPicPr>
          <p:nvPr/>
        </p:nvPicPr>
        <p:blipFill>
          <a:blip r:embed="rId3" cstate="print"/>
          <a:srcRect/>
          <a:stretch>
            <a:fillRect/>
          </a:stretch>
        </p:blipFill>
        <p:spPr bwMode="auto">
          <a:xfrm>
            <a:off x="72331" y="756295"/>
            <a:ext cx="2448000" cy="1835895"/>
          </a:xfrm>
          <a:prstGeom prst="rect">
            <a:avLst/>
          </a:prstGeom>
          <a:noFill/>
        </p:spPr>
      </p:pic>
      <p:pic>
        <p:nvPicPr>
          <p:cNvPr id="1066" name="Picture 42" descr="C:\Users\TTAdmin\Desktop\1533. Toplant─▒ Fotog╠åraflar─▒\IMG_3179.JPG"/>
          <p:cNvPicPr>
            <a:picLocks noChangeAspect="1" noChangeArrowheads="1"/>
          </p:cNvPicPr>
          <p:nvPr/>
        </p:nvPicPr>
        <p:blipFill>
          <a:blip r:embed="rId4" cstate="print"/>
          <a:srcRect/>
          <a:stretch>
            <a:fillRect/>
          </a:stretch>
        </p:blipFill>
        <p:spPr bwMode="auto">
          <a:xfrm>
            <a:off x="72331" y="2952848"/>
            <a:ext cx="2448000" cy="1835895"/>
          </a:xfrm>
          <a:prstGeom prst="rect">
            <a:avLst/>
          </a:prstGeom>
          <a:noFill/>
        </p:spPr>
      </p:pic>
      <p:pic>
        <p:nvPicPr>
          <p:cNvPr id="1067" name="Picture 43" descr="C:\Users\TTAdmin\Desktop\1533. Toplant─▒ Fotog╠åraflar─▒\IMG_3181.JPG"/>
          <p:cNvPicPr>
            <a:picLocks noChangeAspect="1" noChangeArrowheads="1"/>
          </p:cNvPicPr>
          <p:nvPr/>
        </p:nvPicPr>
        <p:blipFill>
          <a:blip r:embed="rId5" cstate="print"/>
          <a:srcRect/>
          <a:stretch>
            <a:fillRect/>
          </a:stretch>
        </p:blipFill>
        <p:spPr bwMode="auto">
          <a:xfrm>
            <a:off x="2664619" y="2952848"/>
            <a:ext cx="2448000" cy="1835895"/>
          </a:xfrm>
          <a:prstGeom prst="rect">
            <a:avLst/>
          </a:prstGeom>
          <a:noFill/>
        </p:spPr>
      </p:pic>
      <p:pic>
        <p:nvPicPr>
          <p:cNvPr id="1070" name="Picture 46" descr="C:\Users\TTAdmin\Desktop\1533. Toplant─▒ Fotog╠åraflar─▒\IMG_3189.JPG"/>
          <p:cNvPicPr>
            <a:picLocks noChangeAspect="1" noChangeArrowheads="1"/>
          </p:cNvPicPr>
          <p:nvPr/>
        </p:nvPicPr>
        <p:blipFill>
          <a:blip r:embed="rId6" cstate="print"/>
          <a:srcRect/>
          <a:stretch>
            <a:fillRect/>
          </a:stretch>
        </p:blipFill>
        <p:spPr bwMode="auto">
          <a:xfrm>
            <a:off x="2664891" y="5185096"/>
            <a:ext cx="2448000" cy="1835895"/>
          </a:xfrm>
          <a:prstGeom prst="rect">
            <a:avLst/>
          </a:prstGeom>
          <a:noFill/>
        </p:spPr>
      </p:pic>
      <p:pic>
        <p:nvPicPr>
          <p:cNvPr id="1071" name="Picture 47" descr="C:\Users\TTAdmin\Desktop\1533. Toplant─▒ Fotog╠åraflar─▒\IMG_3192.JPG"/>
          <p:cNvPicPr>
            <a:picLocks noChangeAspect="1" noChangeArrowheads="1"/>
          </p:cNvPicPr>
          <p:nvPr/>
        </p:nvPicPr>
        <p:blipFill>
          <a:blip r:embed="rId7" cstate="print"/>
          <a:srcRect/>
          <a:stretch>
            <a:fillRect/>
          </a:stretch>
        </p:blipFill>
        <p:spPr bwMode="auto">
          <a:xfrm>
            <a:off x="72603" y="5185096"/>
            <a:ext cx="2448000" cy="1835895"/>
          </a:xfrm>
          <a:prstGeom prst="rect">
            <a:avLst/>
          </a:prstGeom>
          <a:noFill/>
        </p:spPr>
      </p:pic>
      <p:sp>
        <p:nvSpPr>
          <p:cNvPr id="52" name="51 Dikdörtgen"/>
          <p:cNvSpPr/>
          <p:nvPr/>
        </p:nvSpPr>
        <p:spPr>
          <a:xfrm>
            <a:off x="1331913" y="305083"/>
            <a:ext cx="2663825" cy="523220"/>
          </a:xfrm>
          <a:prstGeom prst="rect">
            <a:avLst/>
          </a:prstGeom>
        </p:spPr>
        <p:txBody>
          <a:bodyPr>
            <a:spAutoFit/>
          </a:bodyPr>
          <a:lstStyle/>
          <a:p>
            <a:r>
              <a:rPr lang="tr-TR" b="1" dirty="0" smtClean="0">
                <a:latin typeface="Monotype Corsiva" panose="03010101010201010101" pitchFamily="66" charset="0"/>
              </a:rPr>
              <a:t>1533 . T.OPLANTIMIZ</a:t>
            </a:r>
            <a:br>
              <a:rPr lang="tr-TR" b="1" dirty="0" smtClean="0">
                <a:latin typeface="Monotype Corsiva" panose="03010101010201010101" pitchFamily="66" charset="0"/>
              </a:rPr>
            </a:br>
            <a:endParaRPr lang="tr-TR" dirty="0"/>
          </a:p>
        </p:txBody>
      </p:sp>
      <p:sp>
        <p:nvSpPr>
          <p:cNvPr id="53" name="52 Dikdörtgen"/>
          <p:cNvSpPr/>
          <p:nvPr/>
        </p:nvSpPr>
        <p:spPr>
          <a:xfrm>
            <a:off x="1568141" y="7073254"/>
            <a:ext cx="2191369" cy="307777"/>
          </a:xfrm>
          <a:prstGeom prst="rect">
            <a:avLst/>
          </a:prstGeom>
        </p:spPr>
        <p:txBody>
          <a:bodyPr wrap="none">
            <a:spAutoFit/>
          </a:bodyPr>
          <a:lstStyle/>
          <a:p>
            <a:r>
              <a:rPr lang="tr-TR" b="1" dirty="0" smtClean="0"/>
              <a:t>BES/ Asamble  görüşmeleri</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39742" y="1623239"/>
            <a:ext cx="4084804" cy="4346721"/>
          </a:xfrm>
          <a:prstGeom prst="rect">
            <a:avLst/>
          </a:prstGeom>
        </p:spPr>
      </p:pic>
      <p:sp>
        <p:nvSpPr>
          <p:cNvPr id="3" name="TextBox 2"/>
          <p:cNvSpPr txBox="1"/>
          <p:nvPr/>
        </p:nvSpPr>
        <p:spPr>
          <a:xfrm>
            <a:off x="1728515" y="178446"/>
            <a:ext cx="1669999" cy="289817"/>
          </a:xfrm>
          <a:prstGeom prst="rect">
            <a:avLst/>
          </a:prstGeom>
          <a:noFill/>
        </p:spPr>
        <p:txBody>
          <a:bodyPr wrap="none" lIns="73655" tIns="36827" rIns="73655" bIns="36827" rtlCol="0">
            <a:spAutoFit/>
          </a:bodyPr>
          <a:lstStyle/>
          <a:p>
            <a:r>
              <a:rPr lang="tr-TR" b="1" dirty="0" smtClean="0">
                <a:latin typeface="Monotype Corsiva" panose="03010101010201010101" pitchFamily="66" charset="0"/>
              </a:rPr>
              <a:t>1534. TOPLANTIMIZ</a:t>
            </a:r>
            <a:endParaRPr lang="tr-TR" b="1" dirty="0">
              <a:latin typeface="Monotype Corsiva" panose="03010101010201010101" pitchFamily="66"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170703983"/>
              </p:ext>
            </p:extLst>
          </p:nvPr>
        </p:nvGraphicFramePr>
        <p:xfrm>
          <a:off x="202545" y="540271"/>
          <a:ext cx="4896000" cy="7413743"/>
        </p:xfrm>
        <a:graphic>
          <a:graphicData uri="http://schemas.openxmlformats.org/drawingml/2006/table">
            <a:tbl>
              <a:tblPr firstRow="1" bandRow="1">
                <a:tableStyleId>{2D5ABB26-0587-4C30-8999-92F81FD0307C}</a:tableStyleId>
              </a:tblPr>
              <a:tblGrid>
                <a:gridCol w="1450611"/>
                <a:gridCol w="3445389"/>
              </a:tblGrid>
              <a:tr h="211017">
                <a:tc>
                  <a:txBody>
                    <a:bodyPr/>
                    <a:lstStyle/>
                    <a:p>
                      <a:r>
                        <a:rPr lang="tr-TR" sz="900" b="1" dirty="0" smtClean="0"/>
                        <a:t>Toplantı Tarihi</a:t>
                      </a:r>
                      <a:endParaRPr lang="tr-TR" sz="900" b="1" dirty="0"/>
                    </a:p>
                  </a:txBody>
                  <a:tcPr marL="71057" marR="71057" marT="37806" marB="37806"/>
                </a:tc>
                <a:tc>
                  <a:txBody>
                    <a:bodyPr/>
                    <a:lstStyle/>
                    <a:p>
                      <a:r>
                        <a:rPr lang="tr-TR" sz="900" b="0" dirty="0" smtClean="0"/>
                        <a:t>30.03.2017</a:t>
                      </a:r>
                      <a:endParaRPr lang="tr-TR" sz="900" b="0" dirty="0"/>
                    </a:p>
                  </a:txBody>
                  <a:tcPr marL="71057" marR="71057" marT="37806" marB="37806"/>
                </a:tc>
              </a:tr>
              <a:tr h="211017">
                <a:tc>
                  <a:txBody>
                    <a:bodyPr/>
                    <a:lstStyle/>
                    <a:p>
                      <a:r>
                        <a:rPr lang="tr-TR" sz="900" b="1" dirty="0" smtClean="0"/>
                        <a:t>İlk Gelen Dostumuz</a:t>
                      </a:r>
                      <a:endParaRPr lang="tr-TR" sz="900" b="1" dirty="0"/>
                    </a:p>
                  </a:txBody>
                  <a:tcPr marL="71057" marR="71057" marT="37806" marB="37806"/>
                </a:tc>
                <a:tc>
                  <a:txBody>
                    <a:bodyPr/>
                    <a:lstStyle/>
                    <a:p>
                      <a:r>
                        <a:rPr lang="tr-TR" sz="900" dirty="0" smtClean="0">
                          <a:solidFill>
                            <a:schemeClr val="tx1"/>
                          </a:solidFill>
                        </a:rPr>
                        <a:t>Engin Bülbül</a:t>
                      </a:r>
                      <a:endParaRPr lang="tr-TR" sz="900" dirty="0">
                        <a:solidFill>
                          <a:schemeClr val="tx1"/>
                        </a:solidFill>
                      </a:endParaRPr>
                    </a:p>
                  </a:txBody>
                  <a:tcPr marL="71057" marR="71057" marT="37806" marB="37806"/>
                </a:tc>
              </a:tr>
              <a:tr h="211017">
                <a:tc>
                  <a:txBody>
                    <a:bodyPr/>
                    <a:lstStyle/>
                    <a:p>
                      <a:r>
                        <a:rPr lang="tr-TR" sz="900" b="1" dirty="0" smtClean="0">
                          <a:solidFill>
                            <a:schemeClr val="tx1"/>
                          </a:solidFill>
                        </a:rPr>
                        <a:t>Devam Oranımız</a:t>
                      </a:r>
                      <a:endParaRPr lang="tr-TR" sz="900" b="1" dirty="0">
                        <a:solidFill>
                          <a:schemeClr val="tx1"/>
                        </a:solidFill>
                      </a:endParaRPr>
                    </a:p>
                  </a:txBody>
                  <a:tcPr marL="71057" marR="71057" marT="37806" marB="37806"/>
                </a:tc>
                <a:tc>
                  <a:txBody>
                    <a:bodyPr/>
                    <a:lstStyle/>
                    <a:p>
                      <a:r>
                        <a:rPr lang="tr-TR" sz="900" dirty="0" smtClean="0">
                          <a:solidFill>
                            <a:schemeClr val="tx1"/>
                          </a:solidFill>
                        </a:rPr>
                        <a:t>% 85</a:t>
                      </a:r>
                      <a:endParaRPr lang="tr-TR" sz="900" dirty="0">
                        <a:solidFill>
                          <a:schemeClr val="tx1"/>
                        </a:solidFill>
                      </a:endParaRPr>
                    </a:p>
                  </a:txBody>
                  <a:tcPr marL="71057" marR="71057" marT="37806" marB="37806"/>
                </a:tc>
              </a:tr>
              <a:tr h="302579">
                <a:tc>
                  <a:txBody>
                    <a:bodyPr/>
                    <a:lstStyle/>
                    <a:p>
                      <a:r>
                        <a:rPr lang="tr-TR" sz="900" b="1" dirty="0" smtClean="0">
                          <a:solidFill>
                            <a:schemeClr val="tx1"/>
                          </a:solidFill>
                        </a:rPr>
                        <a:t>Mazeretli Dostlarımız</a:t>
                      </a:r>
                      <a:endParaRPr lang="tr-TR" sz="900" b="1" dirty="0">
                        <a:solidFill>
                          <a:schemeClr val="tx1"/>
                        </a:solidFill>
                      </a:endParaRPr>
                    </a:p>
                  </a:txBody>
                  <a:tcPr marL="71057" marR="71057" marT="37806" marB="37806"/>
                </a:tc>
                <a:tc>
                  <a:txBody>
                    <a:bodyPr/>
                    <a:lstStyle/>
                    <a:p>
                      <a:r>
                        <a:rPr lang="tr-TR" sz="900" baseline="0" dirty="0" smtClean="0">
                          <a:solidFill>
                            <a:schemeClr val="tx1"/>
                          </a:solidFill>
                        </a:rPr>
                        <a:t>Levent Çolak,  Mert Özmut</a:t>
                      </a:r>
                      <a:endParaRPr lang="tr-TR" sz="900" dirty="0">
                        <a:solidFill>
                          <a:schemeClr val="tx1"/>
                        </a:solidFill>
                      </a:endParaRPr>
                    </a:p>
                  </a:txBody>
                  <a:tcPr marL="71057" marR="71057" marT="37806" marB="37806"/>
                </a:tc>
              </a:tr>
              <a:tr h="211017">
                <a:tc>
                  <a:txBody>
                    <a:bodyPr/>
                    <a:lstStyle/>
                    <a:p>
                      <a:r>
                        <a:rPr lang="tr-TR" sz="900" b="1" dirty="0" smtClean="0"/>
                        <a:t>Konuklarımız</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252000">
                <a:tc gridSpan="2">
                  <a:txBody>
                    <a:bodyPr/>
                    <a:lstStyle/>
                    <a:p>
                      <a:pPr lvl="1">
                        <a:buFont typeface="Arial" pitchFamily="34" charset="0"/>
                        <a:buNone/>
                      </a:pPr>
                      <a:r>
                        <a:rPr lang="tr-TR" sz="900" baseline="0" dirty="0" smtClean="0">
                          <a:solidFill>
                            <a:schemeClr val="tx1"/>
                          </a:solidFill>
                        </a:rPr>
                        <a:t> </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1017">
                <a:tc>
                  <a:txBody>
                    <a:bodyPr/>
                    <a:lstStyle/>
                    <a:p>
                      <a:r>
                        <a:rPr lang="tr-TR" sz="900" b="1" dirty="0" smtClean="0"/>
                        <a:t>Mutlu Günler</a:t>
                      </a:r>
                      <a:endParaRPr lang="tr-TR" sz="900" b="1" dirty="0"/>
                    </a:p>
                  </a:txBody>
                  <a:tcPr marL="71057" marR="71057" marT="37806" marB="37806"/>
                </a:tc>
                <a:tc>
                  <a:txBody>
                    <a:bodyPr/>
                    <a:lstStyle/>
                    <a:p>
                      <a:endParaRPr lang="tr-TR" sz="900" dirty="0">
                        <a:solidFill>
                          <a:schemeClr val="tx1"/>
                        </a:solidFill>
                      </a:endParaRPr>
                    </a:p>
                  </a:txBody>
                  <a:tcPr marL="71057" marR="71057" marT="37806" marB="37806"/>
                </a:tc>
              </a:tr>
              <a:tr h="432000">
                <a:tc gridSpan="2">
                  <a:txBody>
                    <a:bodyPr/>
                    <a:lstStyle/>
                    <a:p>
                      <a:pPr marL="368275" marR="0" lvl="1" indent="0" algn="l" defTabSz="736549" rtl="0" eaLnBrk="1" fontAlgn="auto" latinLnBrk="0" hangingPunct="1">
                        <a:lnSpc>
                          <a:spcPct val="100000"/>
                        </a:lnSpc>
                        <a:spcBef>
                          <a:spcPts val="0"/>
                        </a:spcBef>
                        <a:spcAft>
                          <a:spcPts val="0"/>
                        </a:spcAft>
                        <a:buClrTx/>
                        <a:buSzTx/>
                        <a:buFontTx/>
                        <a:buNone/>
                        <a:tabLst/>
                        <a:defRPr/>
                      </a:pPr>
                      <a:r>
                        <a:rPr lang="tr-TR" sz="900" dirty="0" smtClean="0">
                          <a:solidFill>
                            <a:schemeClr val="tx1"/>
                          </a:solidFill>
                        </a:rPr>
                        <a:t>05 Nisan Gence Erdağı dostumuzun</a:t>
                      </a:r>
                      <a:r>
                        <a:rPr lang="tr-TR" sz="900" baseline="0" dirty="0" smtClean="0">
                          <a:solidFill>
                            <a:schemeClr val="tx1"/>
                          </a:solidFill>
                        </a:rPr>
                        <a:t> doğum günü</a:t>
                      </a:r>
                      <a:r>
                        <a:rPr lang="tr-TR" sz="900" dirty="0" smtClean="0">
                          <a:solidFill>
                            <a:schemeClr val="tx1"/>
                          </a:solidFill>
                        </a:rPr>
                        <a:t> </a:t>
                      </a:r>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4699964">
                <a:tc gridSpan="2">
                  <a:txBody>
                    <a:bodyPr/>
                    <a:lstStyle/>
                    <a:p>
                      <a:pPr algn="just"/>
                      <a:r>
                        <a:rPr lang="tr-TR" sz="900" b="1" dirty="0" smtClean="0">
                          <a:solidFill>
                            <a:schemeClr val="tx1"/>
                          </a:solidFill>
                        </a:rPr>
                        <a:t>Toplantı Akışı</a:t>
                      </a:r>
                    </a:p>
                    <a:p>
                      <a:pPr algn="just"/>
                      <a:endParaRPr lang="tr-TR" sz="900" b="1" dirty="0" smtClean="0">
                        <a:solidFill>
                          <a:schemeClr val="tx1"/>
                        </a:solidFill>
                      </a:endParaRPr>
                    </a:p>
                    <a:p>
                      <a:pPr algn="just"/>
                      <a:r>
                        <a:rPr lang="tr-TR" sz="900" dirty="0" smtClean="0">
                          <a:solidFill>
                            <a:schemeClr val="tx1"/>
                          </a:solidFill>
                        </a:rPr>
                        <a:t>Dönemimizin 34. toplantısında, </a:t>
                      </a:r>
                      <a:r>
                        <a:rPr lang="tr-TR" sz="900" dirty="0" smtClean="0"/>
                        <a:t>Başkanımız Cengiz</a:t>
                      </a:r>
                      <a:r>
                        <a:rPr lang="tr-TR" sz="900" baseline="0" dirty="0" smtClean="0"/>
                        <a:t> Kaya tarafından sırasıyla «Toplantı Gündemi»  duyurusu yapıldı. </a:t>
                      </a:r>
                    </a:p>
                    <a:p>
                      <a:pPr algn="just"/>
                      <a:endParaRPr lang="tr-TR" sz="900" baseline="0" dirty="0" smtClean="0"/>
                    </a:p>
                    <a:p>
                      <a:pPr algn="just"/>
                      <a:r>
                        <a:rPr lang="tr-TR" sz="900" baseline="0" dirty="0" smtClean="0"/>
                        <a:t>Başkanımız tarafından misafirlerimizin dostlarımıza tanıtılmasından sonra, Kulüp Genel Sekreterimiz Mert </a:t>
                      </a:r>
                      <a:r>
                        <a:rPr lang="tr-TR" sz="900" baseline="0" dirty="0" err="1" smtClean="0"/>
                        <a:t>Özmut’un</a:t>
                      </a:r>
                      <a:r>
                        <a:rPr lang="tr-TR" sz="900" baseline="0" dirty="0" smtClean="0"/>
                        <a:t>  yerine Rtn. Eran Sözen dostumuz tarafından katılım oranımız, mazeretli dostlarımız ve mutlu gün bilgilendirilmeleri yapıldı. </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BES ve Asamble Komite Başkanımız GDB. Kadri Güneş tarafından, bu güne kadar olan gelişmeler anlatıldı. </a:t>
                      </a:r>
                      <a:r>
                        <a:rPr lang="tr-TR" sz="900" baseline="0" dirty="0" err="1" smtClean="0"/>
                        <a:t>Bes</a:t>
                      </a:r>
                      <a:r>
                        <a:rPr lang="tr-TR" sz="900" baseline="0" dirty="0" smtClean="0"/>
                        <a:t> ve Asamble’de Komite Başkanı Kadri Güneş tarafından yapılacak kapanış konuşması sırasında  Kulüp üyeleri tarafından Bahçelievler Rotary Kulübü kulüp şarkısının söylenmesi kararlaştırıldı. Ayrıca BES/Asamble etkinliğine katılımın  bugün itibariyle 670 kişi civarında olduğu bilgisi verildi. </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“Göğe Selam Oturumunda”  GDB. Yaşar Kaynak tarafından Dr. Fehmi Aksoy dostumuz ‘un biyografisi anlatıldı. Fehmi dostumuz ile ortak anıları olan Kadri Güneş ve İrfan Kandemir dostlarımız  tarafından </a:t>
                      </a:r>
                      <a:r>
                        <a:rPr lang="tr-TR" sz="900" baseline="0" dirty="0" err="1" smtClean="0"/>
                        <a:t>anektodlar</a:t>
                      </a:r>
                      <a:r>
                        <a:rPr lang="tr-TR" sz="900" baseline="0" dirty="0" smtClean="0"/>
                        <a:t> dostlarımız ile paylaşıldı.</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marL="0" marR="0" indent="0" algn="just" defTabSz="736549" rtl="0" eaLnBrk="1" fontAlgn="auto" latinLnBrk="0" hangingPunct="1">
                        <a:lnSpc>
                          <a:spcPct val="100000"/>
                        </a:lnSpc>
                        <a:spcBef>
                          <a:spcPts val="0"/>
                        </a:spcBef>
                        <a:spcAft>
                          <a:spcPts val="0"/>
                        </a:spcAft>
                        <a:buClrTx/>
                        <a:buSzTx/>
                        <a:buFontTx/>
                        <a:buNone/>
                        <a:tabLst/>
                        <a:defRPr/>
                      </a:pPr>
                      <a:r>
                        <a:rPr lang="tr-TR" sz="900" baseline="0" dirty="0" smtClean="0"/>
                        <a:t>Başkanımız tarafından “Tarihte Bu Ay” oturumunda Mart ayı önemli olayları duyuruldu.</a:t>
                      </a:r>
                    </a:p>
                    <a:p>
                      <a:pPr marL="0" marR="0" indent="0" algn="just" defTabSz="736549" rtl="0" eaLnBrk="1" fontAlgn="auto" latinLnBrk="0" hangingPunct="1">
                        <a:lnSpc>
                          <a:spcPct val="100000"/>
                        </a:lnSpc>
                        <a:spcBef>
                          <a:spcPts val="0"/>
                        </a:spcBef>
                        <a:spcAft>
                          <a:spcPts val="0"/>
                        </a:spcAft>
                        <a:buClrTx/>
                        <a:buSzTx/>
                        <a:buFontTx/>
                        <a:buNone/>
                        <a:tabLst/>
                        <a:defRPr/>
                      </a:pPr>
                      <a:endParaRPr lang="tr-TR" sz="900" baseline="0" dirty="0" smtClean="0"/>
                    </a:p>
                    <a:p>
                      <a:pPr lvl="0"/>
                      <a:r>
                        <a:rPr lang="tr-TR" sz="900" b="0" baseline="0" dirty="0" smtClean="0">
                          <a:solidFill>
                            <a:schemeClr val="tx1"/>
                          </a:solidFill>
                        </a:rPr>
                        <a:t>Duyurular bölümünde,  Başkanımız tarafından, </a:t>
                      </a:r>
                      <a:r>
                        <a:rPr lang="tr-TR" sz="900" dirty="0" smtClean="0"/>
                        <a:t>2 Nisan  tarihli Rotary Vakfının 100. Yıl Çocuk Şenliği </a:t>
                      </a:r>
                      <a:r>
                        <a:rPr lang="tr-TR" sz="900" dirty="0" err="1" smtClean="0"/>
                        <a:t>Taurus</a:t>
                      </a:r>
                      <a:r>
                        <a:rPr lang="tr-TR" sz="900" dirty="0" smtClean="0"/>
                        <a:t> AVM de yapılacağı, 12-16 Nisan tarihleri arasında ki BES/Asamble etkinliğimizde  Ankara Bahçelievler Rotary Kulübünün Kuruluş </a:t>
                      </a:r>
                      <a:r>
                        <a:rPr lang="tr-TR" sz="900" baseline="0" dirty="0" smtClean="0"/>
                        <a:t> Yıldönümünün kutlanacağı,</a:t>
                      </a:r>
                      <a:r>
                        <a:rPr lang="tr-TR" sz="900" dirty="0" smtClean="0"/>
                        <a:t> 23 Nisan tarihinde “Rotary Ormanı” projemiz kapsamında  ağaç dikme etkinliği yapılacağı duyuruldu.</a:t>
                      </a:r>
                    </a:p>
                    <a:p>
                      <a:pPr lvl="0"/>
                      <a:endParaRPr lang="tr-TR" sz="900" dirty="0" smtClean="0"/>
                    </a:p>
                    <a:p>
                      <a:pPr lvl="0" algn="just"/>
                      <a:r>
                        <a:rPr lang="tr-TR" sz="900" baseline="0" dirty="0" smtClean="0">
                          <a:solidFill>
                            <a:schemeClr val="tx1"/>
                          </a:solidFill>
                        </a:rPr>
                        <a:t>Başkanımız,  toplantıya katılan dostlarımıza katıldıkları için teşekkür edip, mutluluk, sağlık ve esenlikler dolu bir hafta dileğiyle, </a:t>
                      </a:r>
                      <a:r>
                        <a:rPr lang="tr-TR" sz="900" baseline="0" dirty="0" smtClean="0"/>
                        <a:t>toplantıyı «Rotary İnsanlığa Hizmet Eder»  diyerek kapattı.</a:t>
                      </a:r>
                      <a:r>
                        <a:rPr lang="tr-TR" sz="900" baseline="0" dirty="0" smtClean="0">
                          <a:solidFill>
                            <a:schemeClr val="tx1"/>
                          </a:solidFill>
                        </a:rPr>
                        <a:t> </a:t>
                      </a:r>
                    </a:p>
                    <a:p>
                      <a:pPr lvl="0" algn="just"/>
                      <a:endParaRPr lang="tr-TR" sz="900" b="1" dirty="0" smtClean="0"/>
                    </a:p>
                    <a:p>
                      <a:pPr lvl="0" algn="just"/>
                      <a:r>
                        <a:rPr lang="tr-TR" sz="900" b="1" dirty="0" smtClean="0"/>
                        <a:t>Haftanın</a:t>
                      </a:r>
                      <a:r>
                        <a:rPr lang="tr-TR" sz="900" b="1" baseline="0" dirty="0" smtClean="0"/>
                        <a:t> Sözü:  </a:t>
                      </a:r>
                    </a:p>
                    <a:p>
                      <a:pPr marL="0" marR="0" indent="0" algn="just" defTabSz="736549" rtl="0" eaLnBrk="1" fontAlgn="auto" latinLnBrk="0" hangingPunct="1">
                        <a:lnSpc>
                          <a:spcPct val="100000"/>
                        </a:lnSpc>
                        <a:spcBef>
                          <a:spcPts val="0"/>
                        </a:spcBef>
                        <a:spcAft>
                          <a:spcPts val="0"/>
                        </a:spcAft>
                        <a:buClrTx/>
                        <a:buSzTx/>
                        <a:buFontTx/>
                        <a:buNone/>
                        <a:tabLst/>
                        <a:defRPr/>
                      </a:pPr>
                      <a:r>
                        <a:rPr lang="tr-TR" sz="900" b="1" dirty="0" smtClean="0">
                          <a:latin typeface="+mn-lt"/>
                          <a:ea typeface="Calibri"/>
                        </a:rPr>
                        <a:t>“</a:t>
                      </a:r>
                      <a:r>
                        <a:rPr lang="tr-TR" sz="900" b="0" dirty="0" smtClean="0">
                          <a:latin typeface="+mn-lt"/>
                          <a:ea typeface="Calibri"/>
                        </a:rPr>
                        <a:t>Okulda “ büyüyünce ne olmak istiyorsun? diye sordular. Bende </a:t>
                      </a:r>
                      <a:r>
                        <a:rPr lang="tr-TR" sz="900" b="1" dirty="0" smtClean="0">
                          <a:latin typeface="+mn-lt"/>
                          <a:ea typeface="Calibri"/>
                        </a:rPr>
                        <a:t>“MUTLU” </a:t>
                      </a:r>
                      <a:r>
                        <a:rPr lang="tr-TR" sz="900" b="0" dirty="0" smtClean="0">
                          <a:latin typeface="+mn-lt"/>
                          <a:ea typeface="Calibri"/>
                        </a:rPr>
                        <a:t>yazdım. Bana “ödevi anlamamışsın “ dediler. Bende onlara “siz hayatı anlamamışsınız” dedim</a:t>
                      </a:r>
                      <a:r>
                        <a:rPr lang="tr-TR" sz="900" b="1" dirty="0" smtClean="0">
                          <a:latin typeface="+mn-lt"/>
                          <a:ea typeface="Calibri"/>
                        </a:rPr>
                        <a:t>” </a:t>
                      </a:r>
                      <a:r>
                        <a:rPr lang="tr-TR" sz="900" b="0" dirty="0" smtClean="0">
                          <a:solidFill>
                            <a:schemeClr val="tx1"/>
                          </a:solidFill>
                          <a:latin typeface="+mn-lt"/>
                          <a:ea typeface="Calibri"/>
                        </a:rPr>
                        <a:t> </a:t>
                      </a:r>
                      <a:r>
                        <a:rPr lang="tr-TR" sz="900" b="1" dirty="0" smtClean="0">
                          <a:solidFill>
                            <a:schemeClr val="tx1"/>
                          </a:solidFill>
                          <a:latin typeface="+mn-lt"/>
                          <a:ea typeface="Calibri"/>
                        </a:rPr>
                        <a:t>John </a:t>
                      </a:r>
                      <a:r>
                        <a:rPr lang="tr-TR" sz="900" b="1" dirty="0" err="1" smtClean="0">
                          <a:solidFill>
                            <a:schemeClr val="tx1"/>
                          </a:solidFill>
                          <a:latin typeface="+mn-lt"/>
                          <a:ea typeface="Calibri"/>
                        </a:rPr>
                        <a:t>Lennon</a:t>
                      </a:r>
                      <a:endParaRPr lang="tr-TR" sz="900" b="1" kern="1200" dirty="0" smtClean="0">
                        <a:solidFill>
                          <a:srgbClr val="FF0000"/>
                        </a:solidFill>
                        <a:latin typeface="+mn-lt"/>
                        <a:ea typeface="+mn-ea"/>
                        <a:cs typeface="+mn-cs"/>
                      </a:endParaRPr>
                    </a:p>
                    <a:p>
                      <a:pPr algn="just">
                        <a:spcAft>
                          <a:spcPts val="0"/>
                        </a:spcAft>
                      </a:pPr>
                      <a:endParaRPr lang="tr-TR" sz="900" b="0" kern="1200" dirty="0" smtClean="0">
                        <a:solidFill>
                          <a:schemeClr val="tx1"/>
                        </a:solidFill>
                        <a:latin typeface="+mn-lt"/>
                        <a:ea typeface="+mn-ea"/>
                        <a:cs typeface="+mn-cs"/>
                      </a:endParaRPr>
                    </a:p>
                    <a:p>
                      <a:pPr algn="just">
                        <a:spcAft>
                          <a:spcPts val="0"/>
                        </a:spcAft>
                      </a:pPr>
                      <a:r>
                        <a:rPr lang="tr-TR" sz="900" b="0" kern="1200" dirty="0" smtClean="0">
                          <a:solidFill>
                            <a:schemeClr val="tx1"/>
                          </a:solidFill>
                          <a:latin typeface="+mn-lt"/>
                          <a:ea typeface="+mn-ea"/>
                          <a:cs typeface="+mn-cs"/>
                        </a:rPr>
                        <a:t> </a:t>
                      </a:r>
                      <a:endParaRPr lang="en-US" sz="900" b="0" kern="1200" dirty="0" smtClean="0">
                        <a:solidFill>
                          <a:schemeClr val="tx1"/>
                        </a:solidFill>
                        <a:latin typeface="+mn-lt"/>
                        <a:ea typeface="+mn-ea"/>
                        <a:cs typeface="+mn-cs"/>
                      </a:endParaRPr>
                    </a:p>
                    <a:p>
                      <a:pPr algn="just"/>
                      <a:endParaRPr lang="en-US" sz="900" b="1" kern="1200" dirty="0" smtClean="0">
                        <a:solidFill>
                          <a:schemeClr val="tx1"/>
                        </a:solidFill>
                        <a:latin typeface="+mn-lt"/>
                        <a:ea typeface="+mn-ea"/>
                        <a:cs typeface="+mn-cs"/>
                      </a:endParaRPr>
                    </a:p>
                    <a:p>
                      <a:pPr lvl="0" algn="l"/>
                      <a:r>
                        <a:rPr lang="tr-TR" sz="900" baseline="0" dirty="0" smtClean="0">
                          <a:solidFill>
                            <a:schemeClr val="tx1"/>
                          </a:solidFill>
                        </a:rPr>
                        <a:t>                                                                         </a:t>
                      </a:r>
                    </a:p>
                    <a:p>
                      <a:pPr lvl="1" algn="just"/>
                      <a:endParaRPr lang="tr-TR" sz="900" dirty="0">
                        <a:solidFill>
                          <a:schemeClr val="tx1"/>
                        </a:solidFill>
                      </a:endParaRPr>
                    </a:p>
                  </a:txBody>
                  <a:tcPr marL="71057" marR="71057" marT="37806" marB="37806"/>
                </a:tc>
                <a:tc hMerge="1">
                  <a:txBody>
                    <a:bodyPr/>
                    <a:lstStyle/>
                    <a:p>
                      <a:endParaRPr lang="tr-TR" sz="1000" dirty="0"/>
                    </a:p>
                  </a:txBody>
                  <a:tcPr marL="71057" marR="71057" marT="37806" marB="37806"/>
                </a:tc>
              </a:tr>
              <a:tr h="211017">
                <a:tc>
                  <a:txBody>
                    <a:bodyPr/>
                    <a:lstStyle/>
                    <a:p>
                      <a:endParaRPr lang="tr-TR" sz="900" dirty="0"/>
                    </a:p>
                  </a:txBody>
                  <a:tcPr marL="71057" marR="71057" marT="37806" marB="37806"/>
                </a:tc>
                <a:tc>
                  <a:txBody>
                    <a:bodyPr/>
                    <a:lstStyle/>
                    <a:p>
                      <a:endParaRPr lang="tr-TR" sz="900" dirty="0"/>
                    </a:p>
                  </a:txBody>
                  <a:tcPr marL="71057" marR="71057" marT="37806" marB="37806"/>
                </a:tc>
              </a:tr>
            </a:tbl>
          </a:graphicData>
        </a:graphic>
      </p:graphicFrame>
    </p:spTree>
    <p:extLst>
      <p:ext uri="{BB962C8B-B14F-4D97-AF65-F5344CB8AC3E}">
        <p14:creationId xmlns:p14="http://schemas.microsoft.com/office/powerpoint/2010/main" xmlns="" val="17437863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252287"/>
            <a:ext cx="4796314" cy="432000"/>
          </a:xfrm>
        </p:spPr>
        <p:txBody>
          <a:bodyPr>
            <a:normAutofit fontScale="90000"/>
          </a:bodyPr>
          <a:lstStyle/>
          <a:p>
            <a:r>
              <a:rPr lang="tr-TR" sz="1400" b="1" dirty="0" smtClean="0">
                <a:latin typeface="Monotype Corsiva" panose="03010101010201010101" pitchFamily="66" charset="0"/>
              </a:rPr>
              <a:t>1534 . T.OPLANTIMIZ</a:t>
            </a:r>
            <a:r>
              <a:rPr lang="tr-TR" sz="3600" dirty="0" smtClean="0"/>
              <a:t/>
            </a:r>
            <a:br>
              <a:rPr lang="tr-TR" sz="3600" dirty="0" smtClean="0"/>
            </a:br>
            <a:endParaRPr lang="tr-TR" dirty="0"/>
          </a:p>
        </p:txBody>
      </p:sp>
      <p:sp>
        <p:nvSpPr>
          <p:cNvPr id="3" name="2 İçerik Yer Tutucusu"/>
          <p:cNvSpPr>
            <a:spLocks noGrp="1"/>
          </p:cNvSpPr>
          <p:nvPr>
            <p:ph idx="1"/>
          </p:nvPr>
        </p:nvSpPr>
        <p:spPr/>
        <p:txBody>
          <a:bodyPr>
            <a:normAutofit/>
          </a:bodyPr>
          <a:lstStyle/>
          <a:p>
            <a:r>
              <a:rPr lang="tr-TR" sz="1400" b="1" dirty="0" smtClean="0"/>
              <a:t>BES/ Asamble  görüşmeleri</a:t>
            </a:r>
            <a:endParaRPr lang="tr-TR" sz="1400" dirty="0" smtClean="0"/>
          </a:p>
          <a:p>
            <a:endParaRPr lang="tr-TR" sz="1400" dirty="0"/>
          </a:p>
        </p:txBody>
      </p:sp>
      <p:pic>
        <p:nvPicPr>
          <p:cNvPr id="1027" name="Picture 3"/>
          <p:cNvPicPr>
            <a:picLocks noChangeAspect="1" noChangeArrowheads="1"/>
          </p:cNvPicPr>
          <p:nvPr/>
        </p:nvPicPr>
        <p:blipFill>
          <a:blip r:embed="rId2" cstate="print"/>
          <a:srcRect/>
          <a:stretch>
            <a:fillRect/>
          </a:stretch>
        </p:blipFill>
        <p:spPr bwMode="auto">
          <a:xfrm>
            <a:off x="504379" y="396255"/>
            <a:ext cx="4284000" cy="2856000"/>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cstate="print"/>
          <a:srcRect/>
          <a:stretch>
            <a:fillRect/>
          </a:stretch>
        </p:blipFill>
        <p:spPr bwMode="auto">
          <a:xfrm>
            <a:off x="144339" y="3276575"/>
            <a:ext cx="2448000" cy="16320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4" cstate="print"/>
          <a:srcRect/>
          <a:stretch>
            <a:fillRect/>
          </a:stretch>
        </p:blipFill>
        <p:spPr bwMode="auto">
          <a:xfrm>
            <a:off x="2736899" y="3300759"/>
            <a:ext cx="2448000" cy="1632000"/>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cstate="print"/>
          <a:srcRect/>
          <a:stretch>
            <a:fillRect/>
          </a:stretch>
        </p:blipFill>
        <p:spPr bwMode="auto">
          <a:xfrm>
            <a:off x="2736627" y="5364807"/>
            <a:ext cx="2448000" cy="1632000"/>
          </a:xfrm>
          <a:prstGeom prst="rect">
            <a:avLst/>
          </a:prstGeom>
          <a:noFill/>
          <a:ln w="9525">
            <a:noFill/>
            <a:miter lim="800000"/>
            <a:headEnd/>
            <a:tailEnd/>
          </a:ln>
          <a:effectLst/>
        </p:spPr>
      </p:pic>
      <p:pic>
        <p:nvPicPr>
          <p:cNvPr id="1038" name="Picture 14"/>
          <p:cNvPicPr>
            <a:picLocks noChangeAspect="1" noChangeArrowheads="1"/>
          </p:cNvPicPr>
          <p:nvPr/>
        </p:nvPicPr>
        <p:blipFill>
          <a:blip r:embed="rId6" cstate="print"/>
          <a:srcRect/>
          <a:stretch>
            <a:fillRect/>
          </a:stretch>
        </p:blipFill>
        <p:spPr bwMode="auto">
          <a:xfrm>
            <a:off x="144611" y="5388991"/>
            <a:ext cx="2448000" cy="1632000"/>
          </a:xfrm>
          <a:prstGeom prst="rect">
            <a:avLst/>
          </a:prstGeom>
          <a:noFill/>
          <a:ln w="9525">
            <a:noFill/>
            <a:miter lim="800000"/>
            <a:headEnd/>
            <a:tailEnd/>
          </a:ln>
          <a:effectLst/>
        </p:spPr>
      </p:pic>
      <p:sp>
        <p:nvSpPr>
          <p:cNvPr id="19" name="18 Dikdörtgen"/>
          <p:cNvSpPr/>
          <p:nvPr/>
        </p:nvSpPr>
        <p:spPr>
          <a:xfrm>
            <a:off x="72331" y="5057030"/>
            <a:ext cx="5453031" cy="307777"/>
          </a:xfrm>
          <a:prstGeom prst="rect">
            <a:avLst/>
          </a:prstGeom>
        </p:spPr>
        <p:txBody>
          <a:bodyPr wrap="none">
            <a:spAutoFit/>
          </a:bodyPr>
          <a:lstStyle/>
          <a:p>
            <a:r>
              <a:rPr lang="tr-TR" b="1" dirty="0" smtClean="0"/>
              <a:t>       Toplantının açılışı                 Rtn. Eran Sözen  Mutlu Gün duyuruları</a:t>
            </a:r>
            <a:endParaRPr lang="tr-TR" dirty="0"/>
          </a:p>
        </p:txBody>
      </p:sp>
      <p:sp>
        <p:nvSpPr>
          <p:cNvPr id="20" name="19 Dikdörtgen"/>
          <p:cNvSpPr/>
          <p:nvPr/>
        </p:nvSpPr>
        <p:spPr>
          <a:xfrm>
            <a:off x="360363" y="7073835"/>
            <a:ext cx="1838645" cy="523220"/>
          </a:xfrm>
          <a:prstGeom prst="rect">
            <a:avLst/>
          </a:prstGeom>
        </p:spPr>
        <p:txBody>
          <a:bodyPr wrap="none">
            <a:spAutoFit/>
          </a:bodyPr>
          <a:lstStyle/>
          <a:p>
            <a:pPr algn="ctr"/>
            <a:r>
              <a:rPr lang="tr-TR" b="1" dirty="0" smtClean="0"/>
              <a:t>Göğe Selam Oturumu</a:t>
            </a:r>
          </a:p>
          <a:p>
            <a:pPr algn="ctr"/>
            <a:r>
              <a:rPr lang="tr-TR" b="1" dirty="0" smtClean="0"/>
              <a:t>Dr. Fehmi Aksoy</a:t>
            </a:r>
            <a:endParaRPr lang="tr-TR" dirty="0"/>
          </a:p>
        </p:txBody>
      </p:sp>
      <p:sp>
        <p:nvSpPr>
          <p:cNvPr id="21" name="20 Dikdörtgen"/>
          <p:cNvSpPr/>
          <p:nvPr/>
        </p:nvSpPr>
        <p:spPr>
          <a:xfrm>
            <a:off x="2808635" y="7217270"/>
            <a:ext cx="2191369" cy="307777"/>
          </a:xfrm>
          <a:prstGeom prst="rect">
            <a:avLst/>
          </a:prstGeom>
        </p:spPr>
        <p:txBody>
          <a:bodyPr wrap="none">
            <a:spAutoFit/>
          </a:bodyPr>
          <a:lstStyle/>
          <a:p>
            <a:r>
              <a:rPr lang="tr-TR" b="1" dirty="0" smtClean="0"/>
              <a:t>BES/ Asamble  görüşmeleri</a:t>
            </a:r>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252287"/>
            <a:ext cx="4796314" cy="432000"/>
          </a:xfrm>
        </p:spPr>
        <p:txBody>
          <a:bodyPr>
            <a:normAutofit fontScale="90000"/>
          </a:bodyPr>
          <a:lstStyle/>
          <a:p>
            <a:r>
              <a:rPr lang="tr-TR" sz="1400" b="1" dirty="0" smtClean="0">
                <a:latin typeface="Monotype Corsiva" panose="03010101010201010101" pitchFamily="66" charset="0"/>
              </a:rPr>
              <a:t>1534 . T.OPLANTIMIZ</a:t>
            </a:r>
            <a:r>
              <a:rPr lang="tr-TR" sz="3600" dirty="0" smtClean="0"/>
              <a:t/>
            </a:r>
            <a:br>
              <a:rPr lang="tr-TR" sz="3600" dirty="0" smtClean="0"/>
            </a:br>
            <a:endParaRPr lang="tr-TR" dirty="0"/>
          </a:p>
        </p:txBody>
      </p:sp>
      <p:sp>
        <p:nvSpPr>
          <p:cNvPr id="3" name="2 İçerik Yer Tutucusu"/>
          <p:cNvSpPr>
            <a:spLocks noGrp="1"/>
          </p:cNvSpPr>
          <p:nvPr>
            <p:ph idx="1"/>
          </p:nvPr>
        </p:nvSpPr>
        <p:spPr/>
        <p:txBody>
          <a:bodyPr>
            <a:normAutofit/>
          </a:bodyPr>
          <a:lstStyle/>
          <a:p>
            <a:endParaRPr lang="tr-TR" sz="1400" dirty="0"/>
          </a:p>
        </p:txBody>
      </p:sp>
      <p:pic>
        <p:nvPicPr>
          <p:cNvPr id="1026" name="Picture 2"/>
          <p:cNvPicPr>
            <a:picLocks noChangeAspect="1" noChangeArrowheads="1"/>
          </p:cNvPicPr>
          <p:nvPr/>
        </p:nvPicPr>
        <p:blipFill>
          <a:blip r:embed="rId2" cstate="print"/>
          <a:srcRect/>
          <a:stretch>
            <a:fillRect/>
          </a:stretch>
        </p:blipFill>
        <p:spPr bwMode="auto">
          <a:xfrm>
            <a:off x="144611" y="2052439"/>
            <a:ext cx="2448000" cy="1632000"/>
          </a:xfrm>
          <a:prstGeom prst="rect">
            <a:avLst/>
          </a:prstGeom>
          <a:noFill/>
          <a:ln w="9525">
            <a:noFill/>
            <a:miter lim="800000"/>
            <a:headEnd/>
            <a:tailEnd/>
          </a:ln>
          <a:effectLst/>
        </p:spPr>
      </p:pic>
      <p:pic>
        <p:nvPicPr>
          <p:cNvPr id="1031" name="Picture 7"/>
          <p:cNvPicPr>
            <a:picLocks noChangeAspect="1" noChangeArrowheads="1"/>
          </p:cNvPicPr>
          <p:nvPr/>
        </p:nvPicPr>
        <p:blipFill>
          <a:blip r:embed="rId3" cstate="print"/>
          <a:srcRect/>
          <a:stretch>
            <a:fillRect/>
          </a:stretch>
        </p:blipFill>
        <p:spPr bwMode="auto">
          <a:xfrm>
            <a:off x="2736899" y="324247"/>
            <a:ext cx="2448000" cy="1632000"/>
          </a:xfrm>
          <a:prstGeom prst="rect">
            <a:avLst/>
          </a:prstGeom>
          <a:noFill/>
          <a:ln w="9525">
            <a:noFill/>
            <a:miter lim="800000"/>
            <a:headEnd/>
            <a:tailEnd/>
          </a:ln>
          <a:effectLst/>
        </p:spPr>
      </p:pic>
      <p:pic>
        <p:nvPicPr>
          <p:cNvPr id="1033" name="Picture 9"/>
          <p:cNvPicPr>
            <a:picLocks noChangeAspect="1" noChangeArrowheads="1"/>
          </p:cNvPicPr>
          <p:nvPr/>
        </p:nvPicPr>
        <p:blipFill>
          <a:blip r:embed="rId4" cstate="print"/>
          <a:srcRect/>
          <a:stretch>
            <a:fillRect/>
          </a:stretch>
        </p:blipFill>
        <p:spPr bwMode="auto">
          <a:xfrm>
            <a:off x="144339" y="348431"/>
            <a:ext cx="2448000" cy="1632000"/>
          </a:xfrm>
          <a:prstGeom prst="rect">
            <a:avLst/>
          </a:prstGeom>
          <a:noFill/>
          <a:ln w="9525">
            <a:noFill/>
            <a:miter lim="800000"/>
            <a:headEnd/>
            <a:tailEnd/>
          </a:ln>
          <a:effectLst/>
        </p:spPr>
      </p:pic>
      <p:pic>
        <p:nvPicPr>
          <p:cNvPr id="1035" name="Picture 11"/>
          <p:cNvPicPr>
            <a:picLocks noChangeAspect="1" noChangeArrowheads="1"/>
          </p:cNvPicPr>
          <p:nvPr/>
        </p:nvPicPr>
        <p:blipFill>
          <a:blip r:embed="rId5" cstate="print"/>
          <a:srcRect/>
          <a:stretch>
            <a:fillRect/>
          </a:stretch>
        </p:blipFill>
        <p:spPr bwMode="auto">
          <a:xfrm>
            <a:off x="144339" y="3780631"/>
            <a:ext cx="2448000" cy="1632000"/>
          </a:xfrm>
          <a:prstGeom prst="rect">
            <a:avLst/>
          </a:prstGeom>
          <a:noFill/>
          <a:ln w="9525">
            <a:noFill/>
            <a:miter lim="800000"/>
            <a:headEnd/>
            <a:tailEnd/>
          </a:ln>
          <a:effectLst/>
        </p:spPr>
      </p:pic>
      <p:pic>
        <p:nvPicPr>
          <p:cNvPr id="1036" name="Picture 12"/>
          <p:cNvPicPr>
            <a:picLocks noChangeAspect="1" noChangeArrowheads="1"/>
          </p:cNvPicPr>
          <p:nvPr/>
        </p:nvPicPr>
        <p:blipFill>
          <a:blip r:embed="rId6" cstate="print"/>
          <a:srcRect/>
          <a:stretch>
            <a:fillRect/>
          </a:stretch>
        </p:blipFill>
        <p:spPr bwMode="auto">
          <a:xfrm>
            <a:off x="2736627" y="3780631"/>
            <a:ext cx="2448000" cy="1632000"/>
          </a:xfrm>
          <a:prstGeom prst="rect">
            <a:avLst/>
          </a:prstGeom>
          <a:noFill/>
          <a:ln w="9525">
            <a:noFill/>
            <a:miter lim="800000"/>
            <a:headEnd/>
            <a:tailEnd/>
          </a:ln>
          <a:effectLst/>
        </p:spPr>
      </p:pic>
      <p:pic>
        <p:nvPicPr>
          <p:cNvPr id="1037" name="Picture 13"/>
          <p:cNvPicPr>
            <a:picLocks noChangeAspect="1" noChangeArrowheads="1"/>
          </p:cNvPicPr>
          <p:nvPr/>
        </p:nvPicPr>
        <p:blipFill>
          <a:blip r:embed="rId7" cstate="print"/>
          <a:srcRect/>
          <a:stretch>
            <a:fillRect/>
          </a:stretch>
        </p:blipFill>
        <p:spPr bwMode="auto">
          <a:xfrm>
            <a:off x="2736627" y="2052439"/>
            <a:ext cx="2448000" cy="1632000"/>
          </a:xfrm>
          <a:prstGeom prst="rect">
            <a:avLst/>
          </a:prstGeom>
          <a:noFill/>
          <a:ln w="9525">
            <a:noFill/>
            <a:miter lim="800000"/>
            <a:headEnd/>
            <a:tailEnd/>
          </a:ln>
          <a:effectLst/>
        </p:spPr>
      </p:pic>
      <p:pic>
        <p:nvPicPr>
          <p:cNvPr id="1039" name="Picture 15"/>
          <p:cNvPicPr>
            <a:picLocks noChangeAspect="1" noChangeArrowheads="1"/>
          </p:cNvPicPr>
          <p:nvPr/>
        </p:nvPicPr>
        <p:blipFill>
          <a:blip r:embed="rId8" cstate="print"/>
          <a:srcRect/>
          <a:stretch>
            <a:fillRect/>
          </a:stretch>
        </p:blipFill>
        <p:spPr bwMode="auto">
          <a:xfrm>
            <a:off x="144339" y="5508823"/>
            <a:ext cx="2448000" cy="1632000"/>
          </a:xfrm>
          <a:prstGeom prst="rect">
            <a:avLst/>
          </a:prstGeom>
          <a:noFill/>
          <a:ln w="9525">
            <a:noFill/>
            <a:miter lim="800000"/>
            <a:headEnd/>
            <a:tailEnd/>
          </a:ln>
          <a:effectLst/>
        </p:spPr>
      </p:pic>
      <p:pic>
        <p:nvPicPr>
          <p:cNvPr id="1040" name="Picture 16"/>
          <p:cNvPicPr>
            <a:picLocks noChangeAspect="1" noChangeArrowheads="1"/>
          </p:cNvPicPr>
          <p:nvPr/>
        </p:nvPicPr>
        <p:blipFill>
          <a:blip r:embed="rId9" cstate="print"/>
          <a:srcRect/>
          <a:stretch>
            <a:fillRect/>
          </a:stretch>
        </p:blipFill>
        <p:spPr bwMode="auto">
          <a:xfrm>
            <a:off x="2736899" y="5508823"/>
            <a:ext cx="2448000" cy="1632000"/>
          </a:xfrm>
          <a:prstGeom prst="rect">
            <a:avLst/>
          </a:prstGeom>
          <a:noFill/>
          <a:ln w="9525">
            <a:noFill/>
            <a:miter lim="800000"/>
            <a:headEnd/>
            <a:tailEnd/>
          </a:ln>
          <a:effectLst/>
        </p:spPr>
      </p:pic>
      <p:sp>
        <p:nvSpPr>
          <p:cNvPr id="19" name="18 Dikdörtgen"/>
          <p:cNvSpPr/>
          <p:nvPr/>
        </p:nvSpPr>
        <p:spPr>
          <a:xfrm>
            <a:off x="1568141" y="7217270"/>
            <a:ext cx="2191369" cy="307777"/>
          </a:xfrm>
          <a:prstGeom prst="rect">
            <a:avLst/>
          </a:prstGeom>
        </p:spPr>
        <p:txBody>
          <a:bodyPr wrap="none">
            <a:spAutoFit/>
          </a:bodyPr>
          <a:lstStyle/>
          <a:p>
            <a:r>
              <a:rPr lang="tr-TR" b="1" dirty="0" smtClean="0"/>
              <a:t>BES/ Asamble  görüşmeleri</a:t>
            </a:r>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08223"/>
            <a:ext cx="3435695" cy="289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08052"/>
            <a:ext cx="4694322" cy="7768787"/>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a:t>
            </a:r>
            <a:r>
              <a:rPr lang="tr-TR" sz="1000" b="1" u="sng" dirty="0" smtClean="0"/>
              <a:t>Bahçelievler </a:t>
            </a:r>
            <a:r>
              <a:rPr lang="tr-TR" sz="1000" b="1" u="sng" dirty="0" err="1" smtClean="0"/>
              <a:t>Rotary</a:t>
            </a:r>
            <a:r>
              <a:rPr lang="tr-TR" sz="1000" b="1" u="sng" dirty="0" smtClean="0"/>
              <a:t> Ailesini Bir Araya Getirmek</a:t>
            </a:r>
            <a:r>
              <a:rPr lang="tr-TR" sz="1000" b="1" dirty="0" smtClean="0"/>
              <a:t>” projemizi 02 Ekim 2016 tarihinde Gölbaşı Patalya tesislerinde yaptığımız BRUNCH ile gerçekleştirdik. </a:t>
            </a:r>
            <a:r>
              <a:rPr lang="tr-TR" sz="1000" b="1" dirty="0" err="1" smtClean="0"/>
              <a:t>Burnch’a</a:t>
            </a:r>
            <a:r>
              <a:rPr lang="tr-TR" sz="1000" b="1" dirty="0" smtClean="0"/>
              <a:t> Bahçelievler </a:t>
            </a:r>
            <a:r>
              <a:rPr lang="tr-TR" sz="1000" b="1" dirty="0" err="1" smtClean="0"/>
              <a:t>İnteract</a:t>
            </a:r>
            <a:r>
              <a:rPr lang="tr-TR" sz="1000" b="1" dirty="0" smtClean="0"/>
              <a:t> Kulübü üyeleri </a:t>
            </a:r>
            <a:r>
              <a:rPr lang="tr-TR" sz="1000" b="1" dirty="0" err="1" smtClean="0"/>
              <a:t>interactlarımız</a:t>
            </a:r>
            <a:r>
              <a:rPr lang="tr-TR" sz="1000" b="1" dirty="0" smtClean="0"/>
              <a:t>, Bahçelievler </a:t>
            </a:r>
            <a:r>
              <a:rPr lang="tr-TR" sz="1000" b="1" dirty="0" err="1" smtClean="0"/>
              <a:t>Rotaract</a:t>
            </a:r>
            <a:r>
              <a:rPr lang="tr-TR" sz="1000" b="1" dirty="0" smtClean="0"/>
              <a:t> Kulübü üyeleri </a:t>
            </a:r>
            <a:r>
              <a:rPr lang="tr-TR" sz="1000" b="1" dirty="0" err="1" smtClean="0"/>
              <a:t>rotaractlarımız</a:t>
            </a:r>
            <a:r>
              <a:rPr lang="tr-TR" sz="1000" b="1" dirty="0" smtClean="0"/>
              <a:t>, AİLELERİ, Bahçelievler </a:t>
            </a:r>
            <a:r>
              <a:rPr lang="tr-TR" sz="1000" b="1" dirty="0" err="1" smtClean="0"/>
              <a:t>Rotary</a:t>
            </a:r>
            <a:r>
              <a:rPr lang="tr-TR" sz="1000" b="1" dirty="0" smtClean="0"/>
              <a:t> Kulübü üyesi </a:t>
            </a:r>
            <a:r>
              <a:rPr lang="tr-TR" sz="1000" b="1" dirty="0" err="1" smtClean="0"/>
              <a:t>Rotaryen</a:t>
            </a:r>
            <a:r>
              <a:rPr lang="tr-TR" sz="1000" b="1" dirty="0" smtClean="0"/>
              <a:t> dostlarımız, Eşlerimiz ve misafirlerin katıldığı 70 kişilik bir organizasyon gerçekleştirdik.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u="sng" dirty="0" smtClean="0"/>
              <a:t>“ÇANAKKALE Gezisi</a:t>
            </a:r>
            <a:r>
              <a:rPr lang="tr-TR" sz="1000" b="1" dirty="0" smtClean="0"/>
              <a:t>” projemizi 13-17 Ekim 2016 tarihlerinde yoğun katılımlı bir grupla gerçekleştirdik. Gezide Şehitliklerin </a:t>
            </a:r>
            <a:r>
              <a:rPr lang="tr-TR" sz="1000" b="1" dirty="0" err="1" smtClean="0"/>
              <a:t>yanısıra</a:t>
            </a:r>
            <a:r>
              <a:rPr lang="tr-TR" sz="1000" b="1" dirty="0" smtClean="0"/>
              <a:t>, Truva ve Bozcaada gezisi de gerçekleştirildi.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dirty="0" smtClean="0"/>
              <a:t>Kulübümüz açısından, dönemimizin en önemli projesi olan </a:t>
            </a:r>
            <a:r>
              <a:rPr lang="tr-TR" sz="1000" b="1" dirty="0" smtClean="0"/>
              <a:t>12-16 Nisan 2017  tarihlerinde gerçekleştireceğimiz,  BES ve Asamble çalışmaları</a:t>
            </a:r>
            <a:r>
              <a:rPr lang="tr-TR" sz="1000" dirty="0" smtClean="0"/>
              <a:t>, GDB. Kadri Güneş’in başkanlığındaki «2017-2018 BES/Asamble Komitesi» çatısı altında sürdürülmektedir. Yoğun zaman ve çalışma gerektiren faaliyetlerin gerçekleştirilmesinde, komitelerde görevlendirilen Dostlarımız ve Eşlerimiz gerekli çalışmaları sürdürmektedirler. Komite Başkanımız GDB Kadri Güneş, haftalık toplantılarımızda dostlarımızı gelişmeler ve ihtiyaçlar bazında bilgilendirmektedir.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2430. Bölge tarafından Küresel Bağış Projeleri kapsamına alınan, </a:t>
            </a:r>
            <a:r>
              <a:rPr lang="tr-TR" sz="1000" b="1" dirty="0" smtClean="0"/>
              <a:t>«Çankaya Kırsalında Ekonomik ve Toplumsal Gelişim» küresel  projemiz ile Çankaya İlçesi Kırsalında Süt Tesisi Kurulması</a:t>
            </a:r>
            <a:r>
              <a:rPr lang="tr-TR" sz="1000" dirty="0" smtClean="0"/>
              <a:t> ile ilgili çalışmalarımız </a:t>
            </a:r>
            <a:r>
              <a:rPr lang="tr-TR" sz="1000" dirty="0"/>
              <a:t>Vakıf Komitesi Başkanımız Abdullah Küreğibüyük tarafından sürdürülmektedir. Şu ana kadar İtalyan Agusto Kulübünden </a:t>
            </a:r>
            <a:r>
              <a:rPr lang="tr-TR" sz="1000" dirty="0" smtClean="0"/>
              <a:t>bulunan dış destek yanısıra, dış kaynak bulma çalışmalarımız  yoğun şekilde sürmektedir. Projemiz ortak kulüp toplantılarında Yıldız ve Kavaklıdere Rotary Kulüp üyelerine duyurulmuştur. Mali destek arayışlarımız, Vakıf Komitesi Başkanımız GDB. Abdullah Küreğibüyük, GDB. Emre Öztürk, GDB. Necil Büyükpamukçu ve GDB. Levent Çolak tarafından sürdürülmektedir.  Ayrıca Bölge desteği için Guvernörümüz Güner İnci ve Bölge Vakıf Komitesi Başkanı Hasan Akduman ve diğer ilgili  Bölge sorumluları ile görüşmelerimiz devam ediyor.</a:t>
            </a: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smtClean="0"/>
              <a:t>Ana </a:t>
            </a:r>
            <a:r>
              <a:rPr lang="tr-TR" sz="1000" b="1" dirty="0"/>
              <a:t>sınıfı öğretmenlerine yönelik erken teşhis amaçlı </a:t>
            </a:r>
            <a:r>
              <a:rPr lang="tr-TR" sz="1000" b="1" dirty="0" smtClean="0"/>
              <a:t>«</a:t>
            </a:r>
            <a:r>
              <a:rPr lang="tr-TR" sz="1000" b="1" u="sng" dirty="0" smtClean="0"/>
              <a:t>Göz Kusurları Farkındalığı Eğitimi</a:t>
            </a:r>
            <a:r>
              <a:rPr lang="tr-TR" sz="1000" b="1" dirty="0" smtClean="0"/>
              <a:t>» projesini Çankaya Rotary Kulübü ile ortak olarak 26 Kasım 2016 tarihinde TEGV Semahat – Dr. Nusret Arsel Eğitim Parkında gerçekleştirdik.</a:t>
            </a:r>
            <a:r>
              <a:rPr lang="tr-TR" sz="1000" dirty="0" smtClean="0">
                <a:solidFill>
                  <a:srgbClr val="FF0000"/>
                </a:solidFill>
              </a:rPr>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t>Dönemimizde, Sincan Kapalı Kadın Cezaevindeki projemizi Bilkent TDP ( Toplumsal Duyarlılık Projeleri) öğrencileri, Rotaractlarımız ve İnteractlarımız ile birlikte </a:t>
            </a:r>
            <a:r>
              <a:rPr lang="tr-TR" sz="1000" b="1" dirty="0" smtClean="0"/>
              <a:t>«Hayal Köprüsü - Rotary»</a:t>
            </a:r>
            <a:r>
              <a:rPr lang="tr-TR" sz="1000" dirty="0" smtClean="0"/>
              <a:t> adı altında cezaevindeki çocuklara yönelik yapmayı planladık. Bu proje, Komite Başkanımız Necil Büyükpamukçu  tarafından yürütülecektir.</a:t>
            </a:r>
            <a:r>
              <a:rPr lang="tr-TR" sz="1000" b="1" dirty="0" smtClean="0"/>
              <a:t> Projemiz ile ilgili gerekli izinler Ceza ve Tevkif Evleri Genel Md.</a:t>
            </a:r>
            <a:r>
              <a:rPr lang="tr-TR" sz="1000" b="1" dirty="0" err="1" smtClean="0"/>
              <a:t>lüğünden</a:t>
            </a:r>
            <a:r>
              <a:rPr lang="tr-TR" sz="1000" b="1" dirty="0" smtClean="0"/>
              <a:t> alınmıştır.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Ankara Bahçelievler Rotary Kulübü olarak, Meslek Hizmetleri Ana Komite Başkanı Serdar Bozkurt liderliğinde ve Gelecek Araştırmaları Enstitüsü işbirliği ile “Geleceği  Şekillendiren Teknolojiler Konferansı” projemizi 23.12.2016 tarihinde Sincan Teknik Kolejinde gerçekleştirdik.</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p:txBody>
      </p:sp>
    </p:spTree>
    <p:extLst>
      <p:ext uri="{BB962C8B-B14F-4D97-AF65-F5344CB8AC3E}">
        <p14:creationId xmlns:p14="http://schemas.microsoft.com/office/powerpoint/2010/main" xmlns="" val="13258373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202545" y="295638"/>
            <a:ext cx="4694322" cy="7153234"/>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dirty="0" smtClean="0">
                <a:ea typeface="Times New Roman" panose="02020603050405020304" pitchFamily="18" charset="0"/>
                <a:cs typeface="Times New Roman" panose="02020603050405020304" pitchFamily="18" charset="0"/>
              </a:rPr>
              <a:t>G</a:t>
            </a:r>
            <a:r>
              <a:rPr lang="tr-TR" sz="1000" dirty="0" smtClean="0">
                <a:ea typeface="Calibri" panose="020F0502020204030204" pitchFamily="34" charset="0"/>
                <a:cs typeface="Times New Roman" panose="02020603050405020304" pitchFamily="18" charset="0"/>
              </a:rPr>
              <a:t>erek maddi gerekse manevi olarak çok zor şartlar altında büyüyen 3-6 yaş arası, çevresindeki her şeyi benimseyen ve algılayabilen çocuklara  cezaevine ait olmadıklarını hissettirmek, dış dünya ve onlar arasında bir bağ kurmak, hayata 1-0 yenik başlamalarını önleyebilmek ve onlara rol model olacak şekilde sevgi dolu bir ortam paylaşmak için </a:t>
            </a:r>
            <a:r>
              <a:rPr lang="tr-TR" sz="1000" b="1" dirty="0" smtClean="0">
                <a:ea typeface="Calibri" panose="020F0502020204030204" pitchFamily="34" charset="0"/>
                <a:cs typeface="Times New Roman" panose="02020603050405020304" pitchFamily="18" charset="0"/>
              </a:rPr>
              <a:t>«Hayallerim Gerçek Oldu Şenliği»</a:t>
            </a:r>
            <a:r>
              <a:rPr lang="tr-TR" sz="1000" dirty="0" smtClean="0"/>
              <a:t> Bilkent TDP ( Toplumsal Duyarlılık Projeleri) öğrencileri</a:t>
            </a:r>
            <a:r>
              <a:rPr lang="tr-TR" sz="1000" dirty="0" smtClean="0">
                <a:ea typeface="Calibri" panose="020F0502020204030204" pitchFamily="34" charset="0"/>
                <a:cs typeface="Times New Roman" panose="02020603050405020304" pitchFamily="18" charset="0"/>
              </a:rPr>
              <a:t> ile birlikte Bilkent  Üniversitesi sahasında yapılması planlanmaktadır.</a:t>
            </a:r>
          </a:p>
          <a:p>
            <a:pPr marL="138103" indent="-138103" algn="just">
              <a:buFont typeface="Arial" panose="020B0604020202020204" pitchFamily="34" charset="0"/>
              <a:buChar char="•"/>
            </a:pPr>
            <a:endParaRPr lang="tr-TR" sz="1000" dirty="0" smtClean="0">
              <a:ea typeface="Calibri" panose="020F0502020204030204" pitchFamily="34" charset="0"/>
              <a:cs typeface="Times New Roman" panose="02020603050405020304" pitchFamily="18" charset="0"/>
            </a:endParaRPr>
          </a:p>
          <a:p>
            <a:pPr marL="138103" indent="-138103" algn="just">
              <a:buFont typeface="Arial" panose="020B0604020202020204" pitchFamily="34" charset="0"/>
              <a:buChar char="•"/>
            </a:pPr>
            <a:r>
              <a:rPr lang="tr-TR" sz="1000" b="1" dirty="0" smtClean="0"/>
              <a:t>Kulübümüz hamiliğinde kurulan Kastamonu </a:t>
            </a:r>
            <a:r>
              <a:rPr lang="tr-TR" sz="1000" b="1" dirty="0" err="1" smtClean="0"/>
              <a:t>Rotary</a:t>
            </a:r>
            <a:r>
              <a:rPr lang="tr-TR" sz="1000" b="1" dirty="0" smtClean="0"/>
              <a:t> Kulübü’nün 03-06 Kasım 2016 tarihleri arasında düzenlediği «Engelliler RYLA»sına katılarak, “ </a:t>
            </a:r>
            <a:r>
              <a:rPr lang="tr-TR" sz="1000" b="1" u="sng" dirty="0" smtClean="0"/>
              <a:t>Engellilere Akülü Sandalye Temini</a:t>
            </a:r>
            <a:r>
              <a:rPr lang="tr-TR" sz="1000" b="1" dirty="0" smtClean="0"/>
              <a:t>” projemizi 3 adet akülü sandalyeyi üç engelli  dostumuza vererek gerçekleştirdik.</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Bu sene yedincisini </a:t>
            </a:r>
            <a:r>
              <a:rPr lang="tr-TR" sz="1000" b="1" dirty="0" smtClean="0"/>
              <a:t>11 Aralık 2016 Pazar günü yapacağımız «</a:t>
            </a:r>
            <a:r>
              <a:rPr lang="tr-TR" sz="1000" b="1" u="sng" dirty="0" smtClean="0"/>
              <a:t>7. </a:t>
            </a:r>
            <a:r>
              <a:rPr lang="tr-TR" sz="1000" b="1" u="sng" dirty="0" err="1" smtClean="0"/>
              <a:t>Berdan</a:t>
            </a:r>
            <a:r>
              <a:rPr lang="tr-TR" sz="1000" b="1" u="sng" dirty="0" smtClean="0"/>
              <a:t> Akalın Rotary </a:t>
            </a:r>
            <a:r>
              <a:rPr lang="tr-TR" sz="1000" b="1" u="sng" dirty="0"/>
              <a:t>Bowling </a:t>
            </a:r>
            <a:r>
              <a:rPr lang="tr-TR" sz="1000" b="1" u="sng" dirty="0" smtClean="0"/>
              <a:t>Turnuvasını</a:t>
            </a:r>
            <a:r>
              <a:rPr lang="tr-TR" sz="1000" b="1" dirty="0" smtClean="0"/>
              <a:t>» GDB</a:t>
            </a:r>
            <a:r>
              <a:rPr lang="tr-TR" sz="1000" b="1" dirty="0"/>
              <a:t>. Levent Çolak </a:t>
            </a:r>
            <a:r>
              <a:rPr lang="tr-TR" sz="1000" b="1" dirty="0" smtClean="0"/>
              <a:t>ve Bowling Komitesinin çok başarılı  organizasyonu ile gerçekleştirdik.</a:t>
            </a:r>
            <a:r>
              <a:rPr lang="tr-TR" sz="1000" dirty="0" smtClean="0"/>
              <a:t> </a:t>
            </a:r>
            <a:r>
              <a:rPr lang="tr-TR" sz="1000" b="1" dirty="0" smtClean="0"/>
              <a:t>17 takımın 19 kulvarda yarıştığı turnuva, saygı duruşu ve İstiklal Marşı sonrası, Guvernörümüz </a:t>
            </a:r>
            <a:r>
              <a:rPr lang="tr-TR" sz="1000" b="1" dirty="0" err="1" smtClean="0"/>
              <a:t>Güner</a:t>
            </a:r>
            <a:r>
              <a:rPr lang="tr-TR" sz="1000" b="1" dirty="0" smtClean="0"/>
              <a:t> İnci’nin konuşması ve top atışı ile başladı. Turnuvanın 1. si Tandoğan </a:t>
            </a:r>
            <a:r>
              <a:rPr lang="tr-TR" sz="1000" b="1" dirty="0" err="1" smtClean="0"/>
              <a:t>Rotary</a:t>
            </a:r>
            <a:r>
              <a:rPr lang="tr-TR" sz="1000" b="1" dirty="0" smtClean="0"/>
              <a:t> Kulübü, 2. si </a:t>
            </a:r>
            <a:r>
              <a:rPr lang="tr-TR" sz="1000" b="1" dirty="0" err="1" smtClean="0"/>
              <a:t>Anıttepe</a:t>
            </a:r>
            <a:r>
              <a:rPr lang="tr-TR" sz="1000" b="1" dirty="0" smtClean="0"/>
              <a:t> </a:t>
            </a:r>
            <a:r>
              <a:rPr lang="tr-TR" sz="1000" b="1" dirty="0" err="1" smtClean="0"/>
              <a:t>Rotary</a:t>
            </a:r>
            <a:r>
              <a:rPr lang="tr-TR" sz="1000" b="1" dirty="0" smtClean="0"/>
              <a:t> Kulübü ve 3. </a:t>
            </a:r>
            <a:r>
              <a:rPr lang="tr-TR" sz="1000" b="1" dirty="0" err="1" smtClean="0"/>
              <a:t>sü</a:t>
            </a:r>
            <a:r>
              <a:rPr lang="tr-TR" sz="1000" b="1" dirty="0" smtClean="0"/>
              <a:t> Ankara </a:t>
            </a:r>
            <a:r>
              <a:rPr lang="tr-TR" sz="1000" b="1" dirty="0" err="1" smtClean="0"/>
              <a:t>Rotary</a:t>
            </a:r>
            <a:r>
              <a:rPr lang="tr-TR" sz="1000" b="1" dirty="0" smtClean="0"/>
              <a:t> Kulübü oldu. Turnuvaya katılan tüm dostlarımıza teşekkür ederiz.</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a:t>7. Berdan Akalın Bowling Turnuvamızın dereceye giren ilk iki </a:t>
            </a:r>
            <a:r>
              <a:rPr lang="tr-TR" sz="1000" dirty="0" smtClean="0"/>
              <a:t>takımı olan  Tandoğan </a:t>
            </a:r>
            <a:r>
              <a:rPr lang="tr-TR" sz="1000" dirty="0" err="1" smtClean="0"/>
              <a:t>Rotary</a:t>
            </a:r>
            <a:r>
              <a:rPr lang="tr-TR" sz="1000" dirty="0" smtClean="0"/>
              <a:t> Kulübü ve </a:t>
            </a:r>
            <a:r>
              <a:rPr lang="tr-TR" sz="1000" dirty="0" err="1" smtClean="0"/>
              <a:t>Anıttepe</a:t>
            </a:r>
            <a:r>
              <a:rPr lang="tr-TR" sz="1000" dirty="0" smtClean="0"/>
              <a:t> </a:t>
            </a:r>
            <a:r>
              <a:rPr lang="tr-TR" sz="1000" dirty="0" err="1" smtClean="0"/>
              <a:t>Rotary</a:t>
            </a:r>
            <a:r>
              <a:rPr lang="tr-TR" sz="1000" dirty="0" smtClean="0"/>
              <a:t> Kulübü, </a:t>
            </a:r>
            <a:r>
              <a:rPr lang="tr-TR" sz="1000" dirty="0"/>
              <a:t>bu yıl ilk organizasyonu Kulübümüz tarafından Ankara’da  </a:t>
            </a:r>
            <a:r>
              <a:rPr lang="tr-TR" sz="1000" dirty="0" smtClean="0"/>
              <a:t>2017 Mayıs ayında yapılacak </a:t>
            </a:r>
            <a:r>
              <a:rPr lang="tr-TR" sz="1000" dirty="0"/>
              <a:t>olan, 2430 Bölge’de diğer şehirlerde organize edilecek bowling organizasyonlarında ilk iki dereceye giren takımlarının katılacağı </a:t>
            </a:r>
            <a:r>
              <a:rPr lang="tr-TR" sz="1000" dirty="0" smtClean="0"/>
              <a:t> </a:t>
            </a:r>
            <a:r>
              <a:rPr lang="tr-TR" sz="1000" b="1" dirty="0" smtClean="0"/>
              <a:t>2016-2017 Dönemi 1. Bowling Final Turnuvasına </a:t>
            </a:r>
            <a:r>
              <a:rPr lang="tr-TR" sz="1000" dirty="0" smtClean="0"/>
              <a:t> katılacaklar.</a:t>
            </a:r>
            <a:endParaRPr lang="tr-TR" sz="1000"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a:t>Rotary Ormanı projemiz</a:t>
            </a:r>
            <a:r>
              <a:rPr lang="tr-TR" sz="1000" dirty="0"/>
              <a:t> ASO 2. OSB Bölgesi’nde yapılacak ağaçlandırma ile  bu sene de devam ettirilecektir.</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b="1" dirty="0"/>
              <a:t>01-04 Eylül 2016 tarhleri arasındaki Samsun İlkadım Rotary Kulübü tarafından düzenlenen Bedensel Engelliler Yaz </a:t>
            </a:r>
            <a:r>
              <a:rPr lang="tr-TR" sz="1000" b="1" dirty="0" smtClean="0"/>
              <a:t>Kampı’na “</a:t>
            </a:r>
            <a:r>
              <a:rPr lang="tr-TR" sz="1000" b="1" u="sng" dirty="0" smtClean="0"/>
              <a:t>Engelli Katılımı Desteği”</a:t>
            </a:r>
            <a:r>
              <a:rPr lang="tr-TR" sz="1000" b="1" dirty="0" smtClean="0"/>
              <a:t> projemizi  Kemal Kart isimli bir engellinin katılımını destekleyerek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RC </a:t>
            </a:r>
            <a:r>
              <a:rPr lang="tr-TR" sz="1000" b="1" dirty="0"/>
              <a:t>Galeri ve ressam Nihat Evren Derman tarafından belirli sayıdaki “ Beşiktaş </a:t>
            </a:r>
            <a:r>
              <a:rPr lang="tr-TR" sz="1000" b="1" dirty="0" smtClean="0"/>
              <a:t>Futbol Takımı Temalı </a:t>
            </a:r>
            <a:r>
              <a:rPr lang="tr-TR" sz="1000" b="1" dirty="0"/>
              <a:t>Nihat Evren Derman </a:t>
            </a:r>
            <a:r>
              <a:rPr lang="tr-TR" sz="1000" b="1" dirty="0" smtClean="0"/>
              <a:t>Islak İmzalı Orijinal Baskıların İnternette Pazarlanması» </a:t>
            </a:r>
            <a:r>
              <a:rPr lang="tr-TR" sz="1000" b="1" dirty="0"/>
              <a:t>ile ilgili projeye “Şehit Çocuklarına Burs Fonu Yaratılması” teması ile ortak olduk. </a:t>
            </a:r>
            <a:r>
              <a:rPr lang="tr-TR" sz="1000" b="1" dirty="0" smtClean="0"/>
              <a:t>“ </a:t>
            </a:r>
            <a:r>
              <a:rPr lang="tr-TR" sz="1000" b="1" u="sng" dirty="0" smtClean="0"/>
              <a:t>Sizin İçin Sanat </a:t>
            </a:r>
            <a:r>
              <a:rPr lang="tr-TR" sz="1000" b="1" dirty="0" smtClean="0"/>
              <a:t>” isimli bu </a:t>
            </a:r>
            <a:r>
              <a:rPr lang="tr-TR" sz="1000" b="1" dirty="0"/>
              <a:t>proje ile şehit çocuklarımıza burs fonu yaratılmasının yanısıra, </a:t>
            </a:r>
            <a:r>
              <a:rPr lang="tr-TR" sz="1000" b="1" dirty="0" smtClean="0"/>
              <a:t>resim alıcılarına vereceğimiz «Teşekkür Belgesi» ile  özelde Ankara Bahçelievler </a:t>
            </a:r>
            <a:r>
              <a:rPr lang="tr-TR" sz="1000" b="1" dirty="0"/>
              <a:t>Rotary Kulübü’nün, genelde </a:t>
            </a:r>
            <a:r>
              <a:rPr lang="tr-TR" sz="1000" b="1" dirty="0" err="1" smtClean="0"/>
              <a:t>Rotary</a:t>
            </a:r>
            <a:r>
              <a:rPr lang="tr-TR" sz="1000" b="1" dirty="0" smtClean="0"/>
              <a:t> faaliyetlerinin  </a:t>
            </a:r>
            <a:r>
              <a:rPr lang="tr-TR" sz="1000" b="1" dirty="0"/>
              <a:t>Türkiye genelinde duyurulması  amaçlanmıştır</a:t>
            </a:r>
            <a:r>
              <a:rPr lang="tr-TR" sz="1000" b="1" dirty="0" smtClean="0"/>
              <a:t>. Gerçekleşen projemiz ile medyada Ankara Bahçelievler Rotary Kulübünün ve Rotary’nin ismi ve faaliyetleri yoğun şekilde yurt içinde  ve yurtdışında duyurulmaya başladı. </a:t>
            </a:r>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a:p>
        </p:txBody>
      </p:sp>
    </p:spTree>
    <p:extLst>
      <p:ext uri="{BB962C8B-B14F-4D97-AF65-F5344CB8AC3E}">
        <p14:creationId xmlns:p14="http://schemas.microsoft.com/office/powerpoint/2010/main" xmlns="" val="19940016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468263"/>
            <a:ext cx="5163754" cy="853822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25 Eylül 2016 tarihinde Bilkent RC Galeri tarafından yapılacak müzayede de, kulübümüz adına yapılacak resim bağışlarının satışı ile «</a:t>
            </a:r>
            <a:r>
              <a:rPr lang="tr-TR" sz="1000" b="1" u="sng" dirty="0" smtClean="0"/>
              <a:t>Şehit Çocuklarına Burs Fonu Yaratılması”</a:t>
            </a:r>
            <a:r>
              <a:rPr lang="tr-TR" sz="1000" b="1" dirty="0" smtClean="0"/>
              <a:t> projemizi gerçekleştirdik.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t>
            </a:r>
            <a:r>
              <a:rPr lang="tr-TR" sz="1000" b="1" u="sng" dirty="0" smtClean="0"/>
              <a:t> Bölge </a:t>
            </a:r>
            <a:r>
              <a:rPr lang="tr-TR" sz="1000" b="1" u="sng" dirty="0" err="1" smtClean="0"/>
              <a:t>İnteract</a:t>
            </a:r>
            <a:r>
              <a:rPr lang="tr-TR" sz="1000" b="1" u="sng" dirty="0" smtClean="0"/>
              <a:t> Asamblesine </a:t>
            </a:r>
            <a:r>
              <a:rPr lang="tr-TR" sz="1000" b="1" u="sng" dirty="0" err="1" smtClean="0"/>
              <a:t>İnteractlarımızla</a:t>
            </a:r>
            <a:r>
              <a:rPr lang="tr-TR" sz="1000" b="1" u="sng" dirty="0" smtClean="0"/>
              <a:t> Katılma </a:t>
            </a:r>
            <a:r>
              <a:rPr lang="tr-TR" sz="1000" b="1" dirty="0" smtClean="0"/>
              <a:t>” projemiz, 22-24 Eylül tarihlerinde  Oran </a:t>
            </a:r>
            <a:r>
              <a:rPr lang="tr-TR" sz="1000" b="1" dirty="0" err="1" smtClean="0"/>
              <a:t>Rotary</a:t>
            </a:r>
            <a:r>
              <a:rPr lang="tr-TR" sz="1000" b="1" dirty="0" smtClean="0"/>
              <a:t> Kulübünün organize ettiği asambleye iki </a:t>
            </a:r>
            <a:r>
              <a:rPr lang="tr-TR" sz="1000" b="1" dirty="0" err="1" smtClean="0"/>
              <a:t>interactımızın</a:t>
            </a:r>
            <a:r>
              <a:rPr lang="tr-TR" sz="1000" b="1" dirty="0" smtClean="0"/>
              <a:t> katılımıyla gerçekleştirildi.</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err="1" smtClean="0"/>
              <a:t>Rotary’nin</a:t>
            </a:r>
            <a:r>
              <a:rPr lang="tr-TR" sz="1000" b="1" dirty="0" smtClean="0"/>
              <a:t> adını duyurmak ve «</a:t>
            </a:r>
            <a:r>
              <a:rPr lang="tr-TR" sz="1000" b="1" dirty="0" err="1" smtClean="0"/>
              <a:t>Rotary</a:t>
            </a:r>
            <a:r>
              <a:rPr lang="tr-TR" sz="1000" b="1" dirty="0" smtClean="0"/>
              <a:t> Toplum Projelerine Fon Yaratmak» için, “</a:t>
            </a:r>
            <a:r>
              <a:rPr lang="tr-TR" sz="1000" b="1" u="sng" dirty="0" err="1" smtClean="0"/>
              <a:t>Uluslarası</a:t>
            </a:r>
            <a:r>
              <a:rPr lang="tr-TR" sz="1000" b="1" u="sng" dirty="0" smtClean="0"/>
              <a:t> </a:t>
            </a:r>
            <a:r>
              <a:rPr lang="tr-TR" sz="1000" b="1" u="sng" dirty="0" err="1" smtClean="0"/>
              <a:t>Rotary</a:t>
            </a:r>
            <a:r>
              <a:rPr lang="tr-TR" sz="1000" b="1" u="sng" dirty="0" smtClean="0"/>
              <a:t> Vakfı’nın 100. yılında RC Müzayede’nin 100. Müzayedesine Kulübümüze Bağışlanan 10 Eser İle Katılmak</a:t>
            </a:r>
            <a:r>
              <a:rPr lang="tr-TR" sz="1000" b="1" dirty="0" smtClean="0"/>
              <a:t>” projemizi 18 Aralık 2016 tarihinde gerçekleştirdik.</a:t>
            </a:r>
          </a:p>
          <a:p>
            <a:pPr marL="138103" indent="-138103" algn="just">
              <a:buFont typeface="Arial" panose="020B0604020202020204" pitchFamily="34" charset="0"/>
              <a:buChar char="•"/>
            </a:pPr>
            <a:endParaRPr lang="tr-TR" sz="1000" dirty="0" smtClean="0"/>
          </a:p>
          <a:p>
            <a:pPr marL="138103" indent="-138103">
              <a:buFont typeface="Arial" panose="020B0604020202020204" pitchFamily="34" charset="0"/>
              <a:buChar char="•"/>
            </a:pPr>
            <a:r>
              <a:rPr lang="tr-TR" sz="1000" b="1" dirty="0" smtClean="0"/>
              <a:t>Bu 2017-2018 Rotary dönemi, yaz döneminde yapılması «Genç Resim Sanatçıları için Kısa Dönem Yaz Kampı» yapılmasının 03-15 Ağustos 2017 tarihlerinde yapılması planlanmıştır. Bu proje ile ilgili dokümanlar bölgeye gönderilmiştir.</a:t>
            </a:r>
            <a:br>
              <a:rPr lang="tr-TR" sz="1000" b="1" dirty="0" smtClean="0"/>
            </a:br>
            <a:r>
              <a:rPr lang="tr-TR" sz="1000" b="1" dirty="0" smtClean="0"/>
              <a:t> </a:t>
            </a:r>
          </a:p>
          <a:p>
            <a:pPr marL="138103" indent="-138103" algn="just">
              <a:buFont typeface="Arial" panose="020B0604020202020204" pitchFamily="34" charset="0"/>
              <a:buChar char="•"/>
            </a:pPr>
            <a:r>
              <a:rPr lang="tr-TR" sz="1000" b="1" dirty="0" smtClean="0"/>
              <a:t>Gençlere </a:t>
            </a:r>
            <a:r>
              <a:rPr lang="tr-TR" sz="1000" b="1" dirty="0"/>
              <a:t>gelişimine destek vermek amacıyla, </a:t>
            </a:r>
            <a:r>
              <a:rPr lang="tr-TR" sz="1000" b="1" dirty="0" smtClean="0"/>
              <a:t>“ </a:t>
            </a:r>
            <a:r>
              <a:rPr lang="tr-TR" sz="1000" b="1" u="sng" dirty="0" err="1" smtClean="0"/>
              <a:t>RYLA’lara</a:t>
            </a:r>
            <a:r>
              <a:rPr lang="tr-TR" sz="1000" b="1" u="sng" dirty="0" smtClean="0"/>
              <a:t> Katılmak ve Destek Vermek</a:t>
            </a:r>
            <a:r>
              <a:rPr lang="tr-TR" sz="1000" b="1" dirty="0" smtClean="0"/>
              <a:t>” projemizi, 20-23 </a:t>
            </a:r>
            <a:r>
              <a:rPr lang="tr-TR" sz="1000" b="1" dirty="0"/>
              <a:t>Ekim 2016 tarihlerinde Gazi Rotary Kulübü tarafından düzenlenen 103. RYLA Semineri’ne bursiyerlerimizden Mert </a:t>
            </a:r>
            <a:r>
              <a:rPr lang="tr-TR" sz="1000" b="1" dirty="0" err="1" smtClean="0"/>
              <a:t>Öztürk’ü</a:t>
            </a:r>
            <a:r>
              <a:rPr lang="tr-TR" sz="1000" b="1" dirty="0" smtClean="0"/>
              <a:t> göndererek gerçekleştirdik.</a:t>
            </a:r>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r>
              <a:rPr lang="tr-TR" sz="1000" b="1" dirty="0" smtClean="0"/>
              <a:t>Ankara Bahçelievler Rotary Kulübü olarak, Bölge Meslek Hizmetleri Komitesi Başkanı Serdar Bozkurt ve Gelecek Araştırmaları Enstitüsü ile birlikte  «</a:t>
            </a:r>
            <a:r>
              <a:rPr lang="tr-TR" altLang="tr-TR" sz="1000" b="1" u="sng" dirty="0" smtClean="0"/>
              <a:t>Geleceği </a:t>
            </a:r>
            <a:r>
              <a:rPr lang="tr-TR" altLang="tr-TR" sz="1000" b="1" u="sng" dirty="0"/>
              <a:t>Şekillendiren </a:t>
            </a:r>
            <a:r>
              <a:rPr lang="tr-TR" altLang="tr-TR" sz="1000" b="1" u="sng" dirty="0" smtClean="0"/>
              <a:t>Teknolojiler Konferansı</a:t>
            </a:r>
            <a:r>
              <a:rPr lang="tr-TR" altLang="tr-TR" sz="1000" b="1" dirty="0" smtClean="0"/>
              <a:t>» </a:t>
            </a:r>
            <a:r>
              <a:rPr lang="tr-TR" altLang="tr-TR" sz="1000" b="1" dirty="0" err="1" smtClean="0"/>
              <a:t>nı</a:t>
            </a:r>
            <a:r>
              <a:rPr lang="tr-TR" altLang="tr-TR" sz="1000" b="1" dirty="0" smtClean="0"/>
              <a:t>  23 Aralık 2016 tarihinde, ASO Sincan Teknik Kolej’inde gerçekleştirdik. </a:t>
            </a:r>
          </a:p>
          <a:p>
            <a:pPr marL="138103" indent="-138103" algn="just">
              <a:buFont typeface="Arial" panose="020B0604020202020204" pitchFamily="34" charset="0"/>
              <a:buChar char="•"/>
            </a:pPr>
            <a:endParaRPr lang="tr-TR" altLang="tr-TR" sz="1000" dirty="0"/>
          </a:p>
          <a:p>
            <a:pPr marL="171450" indent="-171450">
              <a:buFont typeface="Arial" panose="020B0604020202020204" pitchFamily="34" charset="0"/>
              <a:buChar char="•"/>
            </a:pPr>
            <a:r>
              <a:rPr lang="tr-TR" altLang="tr-TR" sz="1000" dirty="0" smtClean="0"/>
              <a:t>Çocuklara  ve eğitmenlere yönelik, Postür </a:t>
            </a:r>
            <a:r>
              <a:rPr lang="tr-TR" altLang="tr-TR" sz="1000" dirty="0"/>
              <a:t>Bozukluğu Eğitimi </a:t>
            </a:r>
            <a:r>
              <a:rPr lang="tr-TR" altLang="tr-TR" sz="1000" dirty="0" smtClean="0"/>
              <a:t>,  </a:t>
            </a:r>
            <a:r>
              <a:rPr lang="tr-TR" altLang="tr-TR" sz="1000" dirty="0"/>
              <a:t>Bölge Erken Tanı ve Sağlık Komitesi Başkanı Elif Özkaleli </a:t>
            </a:r>
            <a:r>
              <a:rPr lang="tr-TR" altLang="tr-TR" sz="1000" dirty="0" smtClean="0"/>
              <a:t>  Vardar ile birlikte,  TEGV </a:t>
            </a:r>
            <a:r>
              <a:rPr lang="tr-TR" altLang="tr-TR" sz="1000" dirty="0"/>
              <a:t>Semahat –Dr. Nüsret ARSEL Eğitim Parkı – Etimesgut’ ta gerçekleştirilecektir</a:t>
            </a:r>
            <a:r>
              <a:rPr lang="tr-TR" altLang="tr-TR" sz="1000" dirty="0" smtClean="0"/>
              <a:t>.</a:t>
            </a:r>
          </a:p>
          <a:p>
            <a:pPr marL="171450" indent="-171450">
              <a:buFont typeface="Arial" panose="020B0604020202020204" pitchFamily="34" charset="0"/>
              <a:buChar char="•"/>
            </a:pPr>
            <a:endParaRPr lang="tr-TR" altLang="tr-TR" sz="1000" dirty="0" smtClean="0"/>
          </a:p>
          <a:p>
            <a:pPr marL="171450" indent="-171450">
              <a:buFont typeface="Arial" panose="020B0604020202020204" pitchFamily="34" charset="0"/>
              <a:buChar char="•"/>
            </a:pPr>
            <a:r>
              <a:rPr lang="tr-TR" altLang="tr-TR" sz="1000" dirty="0" smtClean="0"/>
              <a:t>Eğitmenlere ve velilere  </a:t>
            </a:r>
            <a:r>
              <a:rPr lang="tr-TR" altLang="tr-TR" sz="1000" dirty="0"/>
              <a:t>yönelik, </a:t>
            </a:r>
            <a:r>
              <a:rPr lang="tr-TR" altLang="tr-TR" sz="1000" dirty="0" smtClean="0"/>
              <a:t>Hareketsizlik Ölümü Eğitimi </a:t>
            </a:r>
            <a:r>
              <a:rPr lang="tr-TR" altLang="tr-TR" sz="1000" dirty="0"/>
              <a:t>,  Bölge Erken Tanı ve Sağlık Komitesi Başkanı Elif Özkaleli   Vardar ile birlikte,  TEGV Semahat –Dr. Nüsret ARSEL Eğitim Parkı – Etimesgut’ ta gerçekleştirilecektir.</a:t>
            </a:r>
          </a:p>
          <a:p>
            <a:pPr marL="171450" indent="-171450">
              <a:buFont typeface="Arial" panose="020B0604020202020204" pitchFamily="34" charset="0"/>
              <a:buChar char="•"/>
            </a:pPr>
            <a:endParaRPr lang="tr-TR" altLang="tr-TR" sz="1000" b="1" dirty="0" smtClean="0">
              <a:solidFill>
                <a:schemeClr val="tx2"/>
              </a:solidFill>
            </a:endParaRPr>
          </a:p>
          <a:p>
            <a:pPr marL="171450" indent="-171450">
              <a:buFont typeface="Arial" panose="020B0604020202020204" pitchFamily="34" charset="0"/>
              <a:buChar char="•"/>
            </a:pPr>
            <a:r>
              <a:rPr lang="tr-TR" sz="1000" b="1" dirty="0" smtClean="0"/>
              <a:t>Çocukluk </a:t>
            </a:r>
            <a:r>
              <a:rPr lang="tr-TR" sz="1000" b="1" dirty="0"/>
              <a:t>çağındaki hatalı beslenme ve beslenme bozukluklarının engellenmesi için Gıda Güvenliği ve Organik Tarım Komitesi tarafından hazırlanmış «</a:t>
            </a:r>
            <a:r>
              <a:rPr lang="tr-TR" sz="1000" b="1" u="sng" dirty="0"/>
              <a:t>Gıda Güvenliği ve Tagşiş</a:t>
            </a:r>
            <a:r>
              <a:rPr lang="tr-TR" sz="1000" b="1" dirty="0"/>
              <a:t>» isimli broşürlerin , proje çalışmalarındaki paydaşlara (anne, anne adaylarına, eğitmenlere, eğitmen adaylarına, çocuklara,vb) dağıtılması amaçlanmıştır. </a:t>
            </a:r>
            <a:r>
              <a:rPr lang="tr-TR" sz="1000" b="1" dirty="0" smtClean="0"/>
              <a:t> Bu proje, ilk eğitim projemiz olan 26 Kasım 2016 tarihindeki </a:t>
            </a:r>
            <a:r>
              <a:rPr lang="tr-TR" sz="1000" b="1" dirty="0"/>
              <a:t>Ana sınıfı öğretmenlerine yönelik erken teşhis amaçlı «Göz Kusurları Farkındalığı Eğitimi» </a:t>
            </a:r>
            <a:r>
              <a:rPr lang="tr-TR" sz="1000" b="1" dirty="0" smtClean="0"/>
              <a:t>projesi ile başlamıştır.</a:t>
            </a:r>
            <a:r>
              <a:rPr lang="tr-TR" sz="1000" dirty="0" smtClean="0">
                <a:solidFill>
                  <a:srgbClr val="FF0000"/>
                </a:solidFill>
              </a:rPr>
              <a:t>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27 Aralık 2016 tarihinde, Sincan Kapalı Kadın Cezaevine Kitap bağışı projemiz kapsamında, 315 adet kitap bağışı yapıldı.</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07 Aralık 2016 tarihinde, Ankara Çocuk Sağlığı ve Hastalıkları Hematoloji Onkoloji Eğitim ve Araştırma </a:t>
            </a:r>
            <a:r>
              <a:rPr lang="tr-TR" sz="1000" b="1" dirty="0" err="1" smtClean="0"/>
              <a:t>Hastahanesi’ndeki</a:t>
            </a:r>
            <a:r>
              <a:rPr lang="tr-TR" sz="1000" b="1" dirty="0" smtClean="0"/>
              <a:t> çocuk ve eşlik eden annelerini “Bebeğimle Aynı Bereyi Giyiyorum” projemiz kapsamında ziyaret ederek, ihtiyaçlarını karşıladılar.</a:t>
            </a:r>
          </a:p>
          <a:p>
            <a:pPr marL="138103" indent="-138103" algn="just">
              <a:buFont typeface="Arial" panose="020B0604020202020204" pitchFamily="34" charset="0"/>
              <a:buChar char="•"/>
            </a:pPr>
            <a:endParaRPr lang="tr-TR" sz="1000" b="1" dirty="0" smtClean="0"/>
          </a:p>
          <a:p>
            <a:pPr marL="171450" indent="-171450">
              <a:buFont typeface="Arial" panose="020B0604020202020204" pitchFamily="34" charset="0"/>
              <a:buChar char="•"/>
            </a:pPr>
            <a:endParaRPr lang="tr-TR" sz="1000" dirty="0">
              <a:solidFill>
                <a:srgbClr val="FF0000"/>
              </a:solidFill>
            </a:endParaRP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a:p>
          <a:p>
            <a:pPr marL="171450" indent="-171450">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p14="http://schemas.microsoft.com/office/powerpoint/2010/main" xmlns="" val="28000585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761489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08 Ocak 2017 tarihinde  </a:t>
            </a:r>
            <a:r>
              <a:rPr lang="tr-TR" sz="1000" b="1" dirty="0" err="1" smtClean="0"/>
              <a:t>Birgül</a:t>
            </a:r>
            <a:r>
              <a:rPr lang="tr-TR" sz="1000" b="1" dirty="0" smtClean="0"/>
              <a:t> Küreğibüyük, Füsun Sözen ve Nursun Doğru dostlarımızdan oluşan ekibimiz, Gaziosmanpaşa Rotary Kulübünün organize ettiği “Yemek Yarışması” </a:t>
            </a:r>
            <a:r>
              <a:rPr lang="tr-TR" sz="1000" b="1" dirty="0" err="1" smtClean="0"/>
              <a:t>na</a:t>
            </a:r>
            <a:r>
              <a:rPr lang="tr-TR" sz="1000" b="1" dirty="0" smtClean="0"/>
              <a:t> katıldılar. İlk turu rahatlıkla geçip, final turunda 4. olan ekibimize teşekkür ederiz.</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25 Ocak 2017 tarihinde, Sincan Kapalı Kadın cezaevinde, “ Kendi Kendine Meme Taraması” projesi başlatıldı.  14.02.2017 tarihine kadar  bu projede kadın mahkumların  meme kontrolü için yönlendiren monitör içeren cihaz cezaevinden alınarak bölge ofisine teslim  edildi. Bu cihaz, bölgede ilk defa Ankara </a:t>
            </a:r>
            <a:r>
              <a:rPr lang="tr-TR" sz="1000" b="1" dirty="0" err="1" smtClean="0"/>
              <a:t>bahçelievler</a:t>
            </a:r>
            <a:r>
              <a:rPr lang="tr-TR" sz="1000" b="1" dirty="0" smtClean="0"/>
              <a:t> Rotary Kulübü tarafından bir projede kullanıldı. </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26 Ocak 2017 tarihinde Ankara Bahçelievler Rotary Kulübü’nün 2016-2017 dönemi “Meslek Hizmetleri Ödülü”   Saadet Özkan öğretmene verildi.  İzmir’in Menderes  ilçesindeki okulda kız çocuklarına yönelik  cinsel istismarı ortaya çıkaran Saadet öğretmen, “Çocuk İhmal ve İstismarının toplumun tüm kesimlerince tanınması ve fark edilmesindeki katkıları , </a:t>
            </a:r>
            <a:r>
              <a:rPr lang="tr-TR" sz="1000" b="1" dirty="0" err="1" smtClean="0"/>
              <a:t>meslekdaşlarına</a:t>
            </a:r>
            <a:r>
              <a:rPr lang="tr-TR" sz="1000" b="1" dirty="0" smtClean="0"/>
              <a:t> ve topluma örnek olması nedeniyle bu ödüle layık bulunmuştur.</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b="1" dirty="0" smtClean="0"/>
              <a:t>“</a:t>
            </a:r>
            <a:r>
              <a:rPr lang="tr-TR" sz="1000" b="1" dirty="0" err="1" smtClean="0"/>
              <a:t>Bursiyerlerimizi</a:t>
            </a:r>
            <a:r>
              <a:rPr lang="tr-TR" sz="1000" b="1" dirty="0" smtClean="0"/>
              <a:t> ve Ailelerini Tanıyalım” projesi kapsamında, 19 Şubat 2017 tarihinde eşlerimizle birlikte şehit çocuğu  </a:t>
            </a:r>
            <a:r>
              <a:rPr lang="tr-TR" sz="1000" b="1" dirty="0" err="1" smtClean="0"/>
              <a:t>bursiyerimiz</a:t>
            </a:r>
            <a:r>
              <a:rPr lang="tr-TR" sz="1000" b="1" dirty="0" smtClean="0"/>
              <a:t> Berke </a:t>
            </a:r>
            <a:r>
              <a:rPr lang="tr-TR" sz="1000" b="1" dirty="0" err="1" smtClean="0"/>
              <a:t>Öztürk</a:t>
            </a:r>
            <a:r>
              <a:rPr lang="tr-TR" sz="1000" b="1" dirty="0" smtClean="0"/>
              <a:t> evinde ziyaret edildi.  Maddi ve manevi katkıda bulunan tüm dostlarımız adına, Berke ve kız kardeşi Beste’ye </a:t>
            </a:r>
            <a:r>
              <a:rPr lang="tr-TR" sz="1000" b="1" dirty="0" err="1" smtClean="0"/>
              <a:t>çeştli</a:t>
            </a:r>
            <a:r>
              <a:rPr lang="tr-TR" sz="1000" b="1" dirty="0" smtClean="0"/>
              <a:t> armağanlar verildi. Benzeri ziyaretler aileleri Ankara’da bulunan </a:t>
            </a:r>
            <a:r>
              <a:rPr lang="tr-TR" sz="1000" b="1" dirty="0" err="1" smtClean="0"/>
              <a:t>bursiyerlere</a:t>
            </a:r>
            <a:r>
              <a:rPr lang="tr-TR" sz="1000" b="1" dirty="0" smtClean="0"/>
              <a:t> yapılacaktır.</a:t>
            </a:r>
          </a:p>
          <a:p>
            <a:pPr marL="138103" indent="-138103" algn="just"/>
            <a:r>
              <a:rPr lang="tr-TR" sz="1000" b="1" dirty="0" smtClean="0"/>
              <a:t>    Aileleri Ankara dışında bulunan </a:t>
            </a:r>
            <a:r>
              <a:rPr lang="tr-TR" sz="1000" b="1" dirty="0" err="1" smtClean="0"/>
              <a:t>bursiyerlerimiz</a:t>
            </a:r>
            <a:r>
              <a:rPr lang="tr-TR" sz="1000" b="1" dirty="0" smtClean="0"/>
              <a:t> ise kulübe davet edilerek, dostlarımızın  </a:t>
            </a:r>
            <a:r>
              <a:rPr lang="tr-TR" sz="1000" b="1" dirty="0" err="1" smtClean="0"/>
              <a:t>bursiyerlerimizi</a:t>
            </a:r>
            <a:r>
              <a:rPr lang="tr-TR" sz="1000" b="1" dirty="0" smtClean="0"/>
              <a:t> tanımaları sağlanacaktır.</a:t>
            </a: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r>
              <a:rPr lang="tr-TR" sz="1000" b="1" dirty="0" smtClean="0"/>
              <a:t> Bebeğimle Aynı Bereyi Giyiyorum Projesi  kapsamında 07 Aralık 2016 tarihinde  Sevil Kaya, </a:t>
            </a:r>
            <a:r>
              <a:rPr lang="tr-TR" sz="1000" b="1" dirty="0" err="1" smtClean="0"/>
              <a:t>Birgül</a:t>
            </a:r>
            <a:r>
              <a:rPr lang="tr-TR" sz="1000" b="1" dirty="0" smtClean="0"/>
              <a:t> Küreğibüyük ve Füsun Sözen dostlarımız  tarafından  Ankara Çocuk Sağlığı ve Hastalıkları Hematoloji Onkoloji Eğitim ve Araştırma </a:t>
            </a:r>
            <a:r>
              <a:rPr lang="tr-TR" sz="1000" b="1" dirty="0" err="1" smtClean="0"/>
              <a:t>Hastahanesine</a:t>
            </a:r>
            <a:r>
              <a:rPr lang="tr-TR" sz="1000" b="1" dirty="0" smtClean="0"/>
              <a:t> yapılan ziyarette  , </a:t>
            </a:r>
            <a:r>
              <a:rPr lang="tr-TR" sz="1000" b="1" dirty="0" err="1" smtClean="0"/>
              <a:t>hastahane</a:t>
            </a:r>
            <a:r>
              <a:rPr lang="tr-TR" sz="1000" b="1" dirty="0" smtClean="0"/>
              <a:t> yetkililerinden alınan ihtiyaç listesi bazında, projenin ikinci safhası 22 Şubat 2017 tarihinde gerçekleştirilmiştir. Çocuk bezi, oyuncak, giysi, boyama kitapları ve boya kalemleri kapsamındaki  kırtasiye malzemeleri, </a:t>
            </a:r>
            <a:r>
              <a:rPr lang="tr-TR" sz="1000" b="1" dirty="0" err="1" smtClean="0"/>
              <a:t>hastahane</a:t>
            </a:r>
            <a:r>
              <a:rPr lang="tr-TR" sz="1000" b="1" dirty="0" smtClean="0"/>
              <a:t> yetkililerine teslim edilerek, “Bebeğimi Gülümsetiyorum”  projemizi eşim Sevil Kaya ve Nursun Doğru dostumuzun katılımıyla gerçekleştirdik.</a:t>
            </a:r>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r>
              <a:rPr lang="tr-TR" sz="1000" dirty="0" smtClean="0"/>
              <a:t>Kulübümüz tarafından “ Örgünü Ör ve Rahatla” projemiz kapsamında, Ankara Çocuk Sağlığı ve Hastalıkları Hematoloji Onkoloji Eğitim ve Araştırma </a:t>
            </a:r>
            <a:r>
              <a:rPr lang="tr-TR" sz="1000" dirty="0" err="1" smtClean="0"/>
              <a:t>Hastahanesinde</a:t>
            </a:r>
            <a:r>
              <a:rPr lang="tr-TR" sz="1000" dirty="0" smtClean="0"/>
              <a:t> </a:t>
            </a:r>
            <a:r>
              <a:rPr lang="tr-TR" sz="1000" dirty="0" smtClean="0"/>
              <a:t>çocuklarına </a:t>
            </a:r>
            <a:r>
              <a:rPr lang="tr-TR" sz="1000" dirty="0" err="1" smtClean="0"/>
              <a:t>refekat</a:t>
            </a:r>
            <a:r>
              <a:rPr lang="tr-TR" sz="1000" dirty="0" smtClean="0"/>
              <a:t> eden annelere  örgü şişleri ve yünler verilmiştir.  Hasta yakınları tarafından üretilecek  ürün- </a:t>
            </a:r>
            <a:r>
              <a:rPr lang="tr-TR" sz="1000" dirty="0" err="1" smtClean="0"/>
              <a:t>lerin</a:t>
            </a:r>
            <a:r>
              <a:rPr lang="tr-TR" sz="1000" dirty="0" smtClean="0"/>
              <a:t> değerlendirilmesi konusunda </a:t>
            </a:r>
            <a:r>
              <a:rPr lang="tr-TR" sz="1000" dirty="0" err="1" smtClean="0"/>
              <a:t>hastahane</a:t>
            </a:r>
            <a:r>
              <a:rPr lang="tr-TR" sz="1000" dirty="0" smtClean="0"/>
              <a:t> yetkilileri ile görüşülerek onay alınmıştır. </a:t>
            </a:r>
          </a:p>
          <a:p>
            <a:pPr marL="171450" indent="-171450">
              <a:buFont typeface="Arial" panose="020B0604020202020204" pitchFamily="34" charset="0"/>
              <a:buChar char="•"/>
            </a:pPr>
            <a:endParaRPr lang="tr-TR" sz="1000" b="1" dirty="0" smtClean="0"/>
          </a:p>
          <a:p>
            <a:pPr marL="171450" indent="-171450">
              <a:buFont typeface="Arial" panose="020B0604020202020204" pitchFamily="34" charset="0"/>
              <a:buChar char="•"/>
            </a:pPr>
            <a:r>
              <a:rPr lang="tr-TR" sz="1000" b="1" dirty="0" smtClean="0"/>
              <a:t>“Enerjini Verimli Kullan, Enerjisiz Kalma” projemizi Levent Çolak dostumuzun liderliğinde, </a:t>
            </a:r>
            <a:r>
              <a:rPr lang="tr-TR" sz="1000" b="1" dirty="0" err="1" smtClean="0"/>
              <a:t>Rotaraclarımızın</a:t>
            </a:r>
            <a:r>
              <a:rPr lang="tr-TR" sz="1000" b="1" dirty="0" smtClean="0"/>
              <a:t> katılımları ile Çankaya  Özel Gelişim Anaokulu’nda  03.03.2017 tarihinde gerçekleştirdik.</a:t>
            </a:r>
            <a:endParaRPr lang="tr-TR" sz="1000" b="1" dirty="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r>
              <a:rPr lang="tr-TR" sz="1000" b="1" dirty="0" smtClean="0"/>
              <a:t>16-19 Mart tarihleri arasında, ARTANKARA 3. Çağdaş Sanat Fuarı’nda POLİO – Çocuk Felci temasıyla </a:t>
            </a:r>
            <a:r>
              <a:rPr lang="tr-TR" sz="1000" b="1" dirty="0" err="1" smtClean="0"/>
              <a:t>stand</a:t>
            </a:r>
            <a:r>
              <a:rPr lang="tr-TR" sz="1000" b="1" dirty="0" smtClean="0"/>
              <a:t> açtık.  ARTANKARA Sanat Projesi kapsamında sanatçı ve </a:t>
            </a:r>
            <a:r>
              <a:rPr lang="tr-TR" sz="1000" b="1" dirty="0" err="1" smtClean="0"/>
              <a:t>kolleksiyonerlerden</a:t>
            </a:r>
            <a:r>
              <a:rPr lang="tr-TR" sz="1000" b="1" dirty="0" smtClean="0"/>
              <a:t> resim bağışları  gerçekleştirdik.</a:t>
            </a:r>
            <a:endParaRPr lang="tr-TR" sz="1000" b="1" dirty="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p14="http://schemas.microsoft.com/office/powerpoint/2010/main" xmlns="" val="28000585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duotone>
              <a:schemeClr val="bg2">
                <a:shade val="45000"/>
                <a:satMod val="135000"/>
              </a:schemeClr>
              <a:prstClr val="white"/>
            </a:duotone>
            <a:extLst>
              <a:ext uri="{28A0092B-C50C-407E-A947-70E740481C1C}">
                <a14:useLocalDpi xmlns:a14="http://schemas.microsoft.com/office/drawing/2010/main" xmlns="" val="0"/>
              </a:ext>
            </a:extLst>
          </a:blip>
          <a:stretch>
            <a:fillRect/>
          </a:stretch>
        </p:blipFill>
        <p:spPr>
          <a:xfrm>
            <a:off x="706151" y="1623239"/>
            <a:ext cx="4084804" cy="4346721"/>
          </a:xfrm>
          <a:prstGeom prst="rect">
            <a:avLst/>
          </a:prstGeom>
        </p:spPr>
      </p:pic>
      <p:sp>
        <p:nvSpPr>
          <p:cNvPr id="3" name="Rectangle 2"/>
          <p:cNvSpPr>
            <a:spLocks noChangeArrowheads="1"/>
          </p:cNvSpPr>
          <p:nvPr/>
        </p:nvSpPr>
        <p:spPr bwMode="auto">
          <a:xfrm>
            <a:off x="1030706" y="192244"/>
            <a:ext cx="3435695" cy="289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Projelerimizden Bazıları</a:t>
            </a:r>
            <a:endParaRPr lang="tr-TR" altLang="tr-TR" dirty="0">
              <a:solidFill>
                <a:srgbClr val="0070C0"/>
              </a:solidFill>
              <a:latin typeface="+mj-lt"/>
            </a:endParaRPr>
          </a:p>
        </p:txBody>
      </p:sp>
      <p:sp>
        <p:nvSpPr>
          <p:cNvPr id="6" name="TextBox 5"/>
          <p:cNvSpPr txBox="1"/>
          <p:nvPr/>
        </p:nvSpPr>
        <p:spPr>
          <a:xfrm>
            <a:off x="93153" y="555318"/>
            <a:ext cx="5163754" cy="2228809"/>
          </a:xfrm>
          <a:prstGeom prst="rect">
            <a:avLst/>
          </a:prstGeom>
          <a:noFill/>
        </p:spPr>
        <p:txBody>
          <a:bodyPr wrap="square" lIns="73655" tIns="36827" rIns="73655" bIns="36827" rtlCol="0">
            <a:spAutoFit/>
          </a:bodyPr>
          <a:lstStyle/>
          <a:p>
            <a:pPr marL="138103" indent="-138103" algn="just">
              <a:buFont typeface="Arial" panose="020B0604020202020204" pitchFamily="34" charset="0"/>
              <a:buChar char="•"/>
            </a:pPr>
            <a:r>
              <a:rPr lang="tr-TR" sz="1000" b="1" dirty="0" smtClean="0"/>
              <a:t>“Bir Okulumuz Var” projemiz kapsamında, 24 Mart 2017 tarihinde, Ankara Etimesgut Yapıncak Köyünde bulunan </a:t>
            </a:r>
            <a:r>
              <a:rPr lang="tr-TR" sz="1000" b="1" dirty="0" err="1" smtClean="0"/>
              <a:t>Fatin</a:t>
            </a:r>
            <a:r>
              <a:rPr lang="tr-TR" sz="1000" b="1" dirty="0" smtClean="0"/>
              <a:t> Rüştü Zorlu İlkokulundaki Fen </a:t>
            </a:r>
            <a:r>
              <a:rPr lang="tr-TR" sz="1000" b="1" dirty="0" err="1" smtClean="0"/>
              <a:t>Laboratuvarını</a:t>
            </a:r>
            <a:r>
              <a:rPr lang="tr-TR" sz="1000" b="1" dirty="0" smtClean="0"/>
              <a:t> devreye aldık.</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r>
              <a:rPr lang="tr-TR" sz="1000" dirty="0" smtClean="0"/>
              <a:t>Ankara Bahçelievler Rotary Kulübü olarak, 02 Nisan 2017 tarihinde </a:t>
            </a:r>
            <a:r>
              <a:rPr lang="tr-TR" sz="1000" dirty="0" err="1" smtClean="0"/>
              <a:t>Taurus</a:t>
            </a:r>
            <a:r>
              <a:rPr lang="tr-TR" sz="1000" dirty="0" smtClean="0"/>
              <a:t> </a:t>
            </a:r>
            <a:r>
              <a:rPr lang="tr-TR" sz="1000" dirty="0" err="1" smtClean="0"/>
              <a:t>AVM’de</a:t>
            </a:r>
            <a:r>
              <a:rPr lang="tr-TR" sz="1000" dirty="0" smtClean="0"/>
              <a:t>  Ankara Rotary Kulüpleri olarak  “Rotary Vakfı’nın 100. Yıl Anısına ÇOCUK ŞENLİĞİ” projesinin gerçekleştirilmesine katılacağız.</a:t>
            </a:r>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smtClean="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a:p>
          <a:p>
            <a:pPr marL="138103" indent="-138103" algn="just">
              <a:buFont typeface="Arial" panose="020B0604020202020204" pitchFamily="34" charset="0"/>
              <a:buChar char="•"/>
            </a:pPr>
            <a:endParaRPr lang="tr-TR" sz="1000" b="1" dirty="0" smtClean="0"/>
          </a:p>
        </p:txBody>
      </p:sp>
    </p:spTree>
    <p:extLst>
      <p:ext uri="{BB962C8B-B14F-4D97-AF65-F5344CB8AC3E}">
        <p14:creationId xmlns:p14="http://schemas.microsoft.com/office/powerpoint/2010/main" xmlns="" val="28000585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18 Dikdörtgen"/>
          <p:cNvSpPr/>
          <p:nvPr/>
        </p:nvSpPr>
        <p:spPr>
          <a:xfrm>
            <a:off x="396827" y="223783"/>
            <a:ext cx="4140000" cy="892552"/>
          </a:xfrm>
          <a:prstGeom prst="rect">
            <a:avLst/>
          </a:prstGeom>
        </p:spPr>
        <p:txBody>
          <a:bodyPr>
            <a:spAutoFit/>
          </a:bodyPr>
          <a:lstStyle/>
          <a:p>
            <a:pPr algn="ctr"/>
            <a:r>
              <a:rPr lang="tr-TR" altLang="tr-TR" b="1" dirty="0" smtClean="0">
                <a:solidFill>
                  <a:srgbClr val="0070C0"/>
                </a:solidFill>
              </a:rPr>
              <a:t>Kulüp Haberleri</a:t>
            </a:r>
            <a:r>
              <a:rPr lang="tr-TR" altLang="tr-TR" sz="2400" b="1" dirty="0" smtClean="0">
                <a:solidFill>
                  <a:srgbClr val="0070C0"/>
                </a:solidFill>
              </a:rPr>
              <a:t> </a:t>
            </a:r>
          </a:p>
          <a:p>
            <a:pPr algn="ctr"/>
            <a:r>
              <a:rPr lang="tr-TR" b="1" dirty="0" smtClean="0"/>
              <a:t>Enerjini Verimli Kullan Enerjisiz Kalma Projesi</a:t>
            </a:r>
          </a:p>
          <a:p>
            <a:pPr algn="ctr"/>
            <a:r>
              <a:rPr lang="tr-TR" b="1" dirty="0" smtClean="0">
                <a:solidFill>
                  <a:srgbClr val="FF0000"/>
                </a:solidFill>
              </a:rPr>
              <a:t>03.03.2017</a:t>
            </a:r>
            <a:r>
              <a:rPr lang="tr-TR" b="1" dirty="0" smtClean="0"/>
              <a:t> </a:t>
            </a:r>
            <a:endParaRPr lang="tr-TR" b="1" dirty="0"/>
          </a:p>
        </p:txBody>
      </p:sp>
      <p:pic>
        <p:nvPicPr>
          <p:cNvPr id="9" name="Picture 9" descr="C:\Users\TTAdmin\Desktop\Enerji\IMG_2834.JPG"/>
          <p:cNvPicPr>
            <a:picLocks noChangeAspect="1" noChangeArrowheads="1"/>
          </p:cNvPicPr>
          <p:nvPr/>
        </p:nvPicPr>
        <p:blipFill>
          <a:blip r:embed="rId2" cstate="print"/>
          <a:srcRect/>
          <a:stretch>
            <a:fillRect/>
          </a:stretch>
        </p:blipFill>
        <p:spPr bwMode="auto">
          <a:xfrm>
            <a:off x="107824" y="1188343"/>
            <a:ext cx="2340000" cy="1755000"/>
          </a:xfrm>
          <a:prstGeom prst="rect">
            <a:avLst/>
          </a:prstGeom>
          <a:noFill/>
        </p:spPr>
      </p:pic>
      <p:pic>
        <p:nvPicPr>
          <p:cNvPr id="10" name="Picture 6" descr="C:\Users\TTAdmin\Desktop\Enerji\IMG_2826.JPG"/>
          <p:cNvPicPr>
            <a:picLocks noChangeAspect="1" noChangeArrowheads="1"/>
          </p:cNvPicPr>
          <p:nvPr/>
        </p:nvPicPr>
        <p:blipFill>
          <a:blip r:embed="rId3" cstate="print"/>
          <a:srcRect/>
          <a:stretch>
            <a:fillRect/>
          </a:stretch>
        </p:blipFill>
        <p:spPr bwMode="auto">
          <a:xfrm>
            <a:off x="2736627" y="1188343"/>
            <a:ext cx="2340000" cy="1755000"/>
          </a:xfrm>
          <a:prstGeom prst="rect">
            <a:avLst/>
          </a:prstGeom>
          <a:noFill/>
        </p:spPr>
      </p:pic>
      <p:pic>
        <p:nvPicPr>
          <p:cNvPr id="11" name="Picture 11" descr="C:\Users\TTAdmin\Desktop\Enerji\IMG_2843.JPG"/>
          <p:cNvPicPr>
            <a:picLocks noChangeAspect="1" noChangeArrowheads="1"/>
          </p:cNvPicPr>
          <p:nvPr/>
        </p:nvPicPr>
        <p:blipFill>
          <a:blip r:embed="rId4" cstate="print"/>
          <a:srcRect/>
          <a:stretch>
            <a:fillRect/>
          </a:stretch>
        </p:blipFill>
        <p:spPr bwMode="auto">
          <a:xfrm>
            <a:off x="144619" y="5292799"/>
            <a:ext cx="2340000" cy="1755000"/>
          </a:xfrm>
          <a:prstGeom prst="rect">
            <a:avLst/>
          </a:prstGeom>
          <a:noFill/>
        </p:spPr>
      </p:pic>
      <p:pic>
        <p:nvPicPr>
          <p:cNvPr id="12" name="Picture 14" descr="C:\Users\TTAdmin\Desktop\Enerji\IMG_2849.JPG"/>
          <p:cNvPicPr>
            <a:picLocks noChangeAspect="1" noChangeArrowheads="1"/>
          </p:cNvPicPr>
          <p:nvPr/>
        </p:nvPicPr>
        <p:blipFill>
          <a:blip r:embed="rId5" cstate="print"/>
          <a:srcRect/>
          <a:stretch>
            <a:fillRect/>
          </a:stretch>
        </p:blipFill>
        <p:spPr bwMode="auto">
          <a:xfrm>
            <a:off x="2736627" y="5275007"/>
            <a:ext cx="2340000" cy="1755000"/>
          </a:xfrm>
          <a:prstGeom prst="rect">
            <a:avLst/>
          </a:prstGeom>
          <a:noFill/>
        </p:spPr>
      </p:pic>
      <p:pic>
        <p:nvPicPr>
          <p:cNvPr id="13" name="Picture 16" descr="C:\Users\TTAdmin\Desktop\Enerji\IMG_2852.JPG"/>
          <p:cNvPicPr>
            <a:picLocks noChangeAspect="1" noChangeArrowheads="1"/>
          </p:cNvPicPr>
          <p:nvPr/>
        </p:nvPicPr>
        <p:blipFill>
          <a:blip r:embed="rId6" cstate="print"/>
          <a:srcRect/>
          <a:stretch>
            <a:fillRect/>
          </a:stretch>
        </p:blipFill>
        <p:spPr bwMode="auto">
          <a:xfrm>
            <a:off x="2736627" y="3276575"/>
            <a:ext cx="2340000" cy="1755000"/>
          </a:xfrm>
          <a:prstGeom prst="rect">
            <a:avLst/>
          </a:prstGeom>
          <a:noFill/>
        </p:spPr>
      </p:pic>
      <p:pic>
        <p:nvPicPr>
          <p:cNvPr id="14" name="Picture 18" descr="C:\Users\TTAdmin\Desktop\Enerji\IMG_2855.JPG"/>
          <p:cNvPicPr>
            <a:picLocks noChangeAspect="1" noChangeArrowheads="1"/>
          </p:cNvPicPr>
          <p:nvPr/>
        </p:nvPicPr>
        <p:blipFill>
          <a:blip r:embed="rId7" cstate="print"/>
          <a:srcRect/>
          <a:stretch>
            <a:fillRect/>
          </a:stretch>
        </p:blipFill>
        <p:spPr bwMode="auto">
          <a:xfrm>
            <a:off x="107504" y="3276575"/>
            <a:ext cx="2340000" cy="1755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TTAdmin\Desktop\ROTA Fotolar\FEN LAB\Lab2\2017-03-24-PHOTO-00003433.jpg"/>
          <p:cNvPicPr>
            <a:picLocks noChangeAspect="1" noChangeArrowheads="1"/>
          </p:cNvPicPr>
          <p:nvPr/>
        </p:nvPicPr>
        <p:blipFill>
          <a:blip r:embed="rId2" cstate="print"/>
          <a:srcRect/>
          <a:stretch>
            <a:fillRect/>
          </a:stretch>
        </p:blipFill>
        <p:spPr bwMode="auto">
          <a:xfrm>
            <a:off x="288595" y="4104847"/>
            <a:ext cx="2160000" cy="1620000"/>
          </a:xfrm>
          <a:prstGeom prst="rect">
            <a:avLst/>
          </a:prstGeom>
          <a:noFill/>
        </p:spPr>
      </p:pic>
      <p:pic>
        <p:nvPicPr>
          <p:cNvPr id="1028" name="Picture 4" descr="C:\Users\TTAdmin\Desktop\ROTA Fotolar\FEN LAB\Lab2\2017-03-24-PHOTO-00003434.jpg"/>
          <p:cNvPicPr>
            <a:picLocks noChangeAspect="1" noChangeArrowheads="1"/>
          </p:cNvPicPr>
          <p:nvPr/>
        </p:nvPicPr>
        <p:blipFill>
          <a:blip r:embed="rId3" cstate="print"/>
          <a:srcRect/>
          <a:stretch>
            <a:fillRect/>
          </a:stretch>
        </p:blipFill>
        <p:spPr bwMode="auto">
          <a:xfrm>
            <a:off x="288355" y="612463"/>
            <a:ext cx="1242001" cy="1656000"/>
          </a:xfrm>
          <a:prstGeom prst="rect">
            <a:avLst/>
          </a:prstGeom>
          <a:noFill/>
        </p:spPr>
      </p:pic>
      <p:pic>
        <p:nvPicPr>
          <p:cNvPr id="1029" name="Picture 5" descr="C:\Users\TTAdmin\Desktop\ROTA Fotolar\FEN LAB\Lab2\2017-03-24-PHOTO-00003435.jpg"/>
          <p:cNvPicPr>
            <a:picLocks noChangeAspect="1" noChangeArrowheads="1"/>
          </p:cNvPicPr>
          <p:nvPr/>
        </p:nvPicPr>
        <p:blipFill>
          <a:blip r:embed="rId4" cstate="print"/>
          <a:srcRect/>
          <a:stretch>
            <a:fillRect/>
          </a:stretch>
        </p:blipFill>
        <p:spPr bwMode="auto">
          <a:xfrm>
            <a:off x="288355" y="2340471"/>
            <a:ext cx="2160000" cy="1620000"/>
          </a:xfrm>
          <a:prstGeom prst="rect">
            <a:avLst/>
          </a:prstGeom>
          <a:noFill/>
        </p:spPr>
      </p:pic>
      <p:pic>
        <p:nvPicPr>
          <p:cNvPr id="1030" name="Picture 6" descr="C:\Users\TTAdmin\Desktop\ROTA Fotolar\FEN LAB\Lab2\2017-03-24-PHOTO-00003436.jpg"/>
          <p:cNvPicPr>
            <a:picLocks noChangeAspect="1" noChangeArrowheads="1"/>
          </p:cNvPicPr>
          <p:nvPr/>
        </p:nvPicPr>
        <p:blipFill>
          <a:blip r:embed="rId5" cstate="print"/>
          <a:srcRect/>
          <a:stretch>
            <a:fillRect/>
          </a:stretch>
        </p:blipFill>
        <p:spPr bwMode="auto">
          <a:xfrm>
            <a:off x="2808875" y="2376655"/>
            <a:ext cx="2160000" cy="1620000"/>
          </a:xfrm>
          <a:prstGeom prst="rect">
            <a:avLst/>
          </a:prstGeom>
          <a:noFill/>
        </p:spPr>
      </p:pic>
      <p:pic>
        <p:nvPicPr>
          <p:cNvPr id="1031" name="Picture 7" descr="C:\Users\TTAdmin\Desktop\ROTA Fotolar\FEN LAB\Lab2\2017-03-24-PHOTO-00003437.jpg"/>
          <p:cNvPicPr>
            <a:picLocks noChangeAspect="1" noChangeArrowheads="1"/>
          </p:cNvPicPr>
          <p:nvPr/>
        </p:nvPicPr>
        <p:blipFill>
          <a:blip r:embed="rId6" cstate="print"/>
          <a:srcRect/>
          <a:stretch>
            <a:fillRect/>
          </a:stretch>
        </p:blipFill>
        <p:spPr bwMode="auto">
          <a:xfrm>
            <a:off x="2808635" y="5940871"/>
            <a:ext cx="2448000" cy="1377000"/>
          </a:xfrm>
          <a:prstGeom prst="rect">
            <a:avLst/>
          </a:prstGeom>
          <a:noFill/>
        </p:spPr>
      </p:pic>
      <p:pic>
        <p:nvPicPr>
          <p:cNvPr id="1034" name="Picture 10" descr="C:\Users\TTAdmin\Desktop\ROTA Fotolar\FEN LAB\Lab2\2017-03-24-PHOTO-00003440.jpg"/>
          <p:cNvPicPr>
            <a:picLocks noChangeAspect="1" noChangeArrowheads="1"/>
          </p:cNvPicPr>
          <p:nvPr/>
        </p:nvPicPr>
        <p:blipFill>
          <a:blip r:embed="rId7" cstate="print"/>
          <a:srcRect/>
          <a:stretch>
            <a:fillRect/>
          </a:stretch>
        </p:blipFill>
        <p:spPr bwMode="auto">
          <a:xfrm>
            <a:off x="2808635" y="4104847"/>
            <a:ext cx="2160000" cy="1620000"/>
          </a:xfrm>
          <a:prstGeom prst="rect">
            <a:avLst/>
          </a:prstGeom>
          <a:noFill/>
        </p:spPr>
      </p:pic>
      <p:pic>
        <p:nvPicPr>
          <p:cNvPr id="1037" name="Picture 13" descr="C:\Users\TTAdmin\Desktop\ROTA Fotolar\FEN LAB\Lab2\2017-03-24-PHOTO-00003443.jpg"/>
          <p:cNvPicPr>
            <a:picLocks noChangeAspect="1" noChangeArrowheads="1"/>
          </p:cNvPicPr>
          <p:nvPr/>
        </p:nvPicPr>
        <p:blipFill>
          <a:blip r:embed="rId8" cstate="print"/>
          <a:srcRect/>
          <a:stretch>
            <a:fillRect/>
          </a:stretch>
        </p:blipFill>
        <p:spPr bwMode="auto">
          <a:xfrm>
            <a:off x="2808907" y="720495"/>
            <a:ext cx="2160000" cy="1620000"/>
          </a:xfrm>
          <a:prstGeom prst="rect">
            <a:avLst/>
          </a:prstGeom>
          <a:noFill/>
        </p:spPr>
      </p:pic>
      <p:pic>
        <p:nvPicPr>
          <p:cNvPr id="1040" name="Picture 16" descr="C:\Users\TTAdmin\Desktop\ROTA Fotolar\FEN LAB\Lab2\2017-03-24-PHOTO-00003446.jpg"/>
          <p:cNvPicPr>
            <a:picLocks noChangeAspect="1" noChangeArrowheads="1"/>
          </p:cNvPicPr>
          <p:nvPr/>
        </p:nvPicPr>
        <p:blipFill>
          <a:blip r:embed="rId9" cstate="print"/>
          <a:srcRect/>
          <a:stretch>
            <a:fillRect/>
          </a:stretch>
        </p:blipFill>
        <p:spPr bwMode="auto">
          <a:xfrm>
            <a:off x="288627" y="5761055"/>
            <a:ext cx="2160000" cy="1620000"/>
          </a:xfrm>
          <a:prstGeom prst="rect">
            <a:avLst/>
          </a:prstGeom>
          <a:noFill/>
        </p:spPr>
      </p:pic>
      <p:sp>
        <p:nvSpPr>
          <p:cNvPr id="26" name="25 Dikdörtgen"/>
          <p:cNvSpPr/>
          <p:nvPr/>
        </p:nvSpPr>
        <p:spPr>
          <a:xfrm>
            <a:off x="-35093" y="-105479"/>
            <a:ext cx="5292000" cy="861774"/>
          </a:xfrm>
          <a:prstGeom prst="rect">
            <a:avLst/>
          </a:prstGeom>
        </p:spPr>
        <p:txBody>
          <a:bodyPr>
            <a:spAutoFit/>
          </a:bodyPr>
          <a:lstStyle/>
          <a:p>
            <a:pPr algn="ctr"/>
            <a:r>
              <a:rPr lang="tr-TR" altLang="tr-TR" b="1" dirty="0" smtClean="0">
                <a:solidFill>
                  <a:srgbClr val="0070C0"/>
                </a:solidFill>
              </a:rPr>
              <a:t>Kulüp Haberleri</a:t>
            </a:r>
            <a:r>
              <a:rPr lang="tr-TR" altLang="tr-TR" sz="2400" b="1" dirty="0" smtClean="0">
                <a:solidFill>
                  <a:srgbClr val="0070C0"/>
                </a:solidFill>
              </a:rPr>
              <a:t> </a:t>
            </a:r>
          </a:p>
          <a:p>
            <a:pPr algn="ctr"/>
            <a:r>
              <a:rPr lang="tr-TR" sz="1200" b="1" dirty="0" smtClean="0"/>
              <a:t>FATİN RÜŞTÜ ZORLU İLKOKULU  FEN LABORATUVARININ DEVREYE  ALINMASI </a:t>
            </a:r>
            <a:r>
              <a:rPr lang="tr-TR" b="1" dirty="0" smtClean="0"/>
              <a:t> </a:t>
            </a:r>
            <a:r>
              <a:rPr lang="tr-TR" sz="1200" b="1" dirty="0" smtClean="0">
                <a:solidFill>
                  <a:srgbClr val="FF0000"/>
                </a:solidFill>
              </a:rPr>
              <a:t>24.03.2017 </a:t>
            </a:r>
            <a:endParaRPr lang="tr-TR" sz="1200" b="1" dirty="0">
              <a:solidFill>
                <a:srgbClr val="FF000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32" name="Picture 8" descr="C:\Users\TTAdmin\Desktop\ROTA Fotolar\FEN LAB\Lab2\2017-03-24-PHOTO-00003438.jpg"/>
          <p:cNvPicPr>
            <a:picLocks noChangeAspect="1" noChangeArrowheads="1"/>
          </p:cNvPicPr>
          <p:nvPr/>
        </p:nvPicPr>
        <p:blipFill>
          <a:blip r:embed="rId3" cstate="print"/>
          <a:srcRect/>
          <a:stretch>
            <a:fillRect/>
          </a:stretch>
        </p:blipFill>
        <p:spPr bwMode="auto">
          <a:xfrm>
            <a:off x="2808907" y="5761031"/>
            <a:ext cx="2160000" cy="1620000"/>
          </a:xfrm>
          <a:prstGeom prst="rect">
            <a:avLst/>
          </a:prstGeom>
          <a:noFill/>
        </p:spPr>
      </p:pic>
      <p:pic>
        <p:nvPicPr>
          <p:cNvPr id="1035" name="Picture 11" descr="C:\Users\TTAdmin\Desktop\ROTA Fotolar\FEN LAB\Lab2\2017-03-24-PHOTO-00003441.jpg"/>
          <p:cNvPicPr>
            <a:picLocks noChangeAspect="1" noChangeArrowheads="1"/>
          </p:cNvPicPr>
          <p:nvPr/>
        </p:nvPicPr>
        <p:blipFill>
          <a:blip r:embed="rId4" cstate="print"/>
          <a:srcRect/>
          <a:stretch>
            <a:fillRect/>
          </a:stretch>
        </p:blipFill>
        <p:spPr bwMode="auto">
          <a:xfrm>
            <a:off x="2808907" y="576455"/>
            <a:ext cx="2160000" cy="1620000"/>
          </a:xfrm>
          <a:prstGeom prst="rect">
            <a:avLst/>
          </a:prstGeom>
          <a:noFill/>
        </p:spPr>
      </p:pic>
      <p:pic>
        <p:nvPicPr>
          <p:cNvPr id="1038" name="Picture 14" descr="C:\Users\TTAdmin\Desktop\ROTA Fotolar\FEN LAB\Lab2\2017-03-24-PHOTO-00003444.jpg"/>
          <p:cNvPicPr>
            <a:picLocks noChangeAspect="1" noChangeArrowheads="1"/>
          </p:cNvPicPr>
          <p:nvPr/>
        </p:nvPicPr>
        <p:blipFill>
          <a:blip r:embed="rId5" cstate="print"/>
          <a:srcRect/>
          <a:stretch>
            <a:fillRect/>
          </a:stretch>
        </p:blipFill>
        <p:spPr bwMode="auto">
          <a:xfrm>
            <a:off x="144611" y="648463"/>
            <a:ext cx="2160000" cy="1620000"/>
          </a:xfrm>
          <a:prstGeom prst="rect">
            <a:avLst/>
          </a:prstGeom>
          <a:noFill/>
        </p:spPr>
      </p:pic>
      <p:pic>
        <p:nvPicPr>
          <p:cNvPr id="1044" name="Picture 20" descr="C:\Users\TTAdmin\Desktop\ROTA Fotolar\FEN LAB\Lab2\2017-03-24-PHOTO-00003450.jpg"/>
          <p:cNvPicPr>
            <a:picLocks noChangeAspect="1" noChangeArrowheads="1"/>
          </p:cNvPicPr>
          <p:nvPr/>
        </p:nvPicPr>
        <p:blipFill>
          <a:blip r:embed="rId6" cstate="print"/>
          <a:srcRect/>
          <a:stretch>
            <a:fillRect/>
          </a:stretch>
        </p:blipFill>
        <p:spPr bwMode="auto">
          <a:xfrm>
            <a:off x="144339" y="2304647"/>
            <a:ext cx="2160000" cy="1620000"/>
          </a:xfrm>
          <a:prstGeom prst="rect">
            <a:avLst/>
          </a:prstGeom>
          <a:noFill/>
        </p:spPr>
      </p:pic>
      <p:pic>
        <p:nvPicPr>
          <p:cNvPr id="1045" name="Picture 21" descr="C:\Users\TTAdmin\Desktop\ROTA Fotolar\FEN LAB\Lab2\2017-03-24-PHOTO-00003451.jpg"/>
          <p:cNvPicPr>
            <a:picLocks noChangeAspect="1" noChangeArrowheads="1"/>
          </p:cNvPicPr>
          <p:nvPr/>
        </p:nvPicPr>
        <p:blipFill>
          <a:blip r:embed="rId7" cstate="print"/>
          <a:srcRect/>
          <a:stretch>
            <a:fillRect/>
          </a:stretch>
        </p:blipFill>
        <p:spPr bwMode="auto">
          <a:xfrm>
            <a:off x="2808907" y="2304647"/>
            <a:ext cx="2160000" cy="1620000"/>
          </a:xfrm>
          <a:prstGeom prst="rect">
            <a:avLst/>
          </a:prstGeom>
          <a:noFill/>
        </p:spPr>
      </p:pic>
      <p:pic>
        <p:nvPicPr>
          <p:cNvPr id="1046" name="Picture 22" descr="C:\Users\TTAdmin\Desktop\ROTA Fotolar\FEN LAB\Lab2\2017-03-24-PHOTO-00003452.jpg"/>
          <p:cNvPicPr>
            <a:picLocks noChangeAspect="1" noChangeArrowheads="1"/>
          </p:cNvPicPr>
          <p:nvPr/>
        </p:nvPicPr>
        <p:blipFill>
          <a:blip r:embed="rId8" cstate="print"/>
          <a:srcRect/>
          <a:stretch>
            <a:fillRect/>
          </a:stretch>
        </p:blipFill>
        <p:spPr bwMode="auto">
          <a:xfrm>
            <a:off x="2808907" y="4032839"/>
            <a:ext cx="2160000" cy="1620000"/>
          </a:xfrm>
          <a:prstGeom prst="rect">
            <a:avLst/>
          </a:prstGeom>
          <a:noFill/>
        </p:spPr>
      </p:pic>
      <p:pic>
        <p:nvPicPr>
          <p:cNvPr id="1047" name="Picture 23" descr="C:\Users\TTAdmin\Desktop\ROTA Fotolar\FEN LAB\Lab2\2017-03-24-PHOTO-00003453.jpg"/>
          <p:cNvPicPr>
            <a:picLocks noChangeAspect="1" noChangeArrowheads="1"/>
          </p:cNvPicPr>
          <p:nvPr/>
        </p:nvPicPr>
        <p:blipFill>
          <a:blip r:embed="rId9" cstate="print"/>
          <a:srcRect/>
          <a:stretch>
            <a:fillRect/>
          </a:stretch>
        </p:blipFill>
        <p:spPr bwMode="auto">
          <a:xfrm>
            <a:off x="144339" y="4032839"/>
            <a:ext cx="2160000" cy="1620000"/>
          </a:xfrm>
          <a:prstGeom prst="rect">
            <a:avLst/>
          </a:prstGeom>
          <a:noFill/>
        </p:spPr>
      </p:pic>
      <p:pic>
        <p:nvPicPr>
          <p:cNvPr id="1049" name="Picture 25" descr="C:\Users\TTAdmin\Desktop\ROTA Fotolar\FEN LAB\Lab2\2017-03-24-PHOTO-00003455.jpg"/>
          <p:cNvPicPr>
            <a:picLocks noChangeAspect="1" noChangeArrowheads="1"/>
          </p:cNvPicPr>
          <p:nvPr/>
        </p:nvPicPr>
        <p:blipFill>
          <a:blip r:embed="rId10" cstate="print"/>
          <a:srcRect/>
          <a:stretch>
            <a:fillRect/>
          </a:stretch>
        </p:blipFill>
        <p:spPr bwMode="auto">
          <a:xfrm>
            <a:off x="144339" y="5761031"/>
            <a:ext cx="2160000" cy="1620000"/>
          </a:xfrm>
          <a:prstGeom prst="rect">
            <a:avLst/>
          </a:prstGeom>
          <a:noFill/>
        </p:spPr>
      </p:pic>
      <p:sp>
        <p:nvSpPr>
          <p:cNvPr id="26" name="25 Dikdörtgen"/>
          <p:cNvSpPr/>
          <p:nvPr/>
        </p:nvSpPr>
        <p:spPr>
          <a:xfrm>
            <a:off x="-35093" y="-179809"/>
            <a:ext cx="5292000" cy="892552"/>
          </a:xfrm>
          <a:prstGeom prst="rect">
            <a:avLst/>
          </a:prstGeom>
        </p:spPr>
        <p:txBody>
          <a:bodyPr>
            <a:spAutoFit/>
          </a:bodyPr>
          <a:lstStyle/>
          <a:p>
            <a:pPr algn="ctr"/>
            <a:r>
              <a:rPr lang="tr-TR" altLang="tr-TR" b="1" dirty="0" smtClean="0">
                <a:solidFill>
                  <a:srgbClr val="0070C0"/>
                </a:solidFill>
              </a:rPr>
              <a:t>Kulüp Haberleri</a:t>
            </a:r>
            <a:r>
              <a:rPr lang="tr-TR" altLang="tr-TR" sz="2400" b="1" dirty="0" smtClean="0">
                <a:solidFill>
                  <a:srgbClr val="0070C0"/>
                </a:solidFill>
              </a:rPr>
              <a:t> </a:t>
            </a:r>
          </a:p>
          <a:p>
            <a:pPr algn="ctr"/>
            <a:r>
              <a:rPr lang="tr-TR" sz="1200" b="1" dirty="0" smtClean="0"/>
              <a:t>FATİN RÜŞTÜ ZORLU İLKOKULU FEN LABORATUVARININ  DEVREYE ALINMASI </a:t>
            </a:r>
            <a:r>
              <a:rPr lang="tr-TR" b="1" dirty="0" smtClean="0"/>
              <a:t>  </a:t>
            </a:r>
            <a:r>
              <a:rPr lang="tr-TR" sz="1200" b="1" dirty="0" smtClean="0">
                <a:solidFill>
                  <a:srgbClr val="FF0000"/>
                </a:solidFill>
              </a:rPr>
              <a:t>24.03.2017 </a:t>
            </a:r>
            <a:endParaRPr lang="tr-TR" sz="1200" b="1" dirty="0">
              <a:solidFill>
                <a:srgbClr val="FF0000"/>
              </a:solidFill>
            </a:endParaRPr>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05629" y="-197812"/>
            <a:ext cx="4124592" cy="954107"/>
          </a:xfrm>
          <a:prstGeom prst="rect">
            <a:avLst/>
          </a:prstGeom>
        </p:spPr>
        <p:txBody>
          <a:bodyPr wrap="none">
            <a:spAutoFit/>
          </a:bodyPr>
          <a:lstStyle/>
          <a:p>
            <a:pPr algn="ctr"/>
            <a:r>
              <a:rPr lang="tr-TR" b="1" dirty="0" smtClean="0">
                <a:latin typeface="Monotype Corsiva" panose="03010101010201010101" pitchFamily="66" charset="0"/>
              </a:rPr>
              <a:t>       </a:t>
            </a:r>
          </a:p>
          <a:p>
            <a:pPr algn="ctr"/>
            <a:r>
              <a:rPr lang="tr-TR" altLang="tr-TR" b="1" dirty="0" smtClean="0">
                <a:solidFill>
                  <a:srgbClr val="0070C0"/>
                </a:solidFill>
              </a:rPr>
              <a:t>Kulüp Haberleri </a:t>
            </a:r>
          </a:p>
          <a:p>
            <a:pPr algn="ctr"/>
            <a:r>
              <a:rPr lang="tr-TR" b="1" dirty="0" smtClean="0"/>
              <a:t>16-19 Mart 2017  ARTANKARA 3. Çağdaş Sanat  Fuarı </a:t>
            </a:r>
          </a:p>
          <a:p>
            <a:pPr algn="ctr"/>
            <a:endParaRPr lang="tr-TR" b="1" dirty="0">
              <a:latin typeface="Monotype Corsiva" panose="03010101010201010101" pitchFamily="66" charset="0"/>
            </a:endParaRPr>
          </a:p>
        </p:txBody>
      </p:sp>
      <p:pic>
        <p:nvPicPr>
          <p:cNvPr id="1027" name="Picture 3" descr="C:\Users\TTAdmin\Desktop\ART DOSYA\Artfoto\2017-03-16-PHOTO-00001808.jpg"/>
          <p:cNvPicPr>
            <a:picLocks noChangeAspect="1" noChangeArrowheads="1"/>
          </p:cNvPicPr>
          <p:nvPr/>
        </p:nvPicPr>
        <p:blipFill>
          <a:blip r:embed="rId2" cstate="print"/>
          <a:srcRect/>
          <a:stretch>
            <a:fillRect/>
          </a:stretch>
        </p:blipFill>
        <p:spPr bwMode="auto">
          <a:xfrm>
            <a:off x="3420883" y="576527"/>
            <a:ext cx="1701000" cy="2268000"/>
          </a:xfrm>
          <a:prstGeom prst="rect">
            <a:avLst/>
          </a:prstGeom>
          <a:noFill/>
        </p:spPr>
      </p:pic>
      <p:pic>
        <p:nvPicPr>
          <p:cNvPr id="1031" name="Picture 7" descr="C:\Users\TTAdmin\Desktop\ART DOSYA\Artfoto\2017-03-22-PHOTO-00001870.jpg"/>
          <p:cNvPicPr>
            <a:picLocks noChangeAspect="1" noChangeArrowheads="1"/>
          </p:cNvPicPr>
          <p:nvPr/>
        </p:nvPicPr>
        <p:blipFill>
          <a:blip r:embed="rId3" cstate="print"/>
          <a:srcRect/>
          <a:stretch>
            <a:fillRect/>
          </a:stretch>
        </p:blipFill>
        <p:spPr bwMode="auto">
          <a:xfrm>
            <a:off x="144339" y="540271"/>
            <a:ext cx="2880000" cy="2477253"/>
          </a:xfrm>
          <a:prstGeom prst="rect">
            <a:avLst/>
          </a:prstGeom>
          <a:noFill/>
        </p:spPr>
      </p:pic>
      <p:pic>
        <p:nvPicPr>
          <p:cNvPr id="1051" name="Picture 27" descr="C:\Users\TTAdmin\Desktop\ART DOSYA\Artfoto\2017-03-16-PHOTO-00001814.jpg"/>
          <p:cNvPicPr>
            <a:picLocks noChangeAspect="1" noChangeArrowheads="1"/>
          </p:cNvPicPr>
          <p:nvPr/>
        </p:nvPicPr>
        <p:blipFill>
          <a:blip r:embed="rId4" cstate="print"/>
          <a:srcRect/>
          <a:stretch>
            <a:fillRect/>
          </a:stretch>
        </p:blipFill>
        <p:spPr bwMode="auto">
          <a:xfrm>
            <a:off x="3825883" y="2988783"/>
            <a:ext cx="1215000" cy="2160000"/>
          </a:xfrm>
          <a:prstGeom prst="rect">
            <a:avLst/>
          </a:prstGeom>
          <a:noFill/>
        </p:spPr>
      </p:pic>
      <p:pic>
        <p:nvPicPr>
          <p:cNvPr id="1052" name="Picture 28" descr="C:\Users\TTAdmin\Desktop\ART DOSYA\Artfoto\2017-03-20-PHOTO-00001815.jpg"/>
          <p:cNvPicPr>
            <a:picLocks noChangeAspect="1" noChangeArrowheads="1"/>
          </p:cNvPicPr>
          <p:nvPr/>
        </p:nvPicPr>
        <p:blipFill>
          <a:blip r:embed="rId5" cstate="print"/>
          <a:srcRect/>
          <a:stretch>
            <a:fillRect/>
          </a:stretch>
        </p:blipFill>
        <p:spPr bwMode="auto">
          <a:xfrm>
            <a:off x="3825883" y="5220791"/>
            <a:ext cx="1215000" cy="2160000"/>
          </a:xfrm>
          <a:prstGeom prst="rect">
            <a:avLst/>
          </a:prstGeom>
          <a:noFill/>
        </p:spPr>
      </p:pic>
      <p:pic>
        <p:nvPicPr>
          <p:cNvPr id="1064" name="Picture 40" descr="C:\Users\TTAdmin\Desktop\ART DOSYA\Artfoto\2017-03-23-PHOTO-00000427.jpg"/>
          <p:cNvPicPr>
            <a:picLocks noChangeAspect="1" noChangeArrowheads="1"/>
          </p:cNvPicPr>
          <p:nvPr/>
        </p:nvPicPr>
        <p:blipFill>
          <a:blip r:embed="rId6" cstate="print"/>
          <a:srcRect/>
          <a:stretch>
            <a:fillRect/>
          </a:stretch>
        </p:blipFill>
        <p:spPr bwMode="auto">
          <a:xfrm>
            <a:off x="72651" y="5293071"/>
            <a:ext cx="2880000" cy="2160000"/>
          </a:xfrm>
          <a:prstGeom prst="rect">
            <a:avLst/>
          </a:prstGeom>
          <a:noFill/>
        </p:spPr>
      </p:pic>
      <p:pic>
        <p:nvPicPr>
          <p:cNvPr id="1067" name="Picture 43" descr="C:\Users\TTAdmin\Desktop\ART DOSYA\Artfoto\IMG_2951.JPG"/>
          <p:cNvPicPr>
            <a:picLocks noChangeAspect="1" noChangeArrowheads="1"/>
          </p:cNvPicPr>
          <p:nvPr/>
        </p:nvPicPr>
        <p:blipFill>
          <a:blip r:embed="rId7" cstate="print"/>
          <a:srcRect/>
          <a:stretch>
            <a:fillRect/>
          </a:stretch>
        </p:blipFill>
        <p:spPr bwMode="auto">
          <a:xfrm>
            <a:off x="144339" y="3060823"/>
            <a:ext cx="2880000" cy="21600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5667" y="108223"/>
            <a:ext cx="4084516" cy="523220"/>
          </a:xfrm>
          <a:prstGeom prst="rect">
            <a:avLst/>
          </a:prstGeom>
        </p:spPr>
        <p:txBody>
          <a:bodyPr wrap="none">
            <a:spAutoFit/>
          </a:bodyPr>
          <a:lstStyle/>
          <a:p>
            <a:pPr algn="ctr"/>
            <a:r>
              <a:rPr lang="tr-TR" b="1" dirty="0" smtClean="0">
                <a:latin typeface="Monotype Corsiva" panose="03010101010201010101" pitchFamily="66" charset="0"/>
              </a:rPr>
              <a:t> </a:t>
            </a:r>
            <a:r>
              <a:rPr lang="tr-TR" altLang="tr-TR" b="1" dirty="0" smtClean="0">
                <a:solidFill>
                  <a:srgbClr val="0070C0"/>
                </a:solidFill>
              </a:rPr>
              <a:t>Kulüp Haberleri</a:t>
            </a:r>
          </a:p>
          <a:p>
            <a:pPr algn="ctr"/>
            <a:r>
              <a:rPr lang="tr-TR" b="1" dirty="0" smtClean="0"/>
              <a:t>16-19 Mart 2017  ARTANKARA 3. Çağdaş Sanat  Fuarı</a:t>
            </a:r>
            <a:endParaRPr lang="tr-TR" b="1" dirty="0">
              <a:latin typeface="Monotype Corsiva" panose="03010101010201010101" pitchFamily="66" charset="0"/>
            </a:endParaRPr>
          </a:p>
        </p:txBody>
      </p:sp>
      <p:pic>
        <p:nvPicPr>
          <p:cNvPr id="1037" name="Picture 13" descr="C:\Users\TTAdmin\Desktop\ART DOSYA\Artfoto\2017-03-23-PHOTO-00000410.jpg"/>
          <p:cNvPicPr>
            <a:picLocks noChangeAspect="1" noChangeArrowheads="1"/>
          </p:cNvPicPr>
          <p:nvPr/>
        </p:nvPicPr>
        <p:blipFill>
          <a:blip r:embed="rId2" cstate="print"/>
          <a:srcRect/>
          <a:stretch>
            <a:fillRect/>
          </a:stretch>
        </p:blipFill>
        <p:spPr bwMode="auto">
          <a:xfrm>
            <a:off x="153475" y="612519"/>
            <a:ext cx="1215000" cy="2160000"/>
          </a:xfrm>
          <a:prstGeom prst="rect">
            <a:avLst/>
          </a:prstGeom>
          <a:noFill/>
        </p:spPr>
      </p:pic>
      <p:pic>
        <p:nvPicPr>
          <p:cNvPr id="1038" name="Picture 14" descr="C:\Users\TTAdmin\Desktop\ART DOSYA\Artfoto\2017-03-23-PHOTO-00000415.jpg"/>
          <p:cNvPicPr>
            <a:picLocks noChangeAspect="1" noChangeArrowheads="1"/>
          </p:cNvPicPr>
          <p:nvPr/>
        </p:nvPicPr>
        <p:blipFill>
          <a:blip r:embed="rId3" cstate="print"/>
          <a:srcRect/>
          <a:stretch>
            <a:fillRect/>
          </a:stretch>
        </p:blipFill>
        <p:spPr bwMode="auto">
          <a:xfrm>
            <a:off x="1449619" y="612551"/>
            <a:ext cx="1215000" cy="2160000"/>
          </a:xfrm>
          <a:prstGeom prst="rect">
            <a:avLst/>
          </a:prstGeom>
          <a:noFill/>
        </p:spPr>
      </p:pic>
      <p:pic>
        <p:nvPicPr>
          <p:cNvPr id="1042" name="Picture 18" descr="C:\Users\TTAdmin\Desktop\ART DOSYA\Artfoto\IMG_2939.JPG"/>
          <p:cNvPicPr>
            <a:picLocks noChangeAspect="1" noChangeArrowheads="1"/>
          </p:cNvPicPr>
          <p:nvPr/>
        </p:nvPicPr>
        <p:blipFill>
          <a:blip r:embed="rId4" cstate="print"/>
          <a:srcRect/>
          <a:stretch>
            <a:fillRect/>
          </a:stretch>
        </p:blipFill>
        <p:spPr bwMode="auto">
          <a:xfrm rot="5400000">
            <a:off x="-125661" y="5491031"/>
            <a:ext cx="2160000" cy="1620000"/>
          </a:xfrm>
          <a:prstGeom prst="rect">
            <a:avLst/>
          </a:prstGeom>
          <a:noFill/>
        </p:spPr>
      </p:pic>
      <p:pic>
        <p:nvPicPr>
          <p:cNvPr id="1056" name="Picture 32" descr="C:\Users\TTAdmin\Desktop\ART DOSYA\Artfoto\2017-03-23-PHOTO-00000400.jpg"/>
          <p:cNvPicPr>
            <a:picLocks noChangeAspect="1" noChangeArrowheads="1"/>
          </p:cNvPicPr>
          <p:nvPr/>
        </p:nvPicPr>
        <p:blipFill>
          <a:blip r:embed="rId5" cstate="print"/>
          <a:srcRect/>
          <a:stretch>
            <a:fillRect/>
          </a:stretch>
        </p:blipFill>
        <p:spPr bwMode="auto">
          <a:xfrm>
            <a:off x="2745763" y="612279"/>
            <a:ext cx="1215000" cy="2160000"/>
          </a:xfrm>
          <a:prstGeom prst="rect">
            <a:avLst/>
          </a:prstGeom>
          <a:noFill/>
        </p:spPr>
      </p:pic>
      <p:pic>
        <p:nvPicPr>
          <p:cNvPr id="1057" name="Picture 33" descr="C:\Users\TTAdmin\Desktop\ART DOSYA\Artfoto\2017-03-23-PHOTO-00000402.jpg"/>
          <p:cNvPicPr>
            <a:picLocks noChangeAspect="1" noChangeArrowheads="1"/>
          </p:cNvPicPr>
          <p:nvPr/>
        </p:nvPicPr>
        <p:blipFill>
          <a:blip r:embed="rId6" cstate="print"/>
          <a:srcRect/>
          <a:stretch>
            <a:fillRect/>
          </a:stretch>
        </p:blipFill>
        <p:spPr bwMode="auto">
          <a:xfrm>
            <a:off x="4041907" y="612279"/>
            <a:ext cx="1215000" cy="2160000"/>
          </a:xfrm>
          <a:prstGeom prst="rect">
            <a:avLst/>
          </a:prstGeom>
          <a:noFill/>
        </p:spPr>
      </p:pic>
      <p:pic>
        <p:nvPicPr>
          <p:cNvPr id="1059" name="Picture 35" descr="C:\Users\TTAdmin\Desktop\ART DOSYA\Artfoto\2017-03-23-PHOTO-00000407.jpg"/>
          <p:cNvPicPr>
            <a:picLocks noChangeAspect="1" noChangeArrowheads="1"/>
          </p:cNvPicPr>
          <p:nvPr/>
        </p:nvPicPr>
        <p:blipFill>
          <a:blip r:embed="rId7" cstate="print"/>
          <a:srcRect/>
          <a:stretch>
            <a:fillRect/>
          </a:stretch>
        </p:blipFill>
        <p:spPr bwMode="auto">
          <a:xfrm>
            <a:off x="1440483" y="2916775"/>
            <a:ext cx="1215000" cy="2160000"/>
          </a:xfrm>
          <a:prstGeom prst="rect">
            <a:avLst/>
          </a:prstGeom>
          <a:noFill/>
        </p:spPr>
      </p:pic>
      <p:pic>
        <p:nvPicPr>
          <p:cNvPr id="1061" name="Picture 37" descr="C:\Users\TTAdmin\Desktop\ART DOSYA\Artfoto\2017-03-23-PHOTO-00000415.jpg"/>
          <p:cNvPicPr>
            <a:picLocks noChangeAspect="1" noChangeArrowheads="1"/>
          </p:cNvPicPr>
          <p:nvPr/>
        </p:nvPicPr>
        <p:blipFill>
          <a:blip r:embed="rId3" cstate="print"/>
          <a:srcRect/>
          <a:stretch>
            <a:fillRect/>
          </a:stretch>
        </p:blipFill>
        <p:spPr bwMode="auto">
          <a:xfrm>
            <a:off x="4041907" y="2916535"/>
            <a:ext cx="1215000" cy="2160000"/>
          </a:xfrm>
          <a:prstGeom prst="rect">
            <a:avLst/>
          </a:prstGeom>
          <a:noFill/>
        </p:spPr>
      </p:pic>
      <p:pic>
        <p:nvPicPr>
          <p:cNvPr id="1062" name="Picture 38" descr="C:\Users\TTAdmin\Desktop\ART DOSYA\Artfoto\2017-03-23-PHOTO-00000416.jpg"/>
          <p:cNvPicPr>
            <a:picLocks noChangeAspect="1" noChangeArrowheads="1"/>
          </p:cNvPicPr>
          <p:nvPr/>
        </p:nvPicPr>
        <p:blipFill>
          <a:blip r:embed="rId8" cstate="print"/>
          <a:srcRect/>
          <a:stretch>
            <a:fillRect/>
          </a:stretch>
        </p:blipFill>
        <p:spPr bwMode="auto">
          <a:xfrm>
            <a:off x="2745763" y="2916535"/>
            <a:ext cx="1215000" cy="2160000"/>
          </a:xfrm>
          <a:prstGeom prst="rect">
            <a:avLst/>
          </a:prstGeom>
          <a:noFill/>
        </p:spPr>
      </p:pic>
      <p:pic>
        <p:nvPicPr>
          <p:cNvPr id="1066" name="Picture 42" descr="C:\Users\TTAdmin\Desktop\ART DOSYA\Artfoto\IMG_2945.JPG"/>
          <p:cNvPicPr>
            <a:picLocks noChangeAspect="1" noChangeArrowheads="1"/>
          </p:cNvPicPr>
          <p:nvPr/>
        </p:nvPicPr>
        <p:blipFill>
          <a:blip r:embed="rId9" cstate="print"/>
          <a:srcRect/>
          <a:stretch>
            <a:fillRect/>
          </a:stretch>
        </p:blipFill>
        <p:spPr bwMode="auto">
          <a:xfrm>
            <a:off x="2304579" y="5221031"/>
            <a:ext cx="2880000" cy="2160000"/>
          </a:xfrm>
          <a:prstGeom prst="rect">
            <a:avLst/>
          </a:prstGeom>
          <a:noFill/>
        </p:spPr>
      </p:pic>
      <p:pic>
        <p:nvPicPr>
          <p:cNvPr id="46" name="Picture 16" descr="C:\Users\TTAdmin\Desktop\ART DOSYA\Artfoto\2017-03-23-PHOTO-00000418.jpg"/>
          <p:cNvPicPr>
            <a:picLocks noChangeAspect="1" noChangeArrowheads="1"/>
          </p:cNvPicPr>
          <p:nvPr/>
        </p:nvPicPr>
        <p:blipFill>
          <a:blip r:embed="rId10" cstate="print"/>
          <a:srcRect/>
          <a:stretch>
            <a:fillRect/>
          </a:stretch>
        </p:blipFill>
        <p:spPr bwMode="auto">
          <a:xfrm>
            <a:off x="153475" y="2916775"/>
            <a:ext cx="1215000" cy="2160000"/>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5667" y="108223"/>
            <a:ext cx="4084516" cy="523220"/>
          </a:xfrm>
          <a:prstGeom prst="rect">
            <a:avLst/>
          </a:prstGeom>
        </p:spPr>
        <p:txBody>
          <a:bodyPr wrap="none">
            <a:spAutoFit/>
          </a:bodyPr>
          <a:lstStyle/>
          <a:p>
            <a:pPr algn="ctr"/>
            <a:r>
              <a:rPr lang="tr-TR" b="1" dirty="0" smtClean="0">
                <a:latin typeface="Monotype Corsiva" panose="03010101010201010101" pitchFamily="66" charset="0"/>
              </a:rPr>
              <a:t> </a:t>
            </a:r>
            <a:r>
              <a:rPr lang="tr-TR" altLang="tr-TR" b="1" dirty="0" smtClean="0">
                <a:solidFill>
                  <a:srgbClr val="0070C0"/>
                </a:solidFill>
              </a:rPr>
              <a:t>Kulüp Haberleri</a:t>
            </a:r>
          </a:p>
          <a:p>
            <a:pPr algn="ctr"/>
            <a:r>
              <a:rPr lang="tr-TR" b="1" dirty="0" smtClean="0"/>
              <a:t>16-19 Mart 2017  ARTANKARA 3. Çağdaş Sanat  Fuarı</a:t>
            </a:r>
            <a:endParaRPr lang="tr-TR" b="1" dirty="0">
              <a:latin typeface="Monotype Corsiva" panose="03010101010201010101" pitchFamily="66" charset="0"/>
            </a:endParaRPr>
          </a:p>
        </p:txBody>
      </p:sp>
      <p:pic>
        <p:nvPicPr>
          <p:cNvPr id="1045" name="Picture 21" descr="C:\Users\TTAdmin\Desktop\ART DOSYA\Artfoto\IMG_2952.JPG"/>
          <p:cNvPicPr>
            <a:picLocks noChangeAspect="1" noChangeArrowheads="1"/>
          </p:cNvPicPr>
          <p:nvPr/>
        </p:nvPicPr>
        <p:blipFill>
          <a:blip r:embed="rId2" cstate="print"/>
          <a:srcRect/>
          <a:stretch>
            <a:fillRect/>
          </a:stretch>
        </p:blipFill>
        <p:spPr bwMode="auto">
          <a:xfrm>
            <a:off x="2232907" y="5220791"/>
            <a:ext cx="3024000" cy="2268000"/>
          </a:xfrm>
          <a:prstGeom prst="rect">
            <a:avLst/>
          </a:prstGeom>
          <a:noFill/>
        </p:spPr>
      </p:pic>
      <p:pic>
        <p:nvPicPr>
          <p:cNvPr id="1046" name="Picture 22" descr="C:\Users\TTAdmin\Desktop\ART DOSYA\Artfoto\IMG_2969.JPG"/>
          <p:cNvPicPr>
            <a:picLocks noChangeAspect="1" noChangeArrowheads="1"/>
          </p:cNvPicPr>
          <p:nvPr/>
        </p:nvPicPr>
        <p:blipFill>
          <a:blip r:embed="rId3" cstate="print"/>
          <a:srcRect/>
          <a:stretch>
            <a:fillRect/>
          </a:stretch>
        </p:blipFill>
        <p:spPr bwMode="auto">
          <a:xfrm>
            <a:off x="2232907" y="612519"/>
            <a:ext cx="3024000" cy="2268000"/>
          </a:xfrm>
          <a:prstGeom prst="rect">
            <a:avLst/>
          </a:prstGeom>
          <a:noFill/>
        </p:spPr>
      </p:pic>
      <p:pic>
        <p:nvPicPr>
          <p:cNvPr id="1049" name="Picture 25" descr="C:\Users\TTAdmin\Desktop\ART DOSYA\Artfoto\IMG_3139.JPG"/>
          <p:cNvPicPr>
            <a:picLocks noChangeAspect="1" noChangeArrowheads="1"/>
          </p:cNvPicPr>
          <p:nvPr/>
        </p:nvPicPr>
        <p:blipFill>
          <a:blip r:embed="rId4" cstate="print"/>
          <a:srcRect/>
          <a:stretch>
            <a:fillRect/>
          </a:stretch>
        </p:blipFill>
        <p:spPr bwMode="auto">
          <a:xfrm rot="5400000">
            <a:off x="-206805" y="882338"/>
            <a:ext cx="2160120" cy="1620000"/>
          </a:xfrm>
          <a:prstGeom prst="rect">
            <a:avLst/>
          </a:prstGeom>
          <a:noFill/>
        </p:spPr>
      </p:pic>
      <p:pic>
        <p:nvPicPr>
          <p:cNvPr id="1053" name="Picture 29" descr="C:\Users\TTAdmin\Desktop\ART DOSYA\Artfoto\2017-03-22-PHOTO-00001834.jpg"/>
          <p:cNvPicPr>
            <a:picLocks noChangeAspect="1" noChangeArrowheads="1"/>
          </p:cNvPicPr>
          <p:nvPr/>
        </p:nvPicPr>
        <p:blipFill>
          <a:blip r:embed="rId5" cstate="print"/>
          <a:srcRect/>
          <a:stretch>
            <a:fillRect/>
          </a:stretch>
        </p:blipFill>
        <p:spPr bwMode="auto">
          <a:xfrm>
            <a:off x="2232907" y="2916535"/>
            <a:ext cx="3024000" cy="2268000"/>
          </a:xfrm>
          <a:prstGeom prst="rect">
            <a:avLst/>
          </a:prstGeom>
          <a:noFill/>
        </p:spPr>
      </p:pic>
      <p:pic>
        <p:nvPicPr>
          <p:cNvPr id="1055" name="Picture 31" descr="C:\Users\TTAdmin\Desktop\ART DOSYA\Artfoto\2017-03-23-PHOTO-00000399.jpg"/>
          <p:cNvPicPr>
            <a:picLocks noChangeAspect="1" noChangeArrowheads="1"/>
          </p:cNvPicPr>
          <p:nvPr/>
        </p:nvPicPr>
        <p:blipFill>
          <a:blip r:embed="rId6" cstate="print"/>
          <a:srcRect/>
          <a:stretch>
            <a:fillRect/>
          </a:stretch>
        </p:blipFill>
        <p:spPr bwMode="auto">
          <a:xfrm>
            <a:off x="216347" y="2916775"/>
            <a:ext cx="1620000" cy="2160000"/>
          </a:xfrm>
          <a:prstGeom prst="rect">
            <a:avLst/>
          </a:prstGeom>
          <a:noFill/>
        </p:spPr>
      </p:pic>
      <p:pic>
        <p:nvPicPr>
          <p:cNvPr id="1058" name="Picture 34" descr="C:\Users\TTAdmin\Desktop\ART DOSYA\Artfoto\2017-03-23-PHOTO-00000403.jpg"/>
          <p:cNvPicPr>
            <a:picLocks noChangeAspect="1" noChangeArrowheads="1"/>
          </p:cNvPicPr>
          <p:nvPr/>
        </p:nvPicPr>
        <p:blipFill>
          <a:blip r:embed="rId7" cstate="print"/>
          <a:srcRect/>
          <a:stretch>
            <a:fillRect/>
          </a:stretch>
        </p:blipFill>
        <p:spPr bwMode="auto">
          <a:xfrm>
            <a:off x="144339" y="5221031"/>
            <a:ext cx="1620000" cy="2160000"/>
          </a:xfrm>
          <a:prstGeom prst="rect">
            <a:avLst/>
          </a:prstGeom>
          <a:noFill/>
        </p:spPr>
      </p:pic>
      <p:pic>
        <p:nvPicPr>
          <p:cNvPr id="45" name="Picture 21" descr="C:\Users\TTAdmin\Desktop\ART DOSYA\Artfoto\IMG_2952.JPG"/>
          <p:cNvPicPr>
            <a:picLocks noChangeAspect="1" noChangeArrowheads="1"/>
          </p:cNvPicPr>
          <p:nvPr/>
        </p:nvPicPr>
        <p:blipFill>
          <a:blip r:embed="rId2" cstate="print"/>
          <a:srcRect/>
          <a:stretch>
            <a:fillRect/>
          </a:stretch>
        </p:blipFill>
        <p:spPr bwMode="auto">
          <a:xfrm>
            <a:off x="2385307" y="5373191"/>
            <a:ext cx="3024000" cy="22680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525667" y="232494"/>
            <a:ext cx="4084516" cy="523220"/>
          </a:xfrm>
          <a:prstGeom prst="rect">
            <a:avLst/>
          </a:prstGeom>
        </p:spPr>
        <p:txBody>
          <a:bodyPr wrap="none">
            <a:spAutoFit/>
          </a:bodyPr>
          <a:lstStyle/>
          <a:p>
            <a:pPr algn="ctr"/>
            <a:r>
              <a:rPr lang="tr-TR" b="1" dirty="0" smtClean="0">
                <a:latin typeface="Monotype Corsiva" panose="03010101010201010101" pitchFamily="66" charset="0"/>
              </a:rPr>
              <a:t> </a:t>
            </a:r>
            <a:r>
              <a:rPr lang="tr-TR" altLang="tr-TR" b="1" dirty="0" smtClean="0">
                <a:solidFill>
                  <a:srgbClr val="0070C0"/>
                </a:solidFill>
              </a:rPr>
              <a:t>Kulüp Haberleri</a:t>
            </a:r>
          </a:p>
          <a:p>
            <a:pPr algn="ctr"/>
            <a:r>
              <a:rPr lang="tr-TR" b="1" dirty="0" smtClean="0"/>
              <a:t>16-19 Mart 2017  ARTANKARA 3. Çağdaş Sanat  Fuarı</a:t>
            </a:r>
            <a:endParaRPr lang="tr-TR" b="1" dirty="0">
              <a:latin typeface="Monotype Corsiva" panose="03010101010201010101" pitchFamily="66" charset="0"/>
            </a:endParaRPr>
          </a:p>
        </p:txBody>
      </p:sp>
      <p:pic>
        <p:nvPicPr>
          <p:cNvPr id="1048" name="Picture 24" descr="C:\Users\TTAdmin\Desktop\ART DOSYA\Artfoto\IMG_3133.JPG"/>
          <p:cNvPicPr>
            <a:picLocks noChangeAspect="1" noChangeArrowheads="1"/>
          </p:cNvPicPr>
          <p:nvPr/>
        </p:nvPicPr>
        <p:blipFill>
          <a:blip r:embed="rId2" cstate="print"/>
          <a:srcRect/>
          <a:stretch>
            <a:fillRect/>
          </a:stretch>
        </p:blipFill>
        <p:spPr bwMode="auto">
          <a:xfrm>
            <a:off x="912598" y="4032959"/>
            <a:ext cx="3600207" cy="2700000"/>
          </a:xfrm>
          <a:prstGeom prst="rect">
            <a:avLst/>
          </a:prstGeom>
          <a:noFill/>
        </p:spPr>
      </p:pic>
      <p:pic>
        <p:nvPicPr>
          <p:cNvPr id="1070" name="Picture 46" descr="C:\Users\TTAdmin\Desktop\ART DOSYA\Artfoto\IMG_3125.JPG"/>
          <p:cNvPicPr>
            <a:picLocks noChangeAspect="1" noChangeArrowheads="1"/>
          </p:cNvPicPr>
          <p:nvPr/>
        </p:nvPicPr>
        <p:blipFill>
          <a:blip r:embed="rId3" cstate="print"/>
          <a:srcRect/>
          <a:stretch>
            <a:fillRect/>
          </a:stretch>
        </p:blipFill>
        <p:spPr bwMode="auto">
          <a:xfrm>
            <a:off x="936424" y="828303"/>
            <a:ext cx="3600207" cy="270000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Dikdörtgen"/>
          <p:cNvSpPr/>
          <p:nvPr/>
        </p:nvSpPr>
        <p:spPr>
          <a:xfrm>
            <a:off x="72939" y="8339"/>
            <a:ext cx="5364000" cy="11141512"/>
          </a:xfrm>
          <a:prstGeom prst="rect">
            <a:avLst/>
          </a:prstGeom>
        </p:spPr>
        <p:txBody>
          <a:bodyPr>
            <a:spAutoFit/>
          </a:bodyPr>
          <a:lstStyle/>
          <a:p>
            <a:pPr algn="ctr"/>
            <a:endParaRPr lang="tr-TR" altLang="tr-TR" b="1" dirty="0" smtClean="0">
              <a:solidFill>
                <a:srgbClr val="0070C0"/>
              </a:solidFill>
            </a:endParaRPr>
          </a:p>
          <a:p>
            <a:pPr algn="ctr"/>
            <a:r>
              <a:rPr lang="tr-TR" altLang="tr-TR" b="1" dirty="0" smtClean="0">
                <a:solidFill>
                  <a:srgbClr val="0070C0"/>
                </a:solidFill>
              </a:rPr>
              <a:t>Kulüp Haberleri </a:t>
            </a:r>
          </a:p>
          <a:p>
            <a:pPr>
              <a:buFont typeface="Arial" pitchFamily="34" charset="0"/>
              <a:buChar char="•"/>
            </a:pPr>
            <a:r>
              <a:rPr lang="tr-TR" altLang="tr-TR" sz="800" dirty="0" smtClean="0"/>
              <a:t>   </a:t>
            </a:r>
            <a:r>
              <a:rPr lang="tr-TR" altLang="tr-TR" sz="1000" dirty="0" smtClean="0"/>
              <a:t> </a:t>
            </a:r>
            <a:r>
              <a:rPr lang="tr-TR" altLang="tr-TR" sz="900" dirty="0" smtClean="0"/>
              <a:t>04  Mart 2017 tarihinde Selda Soysalan dostumuzun ev sahipliğinde </a:t>
            </a:r>
            <a:r>
              <a:rPr lang="tr-TR" altLang="tr-TR" sz="900" b="1" dirty="0" smtClean="0">
                <a:solidFill>
                  <a:srgbClr val="FF0000"/>
                </a:solidFill>
              </a:rPr>
              <a:t>5. Eş toplantımız </a:t>
            </a:r>
            <a:r>
              <a:rPr lang="tr-TR" altLang="tr-TR" sz="900" dirty="0" smtClean="0"/>
              <a:t>gerçekleştirildi.</a:t>
            </a:r>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r>
              <a:rPr lang="tr-TR" altLang="tr-TR" sz="800" dirty="0" smtClean="0"/>
              <a:t> </a:t>
            </a:r>
            <a:r>
              <a:rPr lang="tr-TR" altLang="tr-TR" sz="900" dirty="0" smtClean="0"/>
              <a:t>25 Mart 2017 tarihinde Kulübümüzün </a:t>
            </a:r>
            <a:r>
              <a:rPr lang="tr-TR" altLang="tr-TR" sz="900" b="1" dirty="0" err="1" smtClean="0">
                <a:solidFill>
                  <a:srgbClr val="FF0000"/>
                </a:solidFill>
              </a:rPr>
              <a:t>Ocakbaşları</a:t>
            </a:r>
            <a:r>
              <a:rPr lang="tr-TR" altLang="tr-TR" sz="900" dirty="0" smtClean="0"/>
              <a:t> gerçekleştirildi.  Aynı gün Engin Bülbül dostumuzun eşi Rabia dostumuz geçirdiği bir kaza sonucu elini yaralamıştır.  Bu nedenle Engin dostumuzun </a:t>
            </a:r>
            <a:r>
              <a:rPr lang="tr-TR" altLang="tr-TR" sz="900" dirty="0" err="1" smtClean="0"/>
              <a:t>Ocakbaşı</a:t>
            </a:r>
            <a:r>
              <a:rPr lang="tr-TR" altLang="tr-TR" sz="900" dirty="0" smtClean="0"/>
              <a:t>  katılacak dostları ile belirleyeceği  bir tarihe ertelenmiştir. Rabia dostumuza geçmiş olsun der, acil şifalar dileriz. </a:t>
            </a:r>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endParaRPr lang="tr-TR" altLang="tr-TR" sz="800" dirty="0" smtClean="0"/>
          </a:p>
          <a:p>
            <a:pPr>
              <a:buFont typeface="Arial" pitchFamily="34" charset="0"/>
              <a:buChar char="•"/>
            </a:pPr>
            <a:r>
              <a:rPr lang="tr-TR" altLang="tr-TR" sz="800" dirty="0" smtClean="0"/>
              <a:t> </a:t>
            </a:r>
          </a:p>
          <a:p>
            <a:pPr>
              <a:buFont typeface="Arial" pitchFamily="34" charset="0"/>
              <a:buChar char="•"/>
            </a:pPr>
            <a:endParaRPr lang="tr-TR" altLang="tr-TR" sz="800" dirty="0" smtClean="0"/>
          </a:p>
          <a:p>
            <a:pPr>
              <a:buFont typeface="Arial" pitchFamily="34" charset="0"/>
              <a:buChar char="•"/>
            </a:pPr>
            <a:endParaRPr lang="tr-TR" altLang="tr-TR" sz="800" dirty="0" smtClean="0"/>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a:p>
            <a:endParaRPr lang="tr-TR" altLang="tr-TR" b="1" dirty="0" smtClean="0">
              <a:solidFill>
                <a:srgbClr val="0070C0"/>
              </a:solidFill>
            </a:endParaRPr>
          </a:p>
        </p:txBody>
      </p:sp>
      <p:pic>
        <p:nvPicPr>
          <p:cNvPr id="1026" name="Picture 2" descr="C:\Users\TTAdmin\Desktop\TOPLANTILAR\EŞLER TOP\4.Eşler Top\2017-02-04-PHOTO-00000053.jpg"/>
          <p:cNvPicPr>
            <a:picLocks noChangeAspect="1" noChangeArrowheads="1"/>
          </p:cNvPicPr>
          <p:nvPr/>
        </p:nvPicPr>
        <p:blipFill>
          <a:blip r:embed="rId2" cstate="print"/>
          <a:srcRect/>
          <a:stretch>
            <a:fillRect/>
          </a:stretch>
        </p:blipFill>
        <p:spPr bwMode="auto">
          <a:xfrm>
            <a:off x="-1398588" y="731838"/>
            <a:ext cx="48000" cy="36000"/>
          </a:xfrm>
          <a:prstGeom prst="rect">
            <a:avLst/>
          </a:prstGeom>
          <a:noFill/>
        </p:spPr>
      </p:pic>
      <p:pic>
        <p:nvPicPr>
          <p:cNvPr id="1027" name="Picture 3" descr="C:\Users\TTAdmin\Desktop\TOPLANTILAR\EŞLER TOP\4.Eşler Top\2017-02-04-PHOTO-00000048.jpg"/>
          <p:cNvPicPr>
            <a:picLocks noChangeAspect="1" noChangeArrowheads="1"/>
          </p:cNvPicPr>
          <p:nvPr/>
        </p:nvPicPr>
        <p:blipFill>
          <a:blip r:embed="rId3" cstate="print"/>
          <a:srcRect/>
          <a:stretch>
            <a:fillRect/>
          </a:stretch>
        </p:blipFill>
        <p:spPr bwMode="auto">
          <a:xfrm>
            <a:off x="-1398588" y="731838"/>
            <a:ext cx="48000" cy="36000"/>
          </a:xfrm>
          <a:prstGeom prst="rect">
            <a:avLst/>
          </a:prstGeom>
          <a:noFill/>
        </p:spPr>
      </p:pic>
      <p:pic>
        <p:nvPicPr>
          <p:cNvPr id="2" name="Picture 4" descr="C:\Users\TTAdmin\Desktop\TOPLANTILAR\EŞLER TOP\4.Eşler Top\2017-02-04-PHOTO-00000050.jpg"/>
          <p:cNvPicPr>
            <a:picLocks noChangeAspect="1" noChangeArrowheads="1"/>
          </p:cNvPicPr>
          <p:nvPr/>
        </p:nvPicPr>
        <p:blipFill>
          <a:blip r:embed="rId4" cstate="print"/>
          <a:srcRect/>
          <a:stretch>
            <a:fillRect/>
          </a:stretch>
        </p:blipFill>
        <p:spPr bwMode="auto">
          <a:xfrm>
            <a:off x="-382588" y="-282575"/>
            <a:ext cx="27000" cy="36000"/>
          </a:xfrm>
          <a:prstGeom prst="rect">
            <a:avLst/>
          </a:prstGeom>
          <a:noFill/>
        </p:spPr>
      </p:pic>
      <p:pic>
        <p:nvPicPr>
          <p:cNvPr id="3" name="Picture 5" descr="C:\Users\TTAdmin\Desktop\TOPLANTILAR\EŞLER TOP\4.Eşler Top\2017-02-04-PHOTO-00000051.jpg"/>
          <p:cNvPicPr>
            <a:picLocks noChangeAspect="1" noChangeArrowheads="1"/>
          </p:cNvPicPr>
          <p:nvPr/>
        </p:nvPicPr>
        <p:blipFill>
          <a:blip r:embed="rId5" cstate="print"/>
          <a:srcRect/>
          <a:stretch>
            <a:fillRect/>
          </a:stretch>
        </p:blipFill>
        <p:spPr bwMode="auto">
          <a:xfrm>
            <a:off x="-1398588" y="731838"/>
            <a:ext cx="48000" cy="36000"/>
          </a:xfrm>
          <a:prstGeom prst="rect">
            <a:avLst/>
          </a:prstGeom>
          <a:noFill/>
        </p:spPr>
      </p:pic>
      <p:pic>
        <p:nvPicPr>
          <p:cNvPr id="2050" name="Picture 2" descr="C:\Users\TTAdmin\Desktop\TOPLANTILAR\2016-2017 TOPLANTILAR\5.Eşler Top\2017-03-04-PHOTO-00001765.jpg"/>
          <p:cNvPicPr>
            <a:picLocks noChangeAspect="1" noChangeArrowheads="1"/>
          </p:cNvPicPr>
          <p:nvPr/>
        </p:nvPicPr>
        <p:blipFill>
          <a:blip r:embed="rId6" cstate="print"/>
          <a:srcRect/>
          <a:stretch>
            <a:fillRect/>
          </a:stretch>
        </p:blipFill>
        <p:spPr bwMode="auto">
          <a:xfrm>
            <a:off x="1584739" y="2223623"/>
            <a:ext cx="1980000" cy="1485000"/>
          </a:xfrm>
          <a:prstGeom prst="rect">
            <a:avLst/>
          </a:prstGeom>
          <a:noFill/>
        </p:spPr>
      </p:pic>
      <p:pic>
        <p:nvPicPr>
          <p:cNvPr id="2051" name="Picture 3" descr="C:\Users\TTAdmin\Desktop\TOPLANTILAR\2016-2017 TOPLANTILAR\5.Eşler Top\2017-03-04-PHOTO-00001763.jpg"/>
          <p:cNvPicPr>
            <a:picLocks noChangeAspect="1" noChangeArrowheads="1"/>
          </p:cNvPicPr>
          <p:nvPr/>
        </p:nvPicPr>
        <p:blipFill>
          <a:blip r:embed="rId7" cstate="print"/>
          <a:srcRect/>
          <a:stretch>
            <a:fillRect/>
          </a:stretch>
        </p:blipFill>
        <p:spPr bwMode="auto">
          <a:xfrm>
            <a:off x="360603" y="684287"/>
            <a:ext cx="1980000" cy="1485000"/>
          </a:xfrm>
          <a:prstGeom prst="rect">
            <a:avLst/>
          </a:prstGeom>
          <a:noFill/>
        </p:spPr>
      </p:pic>
      <p:pic>
        <p:nvPicPr>
          <p:cNvPr id="2052" name="Picture 4" descr="C:\Users\TTAdmin\Desktop\TOPLANTILAR\2016-2017 TOPLANTILAR\5.Eşler Top\2017-03-04-PHOTO-00001764.jpg"/>
          <p:cNvPicPr>
            <a:picLocks noChangeAspect="1" noChangeArrowheads="1"/>
          </p:cNvPicPr>
          <p:nvPr/>
        </p:nvPicPr>
        <p:blipFill>
          <a:blip r:embed="rId8" cstate="print"/>
          <a:srcRect/>
          <a:stretch>
            <a:fillRect/>
          </a:stretch>
        </p:blipFill>
        <p:spPr bwMode="auto">
          <a:xfrm>
            <a:off x="2952891" y="684287"/>
            <a:ext cx="1980000" cy="1485000"/>
          </a:xfrm>
          <a:prstGeom prst="rect">
            <a:avLst/>
          </a:prstGeom>
          <a:noFill/>
        </p:spPr>
      </p:pic>
      <p:pic>
        <p:nvPicPr>
          <p:cNvPr id="14" name="Picture 2" descr="f5970199-5daa-467f-ac9f-0b6e6544b603@eurprd07"/>
          <p:cNvPicPr>
            <a:picLocks noChangeAspect="1" noChangeArrowheads="1"/>
          </p:cNvPicPr>
          <p:nvPr/>
        </p:nvPicPr>
        <p:blipFill>
          <a:blip r:embed="rId9" cstate="print"/>
          <a:srcRect/>
          <a:stretch>
            <a:fillRect/>
          </a:stretch>
        </p:blipFill>
        <p:spPr bwMode="auto">
          <a:xfrm rot="10800000">
            <a:off x="360363" y="4311855"/>
            <a:ext cx="1980000" cy="1485000"/>
          </a:xfrm>
          <a:prstGeom prst="rect">
            <a:avLst/>
          </a:prstGeom>
          <a:noFill/>
          <a:ln w="9525">
            <a:noFill/>
            <a:miter lim="800000"/>
            <a:headEnd/>
            <a:tailEnd/>
          </a:ln>
        </p:spPr>
      </p:pic>
      <p:pic>
        <p:nvPicPr>
          <p:cNvPr id="15" name="Picture 4" descr="C:\Users\TTAdmin\Desktop\2017-03-28-PHOTO-00000015.jpg"/>
          <p:cNvPicPr>
            <a:picLocks noChangeAspect="1" noChangeArrowheads="1"/>
          </p:cNvPicPr>
          <p:nvPr/>
        </p:nvPicPr>
        <p:blipFill>
          <a:blip r:embed="rId10" cstate="print"/>
          <a:srcRect/>
          <a:stretch>
            <a:fillRect/>
          </a:stretch>
        </p:blipFill>
        <p:spPr bwMode="auto">
          <a:xfrm>
            <a:off x="1764739" y="5896031"/>
            <a:ext cx="1980000" cy="1485000"/>
          </a:xfrm>
          <a:prstGeom prst="rect">
            <a:avLst/>
          </a:prstGeom>
          <a:noFill/>
        </p:spPr>
      </p:pic>
      <p:pic>
        <p:nvPicPr>
          <p:cNvPr id="16" name="Picture 3" descr="C:\Users\TTAdmin\Desktop\2017-03-25-PHOTO-00003472.jpg"/>
          <p:cNvPicPr>
            <a:picLocks noChangeAspect="1" noChangeArrowheads="1"/>
          </p:cNvPicPr>
          <p:nvPr/>
        </p:nvPicPr>
        <p:blipFill>
          <a:blip r:embed="rId11" cstate="print"/>
          <a:srcRect/>
          <a:stretch>
            <a:fillRect/>
          </a:stretch>
        </p:blipFill>
        <p:spPr bwMode="auto">
          <a:xfrm>
            <a:off x="3096667" y="4311855"/>
            <a:ext cx="1980000" cy="14850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6347" y="1647410"/>
            <a:ext cx="5080701" cy="207908"/>
          </a:xfrm>
          <a:prstGeom prst="rect">
            <a:avLst/>
          </a:prstGeom>
          <a:noFill/>
        </p:spPr>
        <p:txBody>
          <a:bodyPr wrap="square" lIns="73655" tIns="36827" rIns="73655" bIns="36827" rtlCol="0">
            <a:spAutoFit/>
          </a:bodyPr>
          <a:lstStyle/>
          <a:p>
            <a:r>
              <a:rPr lang="tr-TR" sz="1000" dirty="0" smtClean="0"/>
              <a:t>     </a:t>
            </a:r>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pPr marL="171450" indent="-171450" algn="just">
              <a:buFont typeface="Arial" panose="020B0604020202020204" pitchFamily="34" charset="0"/>
              <a:buChar char="•"/>
            </a:pPr>
            <a:endParaRPr lang="tr-TR" sz="1000" dirty="0" smtClean="0"/>
          </a:p>
          <a:p>
            <a:pPr marL="138103" indent="-138103" algn="just">
              <a:buFont typeface="Arial" panose="020B0604020202020204" pitchFamily="34" charset="0"/>
              <a:buChar char="•"/>
            </a:pPr>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smtClean="0"/>
          </a:p>
          <a:p>
            <a:endParaRPr lang="tr-TR" sz="1000" dirty="0"/>
          </a:p>
          <a:p>
            <a:endParaRPr lang="tr-TR" sz="1000" dirty="0" smtClean="0"/>
          </a:p>
          <a:p>
            <a:endParaRPr lang="tr-TR" sz="1000" dirty="0"/>
          </a:p>
          <a:p>
            <a:endParaRPr lang="tr-TR" sz="1000" dirty="0" smtClean="0"/>
          </a:p>
          <a:p>
            <a:endParaRPr lang="tr-TR" sz="1000" dirty="0" smtClean="0"/>
          </a:p>
        </p:txBody>
      </p:sp>
      <p:sp>
        <p:nvSpPr>
          <p:cNvPr id="2" name="Rectangle 1"/>
          <p:cNvSpPr/>
          <p:nvPr/>
        </p:nvSpPr>
        <p:spPr>
          <a:xfrm>
            <a:off x="216347" y="324247"/>
            <a:ext cx="4884394" cy="7478970"/>
          </a:xfrm>
          <a:prstGeom prst="rect">
            <a:avLst/>
          </a:prstGeom>
        </p:spPr>
        <p:txBody>
          <a:bodyPr wrap="square">
            <a:spAutoFit/>
          </a:bodyPr>
          <a:lstStyle/>
          <a:p>
            <a:pPr marL="138103" indent="-138103" algn="just">
              <a:buFont typeface="Arial" panose="020B0604020202020204" pitchFamily="34" charset="0"/>
              <a:buChar char="•"/>
            </a:pPr>
            <a:endParaRPr lang="tr-TR" sz="1000" dirty="0"/>
          </a:p>
          <a:p>
            <a:pPr marL="138103" indent="-138103" algn="just">
              <a:buFont typeface="Arial" panose="020B0604020202020204" pitchFamily="34" charset="0"/>
              <a:buChar char="•"/>
            </a:pPr>
            <a:r>
              <a:rPr lang="tr-TR" sz="1000" dirty="0" smtClean="0"/>
              <a:t>Kulübümüzün gerçekleştireceği 2430. Bölge 2017-2018 BES/Asamble Etkinliği 12-16          Nisan tarihlerinde gerçekleştirilecektir. Hepimize başarılar diliyorum.</a:t>
            </a:r>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marL="171450" indent="-171450">
              <a:buFont typeface="Arial" panose="020B0604020202020204" pitchFamily="34" charset="0"/>
              <a:buChar char="•"/>
            </a:pPr>
            <a:endParaRPr lang="tr-TR" sz="1000" dirty="0" smtClean="0"/>
          </a:p>
          <a:p>
            <a:pPr lvl="0" defTabSz="914400" eaLnBrk="0" fontAlgn="base" hangingPunct="0">
              <a:spcBef>
                <a:spcPct val="0"/>
              </a:spcBef>
              <a:spcAft>
                <a:spcPct val="0"/>
              </a:spcAft>
              <a:buFont typeface="Arial" pitchFamily="34" charset="0"/>
              <a:buChar char="•"/>
            </a:pPr>
            <a:r>
              <a:rPr lang="tr-TR" sz="1000" dirty="0" smtClean="0">
                <a:latin typeface="+mj-lt"/>
                <a:ea typeface="Calibri" pitchFamily="34" charset="0"/>
                <a:cs typeface="Times New Roman" pitchFamily="18" charset="0"/>
              </a:rPr>
              <a:t>    2430. </a:t>
            </a:r>
            <a:r>
              <a:rPr lang="tr-TR" sz="1000" dirty="0" smtClean="0">
                <a:ea typeface="Calibri" pitchFamily="34" charset="0"/>
                <a:cs typeface="Times New Roman" pitchFamily="18" charset="0"/>
              </a:rPr>
              <a:t>Bölge Konferansı 11-14 Mayıs tarihlerinde Gazi Rotary Kulübünün organizasyonu    ile gerçekleştirilecektir.</a:t>
            </a:r>
          </a:p>
          <a:p>
            <a:pPr lvl="0" defTabSz="914400" eaLnBrk="0" fontAlgn="base" hangingPunct="0">
              <a:spcBef>
                <a:spcPct val="0"/>
              </a:spcBef>
              <a:spcAft>
                <a:spcPct val="0"/>
              </a:spcAft>
              <a:buFont typeface="Arial" pitchFamily="34" charset="0"/>
              <a:buChar char="•"/>
            </a:pPr>
            <a:endParaRPr lang="tr-TR" sz="1000" dirty="0" smtClean="0">
              <a:ea typeface="Calibri" pitchFamily="34" charset="0"/>
              <a:cs typeface="Times New Roman" pitchFamily="18" charset="0"/>
            </a:endParaRPr>
          </a:p>
          <a:p>
            <a:pPr lvl="0" defTabSz="914400" eaLnBrk="0" fontAlgn="base" hangingPunct="0">
              <a:spcBef>
                <a:spcPct val="0"/>
              </a:spcBef>
              <a:spcAft>
                <a:spcPct val="0"/>
              </a:spcAft>
              <a:buFont typeface="Arial" pitchFamily="34" charset="0"/>
              <a:buChar char="•"/>
            </a:pPr>
            <a:endParaRPr lang="tr-TR" sz="1000" dirty="0" smtClean="0">
              <a:ea typeface="Calibri" pitchFamily="34" charset="0"/>
              <a:cs typeface="Times New Roman" pitchFamily="18" charset="0"/>
            </a:endParaRPr>
          </a:p>
          <a:p>
            <a:r>
              <a:rPr lang="tr-TR" sz="1000" b="1" dirty="0" smtClean="0"/>
              <a:t>GELECEK DÖNEM BAŞKANLARI EĞİTİM SEMİNERLERİ</a:t>
            </a:r>
          </a:p>
          <a:p>
            <a:endParaRPr lang="tr-TR" sz="1000" dirty="0" smtClean="0"/>
          </a:p>
          <a:p>
            <a:r>
              <a:rPr lang="tr-TR" sz="1000" dirty="0" smtClean="0"/>
              <a:t>Uluslararası Rotary Tüzüğü'ne göre yılın ilk aylarında, her bölgenin guvernör adayı, dönem guvernörü ile işbirliği halinde gelecek dönem kulüp başkanları için eğitim semineri düzenler ve yürütür.</a:t>
            </a:r>
          </a:p>
          <a:p>
            <a:r>
              <a:rPr lang="tr-TR" sz="1000" dirty="0" err="1" smtClean="0"/>
              <a:t>Iki</a:t>
            </a:r>
            <a:r>
              <a:rPr lang="tr-TR" sz="1000" dirty="0" smtClean="0"/>
              <a:t> veya üç günlük Gelecek Dönem Başkanları Eğitim Seminerinde kulüplerin 1 Temmuz'da göreve başlayacak olan başkanlarına motivasyon ve liderlik eğitimi verilir. Ele alınacak konular arasında, gelecek yılki R.l. temasının uygulanması </a:t>
            </a:r>
            <a:r>
              <a:rPr lang="tr-TR" sz="1000" dirty="0" err="1" smtClean="0"/>
              <a:t>yanısıra</a:t>
            </a:r>
            <a:r>
              <a:rPr lang="tr-TR" sz="1000" dirty="0" smtClean="0"/>
              <a:t> yeni ve devam eden R.l. programları hakkında bilgiler de yer alır.</a:t>
            </a:r>
          </a:p>
          <a:p>
            <a:r>
              <a:rPr lang="tr-TR" sz="1000" dirty="0" smtClean="0"/>
              <a:t>Gelecek senenin bölge faaliyetlerinin gözden geçirilmesi, kulüp ve bölge programlarının planlanması ve diğer aktivitelerin organizasyonu da bu seminerde ortak olarak ele alınır. Bütçenin nasıl hazırlanacağı, hedef tespiti, zaman yönetimi ve kulüp toplantıları için yeni fikirler gibi hususlar da, Gelecek Dönem Başkanlarının, bölgelerinin Başkanlık Eğitim Seminerine katılmakla edinecekleri beceriler arasındadır. </a:t>
            </a:r>
          </a:p>
          <a:p>
            <a:r>
              <a:rPr lang="tr-TR" sz="1000" dirty="0" smtClean="0"/>
              <a:t>Dünyanın bazı yörelerinde Gelecek Dönem Başkanları Eğitim </a:t>
            </a:r>
            <a:r>
              <a:rPr lang="tr-TR" sz="1000" dirty="0" err="1" smtClean="0"/>
              <a:t>Seminen</a:t>
            </a:r>
            <a:r>
              <a:rPr lang="tr-TR" sz="1000" dirty="0" smtClean="0"/>
              <a:t> bir kaç bölgenin katılımıyla ortak olarak düzenlemektedir. </a:t>
            </a:r>
          </a:p>
          <a:p>
            <a:r>
              <a:rPr lang="tr-TR" sz="1000" dirty="0" smtClean="0"/>
              <a:t> </a:t>
            </a:r>
          </a:p>
          <a:p>
            <a:r>
              <a:rPr lang="tr-TR" sz="1000" b="1" dirty="0" smtClean="0"/>
              <a:t>BÖLGE ASAMBLESİ</a:t>
            </a:r>
          </a:p>
          <a:p>
            <a:endParaRPr lang="tr-TR" sz="1000" dirty="0" smtClean="0"/>
          </a:p>
          <a:p>
            <a:r>
              <a:rPr lang="tr-TR" sz="1000" dirty="0" smtClean="0"/>
              <a:t>Rotary başkanlığının her yıl yenilenmesi nedeniyle her yıl bu görevi üstlenecek kulüp başkanlarının  görevlerini yürütebilecek bilgiyi edinmeleri gerekir. Dünyadaki 500 Rotary bölgesinin liderlik konusunda eğitilmesi işte bu yıllık bölge asamblelerinde olur.</a:t>
            </a:r>
          </a:p>
          <a:p>
            <a:r>
              <a:rPr lang="tr-TR" sz="1000" dirty="0" smtClean="0"/>
              <a:t>Bölge asamblesi yönlendirme, yüreklendirme, Rotary bilgisi ve yeni fikirler sağlayarak kulüp görevlileri, yönetim kurulu üyeleri ve komite başkanlarına yön verir. Bazı çok deneyimli bölge liderleri Rotary yönetimi ve hizmet projelerinin her kademesi hakkında bilgi görüşlerini anlatırlar. </a:t>
            </a:r>
          </a:p>
          <a:p>
            <a:r>
              <a:rPr lang="tr-TR" sz="1000" dirty="0" smtClean="0"/>
              <a:t>Asamblede tüm katılanlar değerli yeni fikirler edinerek kulüplerini daha etkin ve ilginç duruma getirmek donanımına sahip olurlar. Genellikle 8 veya 10 kadar delege her kulüpten gelerek bu eğitim toplantılarına katılırlar. Bölge Asamblesinin bir önemli yönü de program içeriğinin gelecek bölge guvernörü tarafından gözden geçirilmesi ile yeni Rotary </a:t>
            </a:r>
            <a:r>
              <a:rPr lang="tr-TR" sz="1000" dirty="0" err="1" smtClean="0"/>
              <a:t>international</a:t>
            </a:r>
            <a:r>
              <a:rPr lang="tr-TR" sz="1000" dirty="0" smtClean="0"/>
              <a:t> başkanının düşüncelerinin görüşülmesidir.</a:t>
            </a:r>
          </a:p>
          <a:p>
            <a:r>
              <a:rPr lang="tr-TR" sz="1000" dirty="0" smtClean="0"/>
              <a:t>Bölgesel amaç ve hedefler bu toplantılarda tanımlanır, planlar görüşülür ve gerçekleştirmek için yeni gelişimler konuşulur.</a:t>
            </a:r>
          </a:p>
          <a:p>
            <a:r>
              <a:rPr lang="tr-TR" sz="1000" dirty="0" smtClean="0"/>
              <a:t>Her Rotary kulübünün başarısı bu yıllık bölge asamblesinde kulübün tüm olarak temsili ile mümkün olur. </a:t>
            </a:r>
          </a:p>
          <a:p>
            <a:pPr algn="just">
              <a:buNone/>
            </a:pPr>
            <a:endParaRPr lang="tr-TR" sz="1000" dirty="0" smtClean="0"/>
          </a:p>
          <a:p>
            <a:pPr lvl="0" defTabSz="914400" eaLnBrk="0" fontAlgn="base" hangingPunct="0">
              <a:spcBef>
                <a:spcPct val="0"/>
              </a:spcBef>
              <a:spcAft>
                <a:spcPct val="0"/>
              </a:spcAft>
              <a:buFont typeface="Arial" pitchFamily="34" charset="0"/>
              <a:buChar char="•"/>
            </a:pPr>
            <a:endParaRPr lang="tr-TR" sz="1000" dirty="0" smtClean="0">
              <a:ea typeface="Calibri" pitchFamily="34" charset="0"/>
              <a:cs typeface="Times New Roman" pitchFamily="18" charset="0"/>
            </a:endParaRPr>
          </a:p>
          <a:p>
            <a:pPr lvl="0" defTabSz="914400" eaLnBrk="0" fontAlgn="base" hangingPunct="0">
              <a:spcBef>
                <a:spcPct val="0"/>
              </a:spcBef>
              <a:spcAft>
                <a:spcPct val="0"/>
              </a:spcAft>
            </a:pPr>
            <a:endParaRPr lang="tr-TR" sz="1000" dirty="0"/>
          </a:p>
        </p:txBody>
      </p:sp>
      <p:sp>
        <p:nvSpPr>
          <p:cNvPr id="9" name="Rectangle 8"/>
          <p:cNvSpPr>
            <a:spLocks noChangeArrowheads="1"/>
          </p:cNvSpPr>
          <p:nvPr/>
        </p:nvSpPr>
        <p:spPr bwMode="auto">
          <a:xfrm>
            <a:off x="936427" y="108223"/>
            <a:ext cx="3435695" cy="289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73655" tIns="36827" rIns="73655" bIns="36827"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tr-TR" altLang="tr-TR" b="1" dirty="0" smtClean="0">
                <a:solidFill>
                  <a:srgbClr val="0070C0"/>
                </a:solidFill>
                <a:latin typeface="+mj-lt"/>
              </a:rPr>
              <a:t>Kulüp Duyuruları</a:t>
            </a:r>
            <a:endParaRPr lang="tr-TR" altLang="tr-TR" dirty="0">
              <a:solidFill>
                <a:srgbClr val="0070C0"/>
              </a:solidFill>
              <a:latin typeface="+mj-lt"/>
            </a:endParaRPr>
          </a:p>
        </p:txBody>
      </p:sp>
      <p:sp>
        <p:nvSpPr>
          <p:cNvPr id="4" name="Rectangle 3"/>
          <p:cNvSpPr/>
          <p:nvPr/>
        </p:nvSpPr>
        <p:spPr>
          <a:xfrm>
            <a:off x="1670071" y="612279"/>
            <a:ext cx="2290691" cy="523220"/>
          </a:xfrm>
          <a:prstGeom prst="rect">
            <a:avLst/>
          </a:prstGeom>
        </p:spPr>
        <p:txBody>
          <a:bodyPr wrap="none">
            <a:spAutoFit/>
          </a:bodyPr>
          <a:lstStyle/>
          <a:p>
            <a:pPr algn="ctr"/>
            <a:endParaRPr lang="tr-TR" altLang="tr-TR" b="1" dirty="0" smtClean="0">
              <a:solidFill>
                <a:srgbClr val="0070C0"/>
              </a:solidFill>
            </a:endParaRPr>
          </a:p>
          <a:p>
            <a:pPr algn="ctr"/>
            <a:r>
              <a:rPr lang="tr-TR" altLang="tr-TR" b="1" dirty="0" smtClean="0">
                <a:solidFill>
                  <a:srgbClr val="0070C0"/>
                </a:solidFill>
              </a:rPr>
              <a:t>Bölge </a:t>
            </a:r>
            <a:r>
              <a:rPr lang="tr-TR" altLang="tr-TR" b="1" dirty="0">
                <a:solidFill>
                  <a:srgbClr val="0070C0"/>
                </a:solidFill>
              </a:rPr>
              <a:t>Duyuruları &amp; Haberler</a:t>
            </a:r>
            <a:endParaRPr lang="tr-TR" altLang="tr-TR" dirty="0">
              <a:solidFill>
                <a:srgbClr val="0070C0"/>
              </a:solidFill>
            </a:endParaRPr>
          </a:p>
        </p:txBody>
      </p:sp>
      <p:sp>
        <p:nvSpPr>
          <p:cNvPr id="3" name="Rectangle 2"/>
          <p:cNvSpPr/>
          <p:nvPr/>
        </p:nvSpPr>
        <p:spPr>
          <a:xfrm>
            <a:off x="144339" y="2266716"/>
            <a:ext cx="4719130" cy="1323439"/>
          </a:xfrm>
          <a:prstGeom prst="rect">
            <a:avLst/>
          </a:prstGeom>
        </p:spPr>
        <p:txBody>
          <a:bodyPr>
            <a:spAutoFit/>
          </a:bodyPr>
          <a:lstStyle/>
          <a:p>
            <a:pPr marL="171450" indent="-171450" algn="just"/>
            <a:endParaRPr lang="tr-TR" sz="1000" dirty="0"/>
          </a:p>
          <a:p>
            <a:pPr marL="171450" indent="-171450" algn="just"/>
            <a:endParaRPr lang="tr-TR" sz="1000" dirty="0" smtClean="0"/>
          </a:p>
          <a:p>
            <a:pPr marL="171450" indent="-171450" algn="just"/>
            <a:endParaRPr lang="tr-TR" altLang="tr-TR" sz="1000" dirty="0">
              <a:ea typeface="Times New Roman" panose="02020603050405020304" pitchFamily="18" charset="0"/>
              <a:cs typeface="Times New Roman" panose="02020603050405020304" pitchFamily="18" charset="0"/>
            </a:endParaRPr>
          </a:p>
          <a:p>
            <a:pPr marL="171450" indent="-171450" algn="just"/>
            <a:endParaRPr lang="tr-TR" altLang="tr-TR" sz="1000" dirty="0">
              <a:cs typeface="Times New Roman" panose="02020603050405020304" pitchFamily="18" charset="0"/>
            </a:endParaRPr>
          </a:p>
          <a:p>
            <a:pPr marL="171450" indent="-171450" algn="just"/>
            <a:endParaRPr lang="tr-TR" sz="1000" dirty="0"/>
          </a:p>
          <a:p>
            <a:pPr marL="171450" indent="-171450" algn="just"/>
            <a:endParaRPr lang="tr-TR" sz="1000" dirty="0"/>
          </a:p>
          <a:p>
            <a:pPr marL="171450" indent="-171450" algn="just"/>
            <a:endParaRPr lang="tr-TR" sz="1000" dirty="0" smtClean="0"/>
          </a:p>
          <a:p>
            <a:pPr marL="171450" indent="-171450" algn="just"/>
            <a:endParaRPr lang="tr-TR" sz="1000" dirty="0"/>
          </a:p>
        </p:txBody>
      </p:sp>
      <p:sp>
        <p:nvSpPr>
          <p:cNvPr id="7" name="6 Dikdörtgen"/>
          <p:cNvSpPr/>
          <p:nvPr/>
        </p:nvSpPr>
        <p:spPr>
          <a:xfrm>
            <a:off x="2022912" y="1548383"/>
            <a:ext cx="1281826" cy="307777"/>
          </a:xfrm>
          <a:prstGeom prst="rect">
            <a:avLst/>
          </a:prstGeom>
        </p:spPr>
        <p:txBody>
          <a:bodyPr wrap="none">
            <a:spAutoFit/>
          </a:bodyPr>
          <a:lstStyle/>
          <a:p>
            <a:r>
              <a:rPr lang="tr-TR" altLang="tr-TR" b="1" dirty="0" smtClean="0">
                <a:solidFill>
                  <a:srgbClr val="0070C0"/>
                </a:solidFill>
                <a:ea typeface="Times New Roman" pitchFamily="18" charset="0"/>
              </a:rPr>
              <a:t>Rotary Bilgileri</a:t>
            </a:r>
            <a:endParaRPr lang="tr-TR" dirty="0"/>
          </a:p>
        </p:txBody>
      </p:sp>
    </p:spTree>
    <p:extLst>
      <p:ext uri="{BB962C8B-B14F-4D97-AF65-F5344CB8AC3E}">
        <p14:creationId xmlns:p14="http://schemas.microsoft.com/office/powerpoint/2010/main" xmlns="" val="9821599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266462" y="302801"/>
            <a:ext cx="4796314" cy="360000"/>
          </a:xfrm>
        </p:spPr>
        <p:txBody>
          <a:bodyPr>
            <a:normAutofit/>
          </a:bodyPr>
          <a:lstStyle/>
          <a:p>
            <a:r>
              <a:rPr lang="tr-TR" altLang="tr-TR" sz="1400" b="1" dirty="0" smtClean="0">
                <a:solidFill>
                  <a:srgbClr val="0070C0"/>
                </a:solidFill>
                <a:ea typeface="Times New Roman" pitchFamily="18" charset="0"/>
              </a:rPr>
              <a:t>Anılarla Atatürk</a:t>
            </a:r>
            <a:endParaRPr lang="tr-TR" sz="1400" dirty="0"/>
          </a:p>
        </p:txBody>
      </p:sp>
      <p:sp>
        <p:nvSpPr>
          <p:cNvPr id="3" name="2 İçerik Yer Tutucusu"/>
          <p:cNvSpPr>
            <a:spLocks noGrp="1"/>
          </p:cNvSpPr>
          <p:nvPr>
            <p:ph idx="1"/>
          </p:nvPr>
        </p:nvSpPr>
        <p:spPr>
          <a:xfrm>
            <a:off x="144339" y="252239"/>
            <a:ext cx="5076000" cy="5148000"/>
          </a:xfrm>
        </p:spPr>
        <p:txBody>
          <a:bodyPr>
            <a:normAutofit/>
          </a:bodyPr>
          <a:lstStyle/>
          <a:p>
            <a:endParaRPr lang="tr-TR" dirty="0" smtClean="0"/>
          </a:p>
          <a:p>
            <a:pPr>
              <a:buNone/>
            </a:pPr>
            <a:r>
              <a:rPr lang="tr-TR" sz="1000" b="1" dirty="0" smtClean="0"/>
              <a:t>KÖYLÜ MİLLETİN EFENDİSİDİR,</a:t>
            </a:r>
          </a:p>
          <a:p>
            <a:pPr>
              <a:buNone/>
            </a:pPr>
            <a:r>
              <a:rPr lang="tr-TR" sz="1000" dirty="0" smtClean="0"/>
              <a:t> </a:t>
            </a:r>
          </a:p>
          <a:p>
            <a:pPr>
              <a:buNone/>
            </a:pPr>
            <a:r>
              <a:rPr lang="tr-TR" sz="1000" dirty="0" smtClean="0"/>
              <a:t>Atatürk, Enver Paşa tarafından Sofya’ya askeri ateşe olarak gönderilir. Bulgaristan henüz 5 yıllık</a:t>
            </a:r>
          </a:p>
          <a:p>
            <a:pPr>
              <a:buNone/>
            </a:pPr>
            <a:r>
              <a:rPr lang="tr-TR" sz="1000" dirty="0" smtClean="0"/>
              <a:t>bir ülkedir. Üzgündür Atatürk  İstanbul’ dan  gittiği için.</a:t>
            </a:r>
          </a:p>
          <a:p>
            <a:pPr>
              <a:buNone/>
            </a:pPr>
            <a:endParaRPr lang="tr-TR" sz="1000" dirty="0" smtClean="0"/>
          </a:p>
          <a:p>
            <a:pPr>
              <a:buNone/>
            </a:pPr>
            <a:r>
              <a:rPr lang="tr-TR" sz="1000" dirty="0" smtClean="0"/>
              <a:t>Bir </a:t>
            </a:r>
            <a:r>
              <a:rPr lang="tr-TR" sz="1000" dirty="0" err="1" smtClean="0"/>
              <a:t>pastahane</a:t>
            </a:r>
            <a:r>
              <a:rPr lang="tr-TR" sz="1000" dirty="0" smtClean="0"/>
              <a:t> vardır Sofya’da.</a:t>
            </a:r>
          </a:p>
          <a:p>
            <a:pPr>
              <a:buNone/>
            </a:pPr>
            <a:endParaRPr lang="tr-TR" sz="1000" dirty="0" smtClean="0"/>
          </a:p>
          <a:p>
            <a:pPr>
              <a:buNone/>
            </a:pPr>
            <a:r>
              <a:rPr lang="tr-TR" sz="1000" dirty="0" smtClean="0"/>
              <a:t>Diplomatik erkan genel olarak o </a:t>
            </a:r>
            <a:r>
              <a:rPr lang="tr-TR" sz="1000" dirty="0" err="1" smtClean="0"/>
              <a:t>pastahanede</a:t>
            </a:r>
            <a:r>
              <a:rPr lang="tr-TR" sz="1000" dirty="0" smtClean="0"/>
              <a:t> kahvaltı yapmaktadır. Atatürk de orada yapar</a:t>
            </a:r>
          </a:p>
          <a:p>
            <a:pPr>
              <a:buNone/>
            </a:pPr>
            <a:r>
              <a:rPr lang="tr-TR" sz="1000" dirty="0" smtClean="0"/>
              <a:t>kahvaltısını.</a:t>
            </a:r>
          </a:p>
          <a:p>
            <a:pPr>
              <a:buNone/>
            </a:pPr>
            <a:r>
              <a:rPr lang="tr-TR" sz="1000" dirty="0" smtClean="0"/>
              <a:t>Bir sabah bir köylü girer </a:t>
            </a:r>
            <a:r>
              <a:rPr lang="tr-TR" sz="1000" dirty="0" err="1" smtClean="0"/>
              <a:t>pastahaneye</a:t>
            </a:r>
            <a:r>
              <a:rPr lang="tr-TR" sz="1000" dirty="0" smtClean="0"/>
              <a:t>. Bohçası vardır yanında, bırakır bir masanın yanına,oturur.  </a:t>
            </a:r>
          </a:p>
          <a:p>
            <a:pPr>
              <a:buNone/>
            </a:pPr>
            <a:r>
              <a:rPr lang="tr-TR" sz="1000" dirty="0" smtClean="0"/>
              <a:t>Garson gelir, köylü süt ve kek ister. Garson ise köylünün </a:t>
            </a:r>
            <a:r>
              <a:rPr lang="tr-TR" sz="1000" dirty="0" err="1" smtClean="0"/>
              <a:t>pastahaneden</a:t>
            </a:r>
            <a:r>
              <a:rPr lang="tr-TR" sz="1000" dirty="0" smtClean="0"/>
              <a:t> ayrılmasını ister. İtiraz</a:t>
            </a:r>
          </a:p>
          <a:p>
            <a:pPr>
              <a:buNone/>
            </a:pPr>
            <a:r>
              <a:rPr lang="tr-TR" sz="1000" dirty="0" smtClean="0"/>
              <a:t>eder köylü. Birkaç garson daha gelir ve köylünün çıkmasını isterler. Köylü öfkelenir ve bağırma</a:t>
            </a:r>
          </a:p>
          <a:p>
            <a:pPr>
              <a:buNone/>
            </a:pPr>
            <a:r>
              <a:rPr lang="tr-TR" sz="1000" dirty="0" smtClean="0"/>
              <a:t>ya başlar:</a:t>
            </a:r>
          </a:p>
          <a:p>
            <a:pPr>
              <a:buNone/>
            </a:pPr>
            <a:endParaRPr lang="tr-TR" sz="1000" dirty="0" smtClean="0"/>
          </a:p>
          <a:p>
            <a:pPr>
              <a:buNone/>
            </a:pPr>
            <a:r>
              <a:rPr lang="tr-TR" sz="1000" b="1" dirty="0" smtClean="0"/>
              <a:t>“ </a:t>
            </a:r>
            <a:r>
              <a:rPr lang="tr-TR" sz="1000" b="1" i="1" dirty="0" smtClean="0"/>
              <a:t>Senin sattığın sütü ben üretiyorum, senin sattığın pasta, börek, çöreğin ununu ben </a:t>
            </a:r>
            <a:r>
              <a:rPr lang="tr-TR" sz="1000" b="1" i="1" dirty="0" err="1" smtClean="0"/>
              <a:t>üretiyo</a:t>
            </a:r>
            <a:r>
              <a:rPr lang="tr-TR" sz="1000" b="1" i="1" dirty="0" smtClean="0"/>
              <a:t> -</a:t>
            </a:r>
          </a:p>
          <a:p>
            <a:pPr>
              <a:buNone/>
            </a:pPr>
            <a:r>
              <a:rPr lang="tr-TR" sz="1000" b="1" i="1" dirty="0" err="1" smtClean="0"/>
              <a:t>rum</a:t>
            </a:r>
            <a:r>
              <a:rPr lang="tr-TR" sz="1000" b="1" i="1" dirty="0" smtClean="0"/>
              <a:t> ,</a:t>
            </a:r>
            <a:r>
              <a:rPr lang="tr-TR" sz="1000" i="1" dirty="0" smtClean="0"/>
              <a:t> </a:t>
            </a:r>
            <a:r>
              <a:rPr lang="tr-TR" sz="1000" b="1" i="1" dirty="0" smtClean="0"/>
              <a:t>Peynirini, yoğurdunu ben üretip</a:t>
            </a:r>
            <a:r>
              <a:rPr lang="tr-TR" sz="1000" i="1" dirty="0" smtClean="0"/>
              <a:t> </a:t>
            </a:r>
            <a:r>
              <a:rPr lang="tr-TR" sz="1000" b="1" i="1" dirty="0" smtClean="0"/>
              <a:t>veriyorum. Pastana koyduğun meyveyi ben üretiyorum</a:t>
            </a:r>
            <a:endParaRPr lang="tr-TR" sz="1000" b="1" dirty="0" smtClean="0"/>
          </a:p>
          <a:p>
            <a:pPr>
              <a:buNone/>
            </a:pPr>
            <a:r>
              <a:rPr lang="tr-TR" sz="1000" b="1" i="1" dirty="0" smtClean="0"/>
              <a:t>ve sen benim ürettiklerimi bana vermiyorsun öyle mi </a:t>
            </a:r>
            <a:r>
              <a:rPr lang="tr-TR" sz="1000" b="1" dirty="0" smtClean="0"/>
              <a:t>? </a:t>
            </a:r>
            <a:r>
              <a:rPr lang="tr-TR" sz="1000" b="1" i="1" dirty="0" smtClean="0"/>
              <a:t>Hayır çıkmıyorum ve kahvaltımı bura</a:t>
            </a:r>
            <a:endParaRPr lang="tr-TR" sz="1000" b="1" dirty="0" smtClean="0"/>
          </a:p>
          <a:p>
            <a:pPr>
              <a:buNone/>
            </a:pPr>
            <a:r>
              <a:rPr lang="tr-TR" sz="1000" b="1" i="1" dirty="0" smtClean="0"/>
              <a:t>da  yapacağım. </a:t>
            </a:r>
            <a:r>
              <a:rPr lang="tr-TR" sz="1000" b="1" dirty="0" smtClean="0"/>
              <a:t>”</a:t>
            </a:r>
          </a:p>
          <a:p>
            <a:pPr>
              <a:buNone/>
            </a:pPr>
            <a:r>
              <a:rPr lang="tr-TR" sz="1000" dirty="0" smtClean="0"/>
              <a:t>Herkes suspus olur. Köylünün istedikleri masasına gelir, kahvaltısını yapar ve bir miktar parayı</a:t>
            </a:r>
          </a:p>
          <a:p>
            <a:pPr>
              <a:buNone/>
            </a:pPr>
            <a:r>
              <a:rPr lang="tr-TR" sz="1000" dirty="0" smtClean="0"/>
              <a:t>masaya fırlatarak çıkar ve gider. </a:t>
            </a:r>
          </a:p>
          <a:p>
            <a:pPr>
              <a:buNone/>
            </a:pPr>
            <a:endParaRPr lang="tr-TR" sz="1000" dirty="0" smtClean="0"/>
          </a:p>
          <a:p>
            <a:pPr>
              <a:buNone/>
            </a:pPr>
            <a:r>
              <a:rPr lang="tr-TR" sz="1000" dirty="0" smtClean="0"/>
              <a:t>Atatürk </a:t>
            </a:r>
            <a:r>
              <a:rPr lang="tr-TR" sz="1000" dirty="0" err="1" smtClean="0"/>
              <a:t>herşeyi</a:t>
            </a:r>
            <a:r>
              <a:rPr lang="tr-TR" sz="1000" dirty="0" smtClean="0"/>
              <a:t> izler. Küçük kareli not defterine şu notu düşer:</a:t>
            </a:r>
          </a:p>
          <a:p>
            <a:pPr>
              <a:buNone/>
            </a:pPr>
            <a:r>
              <a:rPr lang="tr-TR" sz="1000" b="1" i="1" dirty="0" smtClean="0"/>
              <a:t>“ Bir gün benim köylüm de bu köylü gibi olursa millet olduk demektir.”  </a:t>
            </a:r>
            <a:r>
              <a:rPr lang="tr-TR" sz="1000" dirty="0" smtClean="0"/>
              <a:t>der ve ekler…</a:t>
            </a:r>
          </a:p>
          <a:p>
            <a:pPr>
              <a:buNone/>
            </a:pPr>
            <a:endParaRPr lang="tr-TR" sz="1000" b="1" dirty="0" smtClean="0"/>
          </a:p>
          <a:p>
            <a:pPr>
              <a:buNone/>
            </a:pPr>
            <a:r>
              <a:rPr lang="tr-TR" sz="1000" b="1" dirty="0" smtClean="0"/>
              <a:t>“Köylü milletin efendisidir.”</a:t>
            </a:r>
          </a:p>
          <a:p>
            <a:pPr>
              <a:buNone/>
            </a:pPr>
            <a:endParaRPr lang="tr-TR" sz="1000"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421128" y="743882"/>
            <a:ext cx="2486983" cy="2646448"/>
          </a:xfrm>
          <a:prstGeom prst="rect">
            <a:avLst/>
          </a:prstGeom>
        </p:spPr>
      </p:pic>
      <p:sp>
        <p:nvSpPr>
          <p:cNvPr id="3" name="TextBox 2"/>
          <p:cNvSpPr txBox="1"/>
          <p:nvPr/>
        </p:nvSpPr>
        <p:spPr>
          <a:xfrm>
            <a:off x="1210477" y="6998231"/>
            <a:ext cx="2971829" cy="366761"/>
          </a:xfrm>
          <a:prstGeom prst="rect">
            <a:avLst/>
          </a:prstGeom>
          <a:noFill/>
        </p:spPr>
        <p:txBody>
          <a:bodyPr wrap="none" lIns="73655" tIns="36827" rIns="73655" bIns="36827" rtlCol="0">
            <a:spAutoFit/>
          </a:bodyPr>
          <a:lstStyle/>
          <a:p>
            <a:r>
              <a:rPr lang="tr-TR" sz="1900" dirty="0">
                <a:solidFill>
                  <a:schemeClr val="bg1"/>
                </a:solidFill>
              </a:rPr>
              <a:t>www.bahcelievler-rotary.org</a:t>
            </a:r>
          </a:p>
        </p:txBody>
      </p:sp>
      <p:sp>
        <p:nvSpPr>
          <p:cNvPr id="5" name="TextBox 4"/>
          <p:cNvSpPr txBox="1"/>
          <p:nvPr/>
        </p:nvSpPr>
        <p:spPr>
          <a:xfrm>
            <a:off x="874022" y="3899721"/>
            <a:ext cx="3726908" cy="1582478"/>
          </a:xfrm>
          <a:prstGeom prst="rect">
            <a:avLst/>
          </a:prstGeom>
          <a:noFill/>
        </p:spPr>
        <p:txBody>
          <a:bodyPr wrap="none" lIns="73655" tIns="36827" rIns="73655" bIns="36827" rtlCol="0">
            <a:spAutoFit/>
          </a:bodyPr>
          <a:lstStyle/>
          <a:p>
            <a:r>
              <a:rPr lang="tr-TR" dirty="0" smtClean="0">
                <a:solidFill>
                  <a:schemeClr val="bg1"/>
                </a:solidFill>
              </a:rPr>
              <a:t>Dörtlü Özdenetim</a:t>
            </a:r>
          </a:p>
          <a:p>
            <a:endParaRPr lang="tr-TR" dirty="0" smtClean="0">
              <a:solidFill>
                <a:schemeClr val="bg1"/>
              </a:solidFill>
            </a:endParaRPr>
          </a:p>
          <a:p>
            <a:r>
              <a:rPr lang="tr-TR" dirty="0" smtClean="0">
                <a:solidFill>
                  <a:schemeClr val="bg1"/>
                </a:solidFill>
              </a:rPr>
              <a:t>Düşündüklerimiz, söylediklerimiz ve yaptıklarımız</a:t>
            </a:r>
          </a:p>
          <a:p>
            <a:pPr marL="276206" indent="-276206">
              <a:buAutoNum type="arabicPeriod"/>
            </a:pPr>
            <a:r>
              <a:rPr lang="tr-TR" dirty="0" smtClean="0">
                <a:solidFill>
                  <a:schemeClr val="bg1"/>
                </a:solidFill>
              </a:rPr>
              <a:t>Gerçeğe uygun mu?</a:t>
            </a:r>
          </a:p>
          <a:p>
            <a:pPr marL="276206" indent="-276206">
              <a:buAutoNum type="arabicPeriod"/>
            </a:pPr>
            <a:r>
              <a:rPr lang="tr-TR" dirty="0" smtClean="0">
                <a:solidFill>
                  <a:schemeClr val="bg1"/>
                </a:solidFill>
              </a:rPr>
              <a:t>İlgililerin tümü için adil mi?</a:t>
            </a:r>
          </a:p>
          <a:p>
            <a:pPr marL="276206" indent="-276206">
              <a:buAutoNum type="arabicPeriod"/>
            </a:pPr>
            <a:r>
              <a:rPr lang="tr-TR" dirty="0" smtClean="0">
                <a:solidFill>
                  <a:schemeClr val="bg1"/>
                </a:solidFill>
              </a:rPr>
              <a:t>İyi niyet ve daha iyi dostluklar sağlayacak mı?</a:t>
            </a:r>
          </a:p>
          <a:p>
            <a:pPr marL="276206" indent="-276206">
              <a:buAutoNum type="arabicPeriod"/>
            </a:pPr>
            <a:r>
              <a:rPr lang="tr-TR" dirty="0" smtClean="0">
                <a:solidFill>
                  <a:schemeClr val="bg1"/>
                </a:solidFill>
              </a:rPr>
              <a:t>İlgililerin tümü için yararlı mı?</a:t>
            </a:r>
            <a:endParaRPr lang="tr-TR" dirty="0">
              <a:solidFill>
                <a:schemeClr val="bg1"/>
              </a:solidFill>
            </a:endParaRPr>
          </a:p>
        </p:txBody>
      </p:sp>
    </p:spTree>
    <p:extLst>
      <p:ext uri="{BB962C8B-B14F-4D97-AF65-F5344CB8AC3E}">
        <p14:creationId xmlns:p14="http://schemas.microsoft.com/office/powerpoint/2010/main" xmlns="" val="21941039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9235</TotalTime>
  <Words>3937</Words>
  <Application>Microsoft Office PowerPoint</Application>
  <PresentationFormat>Özel</PresentationFormat>
  <Paragraphs>561</Paragraphs>
  <Slides>30</Slides>
  <Notes>7</Notes>
  <HiddenSlides>0</HiddenSlides>
  <MMClips>0</MMClips>
  <ScaleCrop>false</ScaleCrop>
  <HeadingPairs>
    <vt:vector size="4" baseType="variant">
      <vt:variant>
        <vt:lpstr>Tema</vt:lpstr>
      </vt:variant>
      <vt:variant>
        <vt:i4>1</vt:i4>
      </vt:variant>
      <vt:variant>
        <vt:lpstr>Slayt Başlıkları</vt:lpstr>
      </vt:variant>
      <vt:variant>
        <vt:i4>30</vt:i4>
      </vt:variant>
    </vt:vector>
  </HeadingPairs>
  <TitlesOfParts>
    <vt:vector size="31" baseType="lpstr">
      <vt:lpstr>Office Theme</vt:lpstr>
      <vt:lpstr>Slayt 1</vt:lpstr>
      <vt:lpstr>Slayt 2</vt:lpstr>
      <vt:lpstr>Slayt 3</vt:lpstr>
      <vt:lpstr>Slayt 4</vt:lpstr>
      <vt:lpstr>Slayt 5</vt:lpstr>
      <vt:lpstr>Slayt 6</vt:lpstr>
      <vt:lpstr>Slayt 7</vt:lpstr>
      <vt:lpstr>Slayt 8</vt:lpstr>
      <vt:lpstr>Slayt 9</vt:lpstr>
      <vt:lpstr>1533 . T.OPLANTIMIZ </vt:lpstr>
      <vt:lpstr>Slayt 11</vt:lpstr>
      <vt:lpstr>Slayt 12</vt:lpstr>
      <vt:lpstr>1534 . T.OPLANTIMIZ </vt:lpstr>
      <vt:lpstr>1534 . T.OPLANTIMIZ </vt:lpstr>
      <vt:lpstr>Slayt 15</vt:lpstr>
      <vt:lpstr>Slayt 16</vt:lpstr>
      <vt:lpstr>Slayt 17</vt:lpstr>
      <vt:lpstr>Slayt 18</vt:lpstr>
      <vt:lpstr>Slayt 19</vt:lpstr>
      <vt:lpstr>Slayt 20</vt:lpstr>
      <vt:lpstr>Slayt 21</vt:lpstr>
      <vt:lpstr>Slayt 22</vt:lpstr>
      <vt:lpstr>Slayt 23</vt:lpstr>
      <vt:lpstr>Slayt 24</vt:lpstr>
      <vt:lpstr>Slayt 25</vt:lpstr>
      <vt:lpstr>Slayt 26</vt:lpstr>
      <vt:lpstr>Slayt 27</vt:lpstr>
      <vt:lpstr>Slayt 28</vt:lpstr>
      <vt:lpstr>Anılarla Atatürk</vt:lpstr>
      <vt:lpstr>Slayt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emre ozturk</dc:creator>
  <cp:lastModifiedBy>CengizKaya</cp:lastModifiedBy>
  <cp:revision>1035</cp:revision>
  <cp:lastPrinted>2015-07-20T20:37:19Z</cp:lastPrinted>
  <dcterms:created xsi:type="dcterms:W3CDTF">2015-07-17T21:22:56Z</dcterms:created>
  <dcterms:modified xsi:type="dcterms:W3CDTF">2017-04-03T11:15:37Z</dcterms:modified>
</cp:coreProperties>
</file>