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8"/>
  </p:notesMasterIdLst>
  <p:sldIdLst>
    <p:sldId id="256" r:id="rId2"/>
    <p:sldId id="399" r:id="rId3"/>
    <p:sldId id="377" r:id="rId4"/>
    <p:sldId id="454" r:id="rId5"/>
    <p:sldId id="455" r:id="rId6"/>
    <p:sldId id="382" r:id="rId7"/>
    <p:sldId id="434" r:id="rId8"/>
    <p:sldId id="388" r:id="rId9"/>
    <p:sldId id="262" r:id="rId10"/>
    <p:sldId id="304" r:id="rId11"/>
    <p:sldId id="389" r:id="rId12"/>
    <p:sldId id="458" r:id="rId13"/>
    <p:sldId id="424" r:id="rId14"/>
    <p:sldId id="425" r:id="rId15"/>
    <p:sldId id="460" r:id="rId16"/>
    <p:sldId id="464" r:id="rId17"/>
    <p:sldId id="429" r:id="rId18"/>
    <p:sldId id="470" r:id="rId19"/>
    <p:sldId id="468" r:id="rId20"/>
    <p:sldId id="469" r:id="rId21"/>
    <p:sldId id="427" r:id="rId22"/>
    <p:sldId id="396" r:id="rId23"/>
    <p:sldId id="451" r:id="rId24"/>
    <p:sldId id="449" r:id="rId25"/>
    <p:sldId id="472" r:id="rId26"/>
    <p:sldId id="263" r:id="rId27"/>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60" autoAdjust="0"/>
    <p:restoredTop sz="94622" autoAdjust="0"/>
  </p:normalViewPr>
  <p:slideViewPr>
    <p:cSldViewPr>
      <p:cViewPr>
        <p:scale>
          <a:sx n="46" d="100"/>
          <a:sy n="46" d="100"/>
        </p:scale>
        <p:origin x="-2568" y="-312"/>
      </p:cViewPr>
      <p:guideLst>
        <p:guide orient="horz" pos="2382"/>
        <p:guide pos="16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pPr/>
              <a:t>2.2.2017</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pPr/>
              <a:t>‹#›</a:t>
            </a:fld>
            <a:endParaRPr lang="tr-TR"/>
          </a:p>
        </p:txBody>
      </p:sp>
    </p:spTree>
    <p:extLst>
      <p:ext uri="{BB962C8B-B14F-4D97-AF65-F5344CB8AC3E}">
        <p14:creationId xmlns=""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a:t>
            </a:fld>
            <a:endParaRPr lang="tr-TR" dirty="0"/>
          </a:p>
        </p:txBody>
      </p:sp>
    </p:spTree>
    <p:extLst>
      <p:ext uri="{BB962C8B-B14F-4D97-AF65-F5344CB8AC3E}">
        <p14:creationId xmlns=""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9</a:t>
            </a:fld>
            <a:endParaRPr lang="tr-TR"/>
          </a:p>
        </p:txBody>
      </p:sp>
    </p:spTree>
    <p:extLst>
      <p:ext uri="{BB962C8B-B14F-4D97-AF65-F5344CB8AC3E}">
        <p14:creationId xmlns="" xmlns:p14="http://schemas.microsoft.com/office/powerpoint/2010/main" val="136149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10</a:t>
            </a:fld>
            <a:endParaRPr lang="tr-TR"/>
          </a:p>
        </p:txBody>
      </p:sp>
    </p:spTree>
    <p:extLst>
      <p:ext uri="{BB962C8B-B14F-4D97-AF65-F5344CB8AC3E}">
        <p14:creationId xmlns="" xmlns:p14="http://schemas.microsoft.com/office/powerpoint/2010/main" val="379254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11</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12</a:t>
            </a:fld>
            <a:endParaRPr lang="tr-TR"/>
          </a:p>
        </p:txBody>
      </p:sp>
    </p:spTree>
    <p:extLst>
      <p:ext uri="{BB962C8B-B14F-4D97-AF65-F5344CB8AC3E}">
        <p14:creationId xmlns="" xmlns:p14="http://schemas.microsoft.com/office/powerpoint/2010/main" val="2991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pPr/>
              <a:t>26</a:t>
            </a:fld>
            <a:endParaRPr lang="tr-TR"/>
          </a:p>
        </p:txBody>
      </p:sp>
    </p:spTree>
    <p:extLst>
      <p:ext uri="{BB962C8B-B14F-4D97-AF65-F5344CB8AC3E}">
        <p14:creationId xmlns=""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2.2.2017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2.2.2017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pPr/>
              <a:t>2.2.2017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pPr/>
              <a:t>2.2.2017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pPr/>
              <a:t>2.2.2017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pPr/>
              <a:t>2.2.2017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pPr/>
              <a:t>2.2.2017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2.2.2017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2.2.2017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2.2.2017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2.2.2017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pPr/>
              <a:t>2.2.2017</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pPr/>
              <a:t>‹#›</a:t>
            </a:fld>
            <a:endParaRPr lang="tr-TR"/>
          </a:p>
        </p:txBody>
      </p:sp>
    </p:spTree>
    <p:extLst>
      <p:ext uri="{BB962C8B-B14F-4D97-AF65-F5344CB8AC3E}">
        <p14:creationId xmlns=""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 xmlns:a14="http://schemas.microsoft.com/office/drawing/2010/main">
                  <a14:imgLayer r:embed="rId5">
                    <a14:imgEffect>
                      <a14:colorTemperature colorTemp="11200"/>
                    </a14:imgEffect>
                  </a14:imgLayer>
                </a14:imgProps>
              </a:ext>
              <a:ext uri="{28A0092B-C50C-407E-A947-70E740481C1C}">
                <a14:useLocalDpi xmlns=""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Ocak 2017</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 xmlns:p14="http://schemas.microsoft.com/office/powerpoint/2010/main" val="3923792577"/>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Haluk Yüceel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36215"/>
            <a:ext cx="3348704" cy="382150"/>
          </a:xfrm>
          <a:prstGeom prst="rect">
            <a:avLst/>
          </a:prstGeom>
        </p:spPr>
        <p:txBody>
          <a:bodyPr wrap="square" lIns="73655" tIns="36827" rIns="73655" bIns="36827">
            <a:spAutoFit/>
          </a:bodyPr>
          <a:lstStyle/>
          <a:p>
            <a:pPr algn="just"/>
            <a:r>
              <a:rPr lang="tr-TR" sz="1000" dirty="0"/>
              <a:t>Değerli Dostlarım,</a:t>
            </a:r>
          </a:p>
          <a:p>
            <a:pPr algn="just"/>
            <a:r>
              <a:rPr lang="tr-TR" sz="1000" dirty="0" smtClean="0"/>
              <a:t> </a:t>
            </a:r>
            <a:endParaRPr lang="tr-TR" sz="1000" dirty="0"/>
          </a:p>
        </p:txBody>
      </p:sp>
      <p:sp>
        <p:nvSpPr>
          <p:cNvPr id="3" name="Rectangle 2"/>
          <p:cNvSpPr/>
          <p:nvPr/>
        </p:nvSpPr>
        <p:spPr>
          <a:xfrm>
            <a:off x="216347" y="3348583"/>
            <a:ext cx="4979512" cy="843815"/>
          </a:xfrm>
          <a:prstGeom prst="rect">
            <a:avLst/>
          </a:prstGeom>
        </p:spPr>
        <p:txBody>
          <a:bodyPr wrap="square" lIns="73655" tIns="36827" rIns="73655" bIns="36827">
            <a:spAutoFit/>
          </a:bodyPr>
          <a:lstStyle/>
          <a:p>
            <a:pPr algn="just"/>
            <a:endParaRPr lang="tr-TR" sz="1000" dirty="0" smtClean="0"/>
          </a:p>
          <a:p>
            <a:pPr algn="just"/>
            <a:endParaRPr lang="tr-TR" sz="1000" dirty="0"/>
          </a:p>
          <a:p>
            <a:pPr algn="just"/>
            <a:endParaRPr lang="tr-TR" sz="1000" dirty="0" smtClean="0"/>
          </a:p>
          <a:p>
            <a:pPr algn="just"/>
            <a:endParaRPr lang="tr-TR" sz="1000" dirty="0"/>
          </a:p>
          <a:p>
            <a:pPr algn="just"/>
            <a:endParaRPr lang="tr-TR" sz="1000" dirty="0" smtClean="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420907" y="252239"/>
            <a:ext cx="1836000" cy="1735315"/>
          </a:xfrm>
          <a:prstGeom prst="rect">
            <a:avLst/>
          </a:prstGeom>
        </p:spPr>
      </p:pic>
      <p:sp>
        <p:nvSpPr>
          <p:cNvPr id="7" name="Rectangle 6"/>
          <p:cNvSpPr/>
          <p:nvPr/>
        </p:nvSpPr>
        <p:spPr>
          <a:xfrm>
            <a:off x="185285" y="-467841"/>
            <a:ext cx="3343430" cy="1631216"/>
          </a:xfrm>
          <a:prstGeom prst="rect">
            <a:avLst/>
          </a:prstGeom>
        </p:spPr>
        <p:txBody>
          <a:bodyPr wrap="square">
            <a:spAutoFit/>
          </a:bodyPr>
          <a:lstStyle/>
          <a:p>
            <a:pPr algn="just"/>
            <a:endParaRPr lang="tr-TR" sz="1000" dirty="0" smtClean="0"/>
          </a:p>
          <a:p>
            <a:pPr algn="just"/>
            <a:endParaRPr lang="tr-TR" sz="1000" dirty="0" smtClean="0"/>
          </a:p>
          <a:p>
            <a:pPr algn="just"/>
            <a:endParaRPr lang="tr-TR" sz="1000" dirty="0" smtClean="0"/>
          </a:p>
          <a:p>
            <a:pPr algn="just">
              <a:tabLst>
                <a:tab pos="981075" algn="l"/>
              </a:tabLst>
            </a:pPr>
            <a:endParaRPr lang="tr-TR" sz="1000" dirty="0" smtClean="0"/>
          </a:p>
          <a:p>
            <a:pPr algn="just"/>
            <a:endParaRPr lang="tr-TR" sz="1000" dirty="0"/>
          </a:p>
          <a:p>
            <a:pPr algn="just"/>
            <a:endParaRPr lang="tr-TR" sz="1000" dirty="0" smtClean="0"/>
          </a:p>
          <a:p>
            <a:pPr algn="just"/>
            <a:r>
              <a:rPr lang="tr-TR" sz="1000" dirty="0" smtClean="0"/>
              <a:t> </a:t>
            </a:r>
            <a:endParaRPr lang="tr-TR" sz="1000" dirty="0"/>
          </a:p>
          <a:p>
            <a:pPr algn="just"/>
            <a:endParaRPr lang="tr-TR" sz="1000" dirty="0" smtClean="0"/>
          </a:p>
          <a:p>
            <a:pPr algn="just"/>
            <a:endParaRPr lang="tr-TR" sz="1000" dirty="0" smtClean="0"/>
          </a:p>
          <a:p>
            <a:pPr algn="just"/>
            <a:endParaRPr lang="tr-TR" sz="1000" dirty="0" smtClean="0"/>
          </a:p>
        </p:txBody>
      </p:sp>
      <p:sp>
        <p:nvSpPr>
          <p:cNvPr id="6" name="5 Dikdörtgen"/>
          <p:cNvSpPr/>
          <p:nvPr/>
        </p:nvSpPr>
        <p:spPr>
          <a:xfrm>
            <a:off x="180707" y="-107801"/>
            <a:ext cx="3276000" cy="6709529"/>
          </a:xfrm>
          <a:prstGeom prst="rect">
            <a:avLst/>
          </a:prstGeom>
        </p:spPr>
        <p:txBody>
          <a:bodyPr wrap="square">
            <a:spAutoFit/>
          </a:bodyPr>
          <a:lstStyle/>
          <a:p>
            <a:pPr algn="just"/>
            <a:endParaRPr lang="tr-TR" sz="1000" dirty="0" smtClean="0"/>
          </a:p>
          <a:p>
            <a:pPr algn="just"/>
            <a:endParaRPr lang="tr-TR" sz="1000" dirty="0" smtClean="0"/>
          </a:p>
          <a:p>
            <a:pPr lvl="0" defTabSz="914400" eaLnBrk="0" fontAlgn="base" hangingPunct="0">
              <a:spcBef>
                <a:spcPct val="0"/>
              </a:spcBef>
              <a:spcAft>
                <a:spcPct val="0"/>
              </a:spcAft>
            </a:pPr>
            <a:r>
              <a:rPr lang="tr-TR" sz="1000" dirty="0" smtClean="0">
                <a:solidFill>
                  <a:srgbClr val="1D2129"/>
                </a:solidFill>
                <a:ea typeface="Times New Roman" pitchFamily="18" charset="0"/>
                <a:cs typeface="Times New Roman" pitchFamily="18" charset="0"/>
              </a:rPr>
              <a:t>Hepimiz 2017 sabahına umutlarla uyanacağımız, güzel haberler a</a:t>
            </a:r>
            <a:r>
              <a:rPr lang="tr-TR" sz="1000" dirty="0" smtClean="0">
                <a:solidFill>
                  <a:srgbClr val="1D2129"/>
                </a:solidFill>
                <a:ea typeface="Times New Roman" pitchFamily="18" charset="0"/>
                <a:cs typeface="Helvetica"/>
              </a:rPr>
              <a:t>lacağımız bir gün olacağını düşünerek uyanmak istedik. Ama olmadı, 2016 da nerede bıraktıysak yine oradan başladık. Yine terör, yine umutsuzluk, korku ve yaşayabileceğimiz bütün o kötü duygular. 2017'nin bize getirmesini umut ettiğimiz güzellikler, sanki bir günde yitip gitti. </a:t>
            </a:r>
          </a:p>
          <a:p>
            <a:pPr lvl="0" defTabSz="914400" eaLnBrk="0" fontAlgn="base" hangingPunct="0">
              <a:spcBef>
                <a:spcPct val="0"/>
              </a:spcBef>
              <a:spcAft>
                <a:spcPct val="0"/>
              </a:spcAft>
            </a:pPr>
            <a:r>
              <a:rPr lang="tr-TR" sz="1000" dirty="0" smtClean="0">
                <a:solidFill>
                  <a:srgbClr val="1D2129"/>
                </a:solidFill>
                <a:ea typeface="Times New Roman" pitchFamily="18" charset="0"/>
                <a:cs typeface="Helvetica"/>
              </a:rPr>
              <a:t>Terörün </a:t>
            </a:r>
            <a:r>
              <a:rPr lang="tr-TR" sz="1000" dirty="0" err="1" smtClean="0">
                <a:solidFill>
                  <a:srgbClr val="1D2129"/>
                </a:solidFill>
                <a:ea typeface="Times New Roman" pitchFamily="18" charset="0"/>
                <a:cs typeface="Helvetica"/>
              </a:rPr>
              <a:t>yanısıra</a:t>
            </a:r>
            <a:r>
              <a:rPr lang="tr-TR" sz="1000" dirty="0" smtClean="0">
                <a:solidFill>
                  <a:srgbClr val="1D2129"/>
                </a:solidFill>
                <a:ea typeface="Times New Roman" pitchFamily="18" charset="0"/>
                <a:cs typeface="Helvetica"/>
              </a:rPr>
              <a:t>, y</a:t>
            </a:r>
            <a:r>
              <a:rPr lang="tr-TR" sz="1000" dirty="0" smtClean="0">
                <a:latin typeface="Calibri" pitchFamily="34" charset="0"/>
                <a:ea typeface="Calibri" pitchFamily="34" charset="0"/>
                <a:cs typeface="Times New Roman" pitchFamily="18" charset="0"/>
              </a:rPr>
              <a:t>eni yılın ikinci gününde Sevil  annesini kaybetti. Bizleri bu günlerimizde destekleyen tüm dostlarımı  </a:t>
            </a:r>
            <a:r>
              <a:rPr lang="tr-TR" sz="1000" dirty="0" err="1" smtClean="0">
                <a:latin typeface="Calibri" pitchFamily="34" charset="0"/>
                <a:ea typeface="Calibri" pitchFamily="34" charset="0"/>
                <a:cs typeface="Times New Roman" pitchFamily="18" charset="0"/>
              </a:rPr>
              <a:t>za</a:t>
            </a:r>
            <a:r>
              <a:rPr lang="tr-TR" sz="1000" dirty="0" smtClean="0">
                <a:latin typeface="Calibri" pitchFamily="34" charset="0"/>
                <a:ea typeface="Calibri" pitchFamily="34" charset="0"/>
                <a:cs typeface="Times New Roman" pitchFamily="18" charset="0"/>
              </a:rPr>
              <a:t> teşekkür ederiz.</a:t>
            </a:r>
          </a:p>
          <a:p>
            <a:pPr lvl="0" defTabSz="914400" eaLnBrk="0" fontAlgn="base" hangingPunct="0">
              <a:spcBef>
                <a:spcPct val="0"/>
              </a:spcBef>
              <a:spcAft>
                <a:spcPct val="0"/>
              </a:spcAft>
            </a:pPr>
            <a:r>
              <a:rPr lang="tr-TR" sz="1000" dirty="0" smtClean="0">
                <a:solidFill>
                  <a:srgbClr val="1D2129"/>
                </a:solidFill>
                <a:ea typeface="Times New Roman" pitchFamily="18" charset="0"/>
                <a:cs typeface="Helvetica"/>
              </a:rPr>
              <a:t>Bu yılda terör nedeniyle  yine aynı kabusları mı yaşayacağız, bu döngüden ne zaman çıkacağız? Zamana sıkışıp, kalmak</a:t>
            </a:r>
          </a:p>
          <a:p>
            <a:pPr lvl="0" defTabSz="914400" fontAlgn="base">
              <a:spcBef>
                <a:spcPct val="0"/>
              </a:spcBef>
              <a:spcAft>
                <a:spcPct val="0"/>
              </a:spcAft>
            </a:pPr>
            <a:endParaRPr lang="tr-TR" sz="1000" dirty="0" smtClean="0">
              <a:latin typeface="Calibri" pitchFamily="34" charset="0"/>
              <a:ea typeface="Calibri" pitchFamily="34" charset="0"/>
              <a:cs typeface="Times New Roman" pitchFamily="18" charset="0"/>
            </a:endParaRPr>
          </a:p>
          <a:p>
            <a:pPr lvl="0" defTabSz="914400" fontAlgn="base">
              <a:spcBef>
                <a:spcPct val="0"/>
              </a:spcBef>
              <a:spcAft>
                <a:spcPct val="0"/>
              </a:spcAft>
            </a:pPr>
            <a:endParaRPr lang="tr-TR" sz="1000" dirty="0" smtClean="0">
              <a:latin typeface="Calibri" pitchFamily="34" charset="0"/>
              <a:ea typeface="Calibri" pitchFamily="34" charset="0"/>
              <a:cs typeface="Times New Roman" pitchFamily="18" charset="0"/>
            </a:endParaRPr>
          </a:p>
          <a:p>
            <a:pPr lvl="0" defTabSz="914400" eaLnBrk="0" fontAlgn="base" hangingPunct="0">
              <a:spcBef>
                <a:spcPct val="0"/>
              </a:spcBef>
              <a:spcAft>
                <a:spcPct val="0"/>
              </a:spcAft>
            </a:pPr>
            <a:endParaRPr lang="tr-TR" sz="1000" dirty="0" smtClean="0">
              <a:latin typeface="Calibri" pitchFamily="34" charset="0"/>
              <a:ea typeface="Times New Roman" pitchFamily="18" charset="0"/>
              <a:cs typeface="Times New Roman" pitchFamily="18" charset="0"/>
            </a:endParaRPr>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p:txBody>
      </p:sp>
      <p:sp>
        <p:nvSpPr>
          <p:cNvPr id="8" name="7 Dikdörtgen"/>
          <p:cNvSpPr/>
          <p:nvPr/>
        </p:nvSpPr>
        <p:spPr>
          <a:xfrm>
            <a:off x="180907" y="1997263"/>
            <a:ext cx="5076000" cy="5940088"/>
          </a:xfrm>
          <a:prstGeom prst="rect">
            <a:avLst/>
          </a:prstGeom>
        </p:spPr>
        <p:txBody>
          <a:bodyPr>
            <a:spAutoFit/>
          </a:bodyPr>
          <a:lstStyle/>
          <a:p>
            <a:pPr lvl="0" defTabSz="914400" eaLnBrk="0" fontAlgn="base" hangingPunct="0">
              <a:spcBef>
                <a:spcPct val="0"/>
              </a:spcBef>
              <a:spcAft>
                <a:spcPct val="0"/>
              </a:spcAft>
            </a:pPr>
            <a:r>
              <a:rPr lang="tr-TR" sz="1000" dirty="0" smtClean="0">
                <a:solidFill>
                  <a:srgbClr val="1D2129"/>
                </a:solidFill>
                <a:ea typeface="Times New Roman" pitchFamily="18" charset="0"/>
                <a:cs typeface="Helvetica"/>
              </a:rPr>
              <a:t>yerine, b</a:t>
            </a:r>
            <a:r>
              <a:rPr lang="tr-TR" sz="1000" dirty="0" smtClean="0">
                <a:ea typeface="Times New Roman" pitchFamily="18" charset="0"/>
                <a:cs typeface="Helvetica"/>
              </a:rPr>
              <a:t>ugünü dün değil, gerçekten bugün yapmak, anı yaşamak, güzellikleri hissetmek </a:t>
            </a:r>
            <a:r>
              <a:rPr lang="tr-TR" sz="1000" dirty="0" err="1" smtClean="0">
                <a:ea typeface="Times New Roman" pitchFamily="18" charset="0"/>
                <a:cs typeface="Helvetica"/>
              </a:rPr>
              <a:t>istiyo</a:t>
            </a:r>
            <a:r>
              <a:rPr lang="tr-TR" sz="1000" dirty="0" smtClean="0">
                <a:ea typeface="Times New Roman" pitchFamily="18" charset="0"/>
                <a:cs typeface="Helvetica"/>
              </a:rPr>
              <a:t>- </a:t>
            </a:r>
            <a:r>
              <a:rPr lang="tr-TR" sz="1000" dirty="0" err="1" smtClean="0">
                <a:ea typeface="Times New Roman" pitchFamily="18" charset="0"/>
                <a:cs typeface="Helvetica"/>
              </a:rPr>
              <a:t>ruz</a:t>
            </a:r>
            <a:r>
              <a:rPr lang="tr-TR" sz="1000" dirty="0" smtClean="0">
                <a:ea typeface="Times New Roman" pitchFamily="18" charset="0"/>
                <a:cs typeface="Helvetica"/>
              </a:rPr>
              <a:t> artık. Döngüyü kırmak, yarınlara umutla ve sevgi ile bakabilmek istiyoruz. Bunu kendimiz için değil, tüm ülkemiz adına istiyoruz, insanlık için istiyoruz.  Tüm </a:t>
            </a:r>
            <a:r>
              <a:rPr lang="tr-TR" sz="1000" dirty="0" err="1" smtClean="0">
                <a:ea typeface="Times New Roman" pitchFamily="18" charset="0"/>
                <a:cs typeface="Helvetica"/>
              </a:rPr>
              <a:t>dostlarımında</a:t>
            </a:r>
            <a:r>
              <a:rPr lang="tr-TR" sz="1000" dirty="0" smtClean="0">
                <a:ea typeface="Times New Roman" pitchFamily="18" charset="0"/>
                <a:cs typeface="Helvetica"/>
              </a:rPr>
              <a:t> aynı şeyi istediklerini biliyorum.Dilerim ki bu isteğimiz olumsuz sarmalı kırsın, kara bulutlar dağılsın, ROTARY ile insanlık sevgisi her yöne yayılsın. Dileriz öyle olsun.</a:t>
            </a:r>
          </a:p>
          <a:p>
            <a:pPr lvl="0" defTabSz="914400" fontAlgn="base">
              <a:spcBef>
                <a:spcPct val="0"/>
              </a:spcBef>
              <a:spcAft>
                <a:spcPct val="0"/>
              </a:spcAft>
            </a:pPr>
            <a:r>
              <a:rPr lang="tr-TR" sz="1000" dirty="0" smtClean="0">
                <a:latin typeface="Calibri" pitchFamily="34" charset="0"/>
                <a:ea typeface="Calibri" pitchFamily="34" charset="0"/>
                <a:cs typeface="Times New Roman" pitchFamily="18" charset="0"/>
              </a:rPr>
              <a:t>Dönemimizin  ilk 7 aylık döneminin çok keyifli ve çok verimli geçtiğini düşünüyorum. Ocak ayı içinde de, p</a:t>
            </a:r>
            <a:r>
              <a:rPr lang="en-US" sz="1000" dirty="0" err="1" smtClean="0">
                <a:latin typeface="Calibri" pitchFamily="34" charset="0"/>
                <a:ea typeface="Calibri" pitchFamily="34" charset="0"/>
                <a:cs typeface="Calibri" pitchFamily="34" charset="0"/>
              </a:rPr>
              <a:t>rojeler</a:t>
            </a:r>
            <a:r>
              <a:rPr lang="tr-TR" sz="1000" dirty="0" err="1" smtClean="0">
                <a:latin typeface="Calibri" pitchFamily="34" charset="0"/>
                <a:ea typeface="Calibri" pitchFamily="34" charset="0"/>
                <a:cs typeface="Calibri" pitchFamily="34" charset="0"/>
              </a:rPr>
              <a:t>imize</a:t>
            </a:r>
            <a:r>
              <a:rPr lang="tr-TR" sz="1000" dirty="0" smtClean="0">
                <a:latin typeface="Calibri" pitchFamily="34" charset="0"/>
                <a:ea typeface="Calibri" pitchFamily="34" charset="0"/>
                <a:cs typeface="Calibri" pitchFamily="34" charset="0"/>
              </a:rPr>
              <a:t> ve kulüp etkinliklerimize devam ettik.</a:t>
            </a:r>
          </a:p>
          <a:p>
            <a:pPr lvl="0" defTabSz="914400" eaLnBrk="0" fontAlgn="base" hangingPunct="0">
              <a:spcBef>
                <a:spcPct val="0"/>
              </a:spcBef>
              <a:spcAft>
                <a:spcPct val="0"/>
              </a:spcAft>
            </a:pPr>
            <a:r>
              <a:rPr lang="tr-TR" sz="1000" dirty="0" smtClean="0">
                <a:cs typeface="Arial" pitchFamily="34" charset="0"/>
              </a:rPr>
              <a:t>3. Eşler toplantımız 7 Ocak tarihinde, Berrin </a:t>
            </a:r>
            <a:r>
              <a:rPr lang="tr-TR" sz="1000" dirty="0" err="1" smtClean="0">
                <a:cs typeface="Arial" pitchFamily="34" charset="0"/>
              </a:rPr>
              <a:t>Gizer</a:t>
            </a:r>
            <a:r>
              <a:rPr lang="tr-TR" sz="1000" dirty="0" smtClean="0">
                <a:cs typeface="Arial" pitchFamily="34" charset="0"/>
              </a:rPr>
              <a:t> dostumuzun ev sahipliğinde gerçekleştirildi.</a:t>
            </a:r>
          </a:p>
          <a:p>
            <a:pPr lvl="0" defTabSz="914400" eaLnBrk="0" fontAlgn="base" hangingPunct="0">
              <a:spcBef>
                <a:spcPct val="0"/>
              </a:spcBef>
              <a:spcAft>
                <a:spcPct val="0"/>
              </a:spcAft>
            </a:pPr>
            <a:r>
              <a:rPr lang="tr-TR" sz="1000" dirty="0" smtClean="0">
                <a:cs typeface="Arial" pitchFamily="34" charset="0"/>
              </a:rPr>
              <a:t>3. </a:t>
            </a:r>
            <a:r>
              <a:rPr lang="tr-TR" sz="1000" dirty="0" err="1" smtClean="0">
                <a:cs typeface="Arial" pitchFamily="34" charset="0"/>
              </a:rPr>
              <a:t>Ocakbaşı</a:t>
            </a:r>
            <a:r>
              <a:rPr lang="tr-TR" sz="1000" dirty="0" smtClean="0">
                <a:cs typeface="Arial" pitchFamily="34" charset="0"/>
              </a:rPr>
              <a:t> toplantılarımızı 19 Ocak tarihinde dört dostumuzun ev sahipliğinde gerçekleştirdik.</a:t>
            </a:r>
          </a:p>
          <a:p>
            <a:pPr lvl="0" defTabSz="914400" eaLnBrk="0" fontAlgn="base" hangingPunct="0">
              <a:spcBef>
                <a:spcPct val="0"/>
              </a:spcBef>
              <a:spcAft>
                <a:spcPct val="0"/>
              </a:spcAft>
            </a:pPr>
            <a:r>
              <a:rPr lang="tr-TR" sz="1000" dirty="0" smtClean="0">
                <a:cs typeface="Arial" pitchFamily="34" charset="0"/>
              </a:rPr>
              <a:t>Yeni yılın ilk projesini, 8 Ocak 2017 tarihinde </a:t>
            </a:r>
            <a:r>
              <a:rPr lang="tr-TR" sz="1000" dirty="0" err="1" smtClean="0">
                <a:cs typeface="Arial" pitchFamily="34" charset="0"/>
              </a:rPr>
              <a:t>Birgül</a:t>
            </a:r>
            <a:r>
              <a:rPr lang="tr-TR" sz="1000" dirty="0" smtClean="0">
                <a:cs typeface="Arial" pitchFamily="34" charset="0"/>
              </a:rPr>
              <a:t> Küreğibüyük</a:t>
            </a:r>
            <a:r>
              <a:rPr lang="tr-TR" sz="1000" dirty="0" smtClean="0"/>
              <a:t>, Füsun Sözen ve Nursun Doğru dostlarımızdan oluşan ekibimiz ile “Ankara Rotary Kulüpleri Yemek Yarışmasına” katılarak gerçekleştirdik. Yemek yarışmasındaki ilk turu çok rahat geçen ekibimiz, final turunda 4. oldu. Ekibimize, Kulübümüzün adını duyurdukları ve  bizlere, eğlenceli bir Pazar günü geçirttikleri için teşekkür ederiz.</a:t>
            </a:r>
          </a:p>
          <a:p>
            <a:r>
              <a:rPr lang="tr-TR" sz="1000" dirty="0" smtClean="0"/>
              <a:t>14-15 Ocak tarihlerinde İskenderun’da yapılan “Başkanlar Yarı Yıl Toplantı” </a:t>
            </a:r>
            <a:r>
              <a:rPr lang="tr-TR" sz="1000" dirty="0" err="1" smtClean="0"/>
              <a:t>sında</a:t>
            </a:r>
            <a:r>
              <a:rPr lang="tr-TR" sz="1000" dirty="0" smtClean="0"/>
              <a:t>, ilk 6 aylık dönemde 2430. Bölge Komiteleri bazında, kulüplerin  faaliyetleri katılanlar arasında paylaşıldı.</a:t>
            </a:r>
          </a:p>
          <a:p>
            <a:r>
              <a:rPr lang="tr-TR" sz="1000" dirty="0" smtClean="0"/>
              <a:t>Ankara Bahçelievler Kulübü’nün faaliyetleri, hemen hemen tüm Komitelerce duyuruldu. </a:t>
            </a:r>
          </a:p>
          <a:p>
            <a:r>
              <a:rPr lang="tr-TR" sz="1000" dirty="0" err="1" smtClean="0"/>
              <a:t>Kulubümüzün</a:t>
            </a:r>
            <a:r>
              <a:rPr lang="tr-TR" sz="1000" dirty="0" smtClean="0"/>
              <a:t> faaliyetlerinin gerçekleşmesinde destek veren başta eşlerimiz olmak üzere, tüm dostlarımıza eşim ve ben teşekkür ederiz.</a:t>
            </a:r>
          </a:p>
          <a:p>
            <a:pPr lvl="0">
              <a:defRPr/>
            </a:pPr>
            <a:r>
              <a:rPr lang="tr-TR" sz="1000" dirty="0" smtClean="0"/>
              <a:t>Bilindiği gibi Ocak ayı </a:t>
            </a:r>
            <a:r>
              <a:rPr lang="tr-TR" sz="1000" dirty="0" err="1" smtClean="0"/>
              <a:t>Rotary’de</a:t>
            </a:r>
            <a:r>
              <a:rPr lang="tr-TR" sz="1000" dirty="0" smtClean="0"/>
              <a:t> Meslek Hizmetleri ayıdır. Meslek Hizmetleri ödülüne eşlerimiz tarafından önerilen Saadet Özkan öğretmen, Meslek Hizmetleri Komitemizin önerisi ve Yönetim Kurulumuzun onayı ile, Ankara Bahçelievler Rotary Kulübünün 2016-2017 Rotary dönemi Meslek Ödülüne layık görülmüştür.Meslek hizmetleri ödül törenini, Kavaklıdere , Kızılay, Yıldız ve  Bahçelievler Rotary Kulüpleri olarak yaptığımız ortak toplantıda gerçekleştirdik </a:t>
            </a:r>
          </a:p>
          <a:p>
            <a:pPr lvl="0">
              <a:defRPr/>
            </a:pPr>
            <a:r>
              <a:rPr lang="tr-TR" sz="1000" dirty="0" smtClean="0"/>
              <a:t>Dönem Guvernörü, Geçmiş Dönem Guvernörleri ve Gelecek Dönem Guvernörü ve çok kalabalık bir katılım ile gerçekleştirilen törende, Saadet Özkan öğretmen “ Mesleğindeki başarılarının </a:t>
            </a:r>
            <a:r>
              <a:rPr lang="tr-TR" sz="1000" dirty="0" err="1" smtClean="0"/>
              <a:t>yanısıra</a:t>
            </a:r>
            <a:r>
              <a:rPr lang="tr-TR" sz="1000" dirty="0" smtClean="0"/>
              <a:t>, Çocuk İhmal ve </a:t>
            </a:r>
            <a:r>
              <a:rPr lang="tr-TR" sz="1000" dirty="0" err="1" smtClean="0"/>
              <a:t>İstirmarının</a:t>
            </a:r>
            <a:r>
              <a:rPr lang="tr-TR" sz="1000" dirty="0" smtClean="0"/>
              <a:t> toplumun tüm kesimlerince tanınması ve </a:t>
            </a:r>
            <a:r>
              <a:rPr lang="tr-TR" sz="1000" dirty="0" err="1" smtClean="0"/>
              <a:t>farkedilmesinde</a:t>
            </a:r>
            <a:r>
              <a:rPr lang="tr-TR" sz="1000" dirty="0" smtClean="0"/>
              <a:t> ki katkıları, </a:t>
            </a:r>
            <a:r>
              <a:rPr lang="tr-TR" sz="1000" dirty="0" err="1" smtClean="0"/>
              <a:t>meslekdaşlarına</a:t>
            </a:r>
            <a:r>
              <a:rPr lang="tr-TR" sz="1000" dirty="0" smtClean="0"/>
              <a:t> ve topluma örnek olması” gerekçesiyle , Guvernörümüz </a:t>
            </a:r>
            <a:r>
              <a:rPr lang="tr-TR" sz="1000" dirty="0" err="1" smtClean="0"/>
              <a:t>Güner</a:t>
            </a:r>
            <a:r>
              <a:rPr lang="tr-TR" sz="1000" dirty="0" smtClean="0"/>
              <a:t> İnci </a:t>
            </a:r>
            <a:r>
              <a:rPr lang="tr-TR" sz="1000" smtClean="0"/>
              <a:t>tarafından ödül verildi</a:t>
            </a:r>
            <a:r>
              <a:rPr lang="tr-TR" sz="1000" dirty="0" smtClean="0"/>
              <a:t>. Ödül sonrası, duygularını paylaşan Saadet Özkan, katılanların duygusal anlar yaşanmasına neden olmuştur.</a:t>
            </a:r>
          </a:p>
          <a:p>
            <a:r>
              <a:rPr lang="tr-TR" sz="1000" dirty="0" err="1" smtClean="0">
                <a:latin typeface="Calibri" pitchFamily="34" charset="0"/>
                <a:ea typeface="Calibri" pitchFamily="34" charset="0"/>
                <a:cs typeface="Calibri" pitchFamily="34" charset="0"/>
              </a:rPr>
              <a:t>Dö</a:t>
            </a:r>
            <a:r>
              <a:rPr lang="en-US" sz="1000" dirty="0" err="1" smtClean="0">
                <a:latin typeface="Calibri" pitchFamily="34" charset="0"/>
                <a:ea typeface="Calibri" pitchFamily="34" charset="0"/>
                <a:cs typeface="Calibri" pitchFamily="34" charset="0"/>
              </a:rPr>
              <a:t>nemimizin</a:t>
            </a:r>
            <a:r>
              <a:rPr lang="en-US" sz="1000" dirty="0" smtClean="0">
                <a:latin typeface="Calibri" pitchFamily="34" charset="0"/>
                <a:ea typeface="Times New Roman" pitchFamily="18" charset="0"/>
                <a:cs typeface="Times New Roman" pitchFamily="18" charset="0"/>
              </a:rPr>
              <a:t> </a:t>
            </a:r>
            <a:r>
              <a:rPr lang="tr-TR" sz="1000" dirty="0" smtClean="0">
                <a:latin typeface="Calibri" pitchFamily="34" charset="0"/>
                <a:ea typeface="Times New Roman" pitchFamily="18" charset="0"/>
                <a:cs typeface="Times New Roman" pitchFamily="18" charset="0"/>
              </a:rPr>
              <a:t>kalan 5 ayında da </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Rotary’den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hizmetlerimizden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dostluklardan</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keyif</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almaya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devam</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etmek</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üzere</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sağlı</a:t>
            </a:r>
            <a:r>
              <a:rPr lang="tr-TR" sz="1000" dirty="0" err="1" smtClean="0">
                <a:latin typeface="Calibri" pitchFamily="34" charset="0"/>
                <a:ea typeface="Calibri" pitchFamily="34" charset="0"/>
                <a:cs typeface="Calibri" pitchFamily="34" charset="0"/>
              </a:rPr>
              <a:t>klı</a:t>
            </a:r>
            <a:r>
              <a:rPr lang="tr-TR" sz="1000" dirty="0" smtClean="0">
                <a:latin typeface="Calibri" pitchFamily="34" charset="0"/>
                <a:ea typeface="Calibri" pitchFamily="34" charset="0"/>
                <a:cs typeface="Calibri" pitchFamily="34" charset="0"/>
              </a:rPr>
              <a:t> ve s</a:t>
            </a:r>
            <a:r>
              <a:rPr lang="tr-TR" sz="1000" dirty="0" smtClean="0"/>
              <a:t>evgiyle kalın ... </a:t>
            </a:r>
          </a:p>
          <a:p>
            <a:r>
              <a:rPr lang="tr-TR" sz="1000" b="1" dirty="0" smtClean="0"/>
              <a:t>Rtn. Cengiz KAYA &amp; Sevil</a:t>
            </a:r>
          </a:p>
          <a:p>
            <a:r>
              <a:rPr lang="tr-TR" sz="1000" dirty="0" smtClean="0"/>
              <a:t>U.R. 2430. Bölge Ankara Bahçelievler Rotary Kulübü</a:t>
            </a:r>
          </a:p>
          <a:p>
            <a:r>
              <a:rPr lang="tr-TR" sz="1000" dirty="0" smtClean="0"/>
              <a:t>2016-2017 Dönem Başkanı  ve Eşi  </a:t>
            </a:r>
          </a:p>
          <a:p>
            <a:pPr algn="just"/>
            <a:endParaRPr lang="tr-TR" sz="1000" dirty="0" smtClean="0"/>
          </a:p>
          <a:p>
            <a:endParaRPr lang="tr-TR" sz="1000" dirty="0"/>
          </a:p>
        </p:txBody>
      </p:sp>
    </p:spTree>
    <p:extLst>
      <p:ext uri="{BB962C8B-B14F-4D97-AF65-F5344CB8AC3E}">
        <p14:creationId xmlns="" xmlns:p14="http://schemas.microsoft.com/office/powerpoint/2010/main" val="385073660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1523.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70703983"/>
              </p:ext>
            </p:extLst>
          </p:nvPr>
        </p:nvGraphicFramePr>
        <p:xfrm>
          <a:off x="202545" y="396255"/>
          <a:ext cx="4910346" cy="7853681"/>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900" dirty="0" smtClean="0"/>
                        <a:t>12.01.2017</a:t>
                      </a:r>
                      <a:endParaRPr lang="tr-TR" sz="9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Necil Büyükpamukçu</a:t>
                      </a:r>
                      <a:endParaRPr lang="tr-TR" sz="9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86</a:t>
                      </a:r>
                      <a:endParaRPr lang="tr-TR" sz="9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Serdar Ünlü, Levent Çolak,Ömer Naci Yukaruç, Emre </a:t>
                      </a:r>
                      <a:r>
                        <a:rPr lang="tr-TR" sz="900" baseline="0" dirty="0" err="1" smtClean="0">
                          <a:solidFill>
                            <a:schemeClr val="tx1"/>
                          </a:solidFill>
                        </a:rPr>
                        <a:t>Öztürk</a:t>
                      </a:r>
                      <a:r>
                        <a:rPr lang="tr-TR" sz="900" baseline="0" dirty="0" smtClean="0">
                          <a:solidFill>
                            <a:schemeClr val="tx1"/>
                          </a:solidFill>
                        </a:rPr>
                        <a:t>, Abdullah Küreğibüyük</a:t>
                      </a:r>
                      <a:endParaRPr lang="tr-TR" sz="9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306651">
                <a:tc gridSpan="2">
                  <a:txBody>
                    <a:bodyPr/>
                    <a:lstStyle/>
                    <a:p>
                      <a:pPr lvl="1"/>
                      <a:r>
                        <a:rPr lang="tr-TR" sz="900" dirty="0" smtClean="0">
                          <a:solidFill>
                            <a:schemeClr val="tx1"/>
                          </a:solidFill>
                        </a:rPr>
                        <a:t>- Özer </a:t>
                      </a:r>
                      <a:r>
                        <a:rPr lang="tr-TR" sz="900" dirty="0" err="1" smtClean="0">
                          <a:solidFill>
                            <a:schemeClr val="tx1"/>
                          </a:solidFill>
                        </a:rPr>
                        <a:t>Bükrer</a:t>
                      </a:r>
                      <a:r>
                        <a:rPr lang="tr-TR" sz="900" dirty="0" smtClean="0">
                          <a:solidFill>
                            <a:schemeClr val="tx1"/>
                          </a:solidFill>
                        </a:rPr>
                        <a:t> </a:t>
                      </a:r>
                      <a:r>
                        <a:rPr lang="tr-TR" sz="900" dirty="0" smtClean="0">
                          <a:solidFill>
                            <a:schemeClr val="tx1"/>
                          </a:solidFill>
                        </a:rPr>
                        <a:t>Cengiz</a:t>
                      </a:r>
                      <a:r>
                        <a:rPr lang="tr-TR" sz="900" baseline="0" dirty="0" smtClean="0">
                          <a:solidFill>
                            <a:schemeClr val="tx1"/>
                          </a:solidFill>
                        </a:rPr>
                        <a:t> Kaya Başkanımızın misafiri</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23 Aralık – Kerim Sefer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25 Aralık – Aliye - Kerim Sefer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28 Aralık – Tülin - İrfan Kandemir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01 Ocak  – </a:t>
                      </a:r>
                      <a:r>
                        <a:rPr lang="tr-TR" sz="900" baseline="0" dirty="0" smtClean="0">
                          <a:solidFill>
                            <a:schemeClr val="tx1"/>
                          </a:solidFill>
                        </a:rPr>
                        <a:t>Suna - Namık Kodaman dostlarımızın oğlu Melih’in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02 Ocak  </a:t>
                      </a:r>
                      <a:r>
                        <a:rPr lang="tr-TR" sz="900" dirty="0" smtClean="0">
                          <a:solidFill>
                            <a:schemeClr val="tx1"/>
                          </a:solidFill>
                        </a:rPr>
                        <a:t>– Ahmet Akyol dostumuzun eşi Lale </a:t>
                      </a:r>
                      <a:r>
                        <a:rPr lang="tr-TR" sz="900" dirty="0" err="1" smtClean="0">
                          <a:solidFill>
                            <a:schemeClr val="tx1"/>
                          </a:solidFill>
                        </a:rPr>
                        <a:t>Akyol’un</a:t>
                      </a:r>
                      <a:r>
                        <a:rPr lang="tr-TR" sz="900" dirty="0" smtClean="0">
                          <a:solidFill>
                            <a:schemeClr val="tx1"/>
                          </a:solidFill>
                        </a:rPr>
                        <a:t>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03 Ocak  – Berrin - Zafer </a:t>
                      </a:r>
                      <a:r>
                        <a:rPr lang="tr-TR" sz="900" dirty="0" err="1" smtClean="0">
                          <a:solidFill>
                            <a:schemeClr val="tx1"/>
                          </a:solidFill>
                        </a:rPr>
                        <a:t>Gizer</a:t>
                      </a:r>
                      <a:r>
                        <a:rPr lang="tr-TR" sz="900" dirty="0" smtClean="0">
                          <a:solidFill>
                            <a:schemeClr val="tx1"/>
                          </a:solidFill>
                        </a:rPr>
                        <a:t>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05 Ocak  – Nilgün </a:t>
                      </a:r>
                      <a:r>
                        <a:rPr lang="tr-TR" sz="900" baseline="0" dirty="0" smtClean="0">
                          <a:solidFill>
                            <a:schemeClr val="tx1"/>
                          </a:solidFill>
                        </a:rPr>
                        <a:t>– Ömer Yukaruç dostlarımızın kızı Nazlı’nın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06 Ocak  </a:t>
                      </a:r>
                      <a:r>
                        <a:rPr lang="tr-TR" sz="900" dirty="0" smtClean="0">
                          <a:solidFill>
                            <a:schemeClr val="tx1"/>
                          </a:solidFill>
                        </a:rPr>
                        <a:t>– Serdar Ünlü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07 Ocak  – Ömer Naci Yukaruç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08 Ocak  –  Tülin </a:t>
                      </a:r>
                      <a:r>
                        <a:rPr lang="tr-TR" sz="900" baseline="0" dirty="0" smtClean="0">
                          <a:solidFill>
                            <a:schemeClr val="tx1"/>
                          </a:solidFill>
                        </a:rPr>
                        <a:t>– İrfan Kandemir dostlarımızın oğlu </a:t>
                      </a:r>
                      <a:r>
                        <a:rPr lang="tr-TR" sz="900" baseline="0" dirty="0" err="1" smtClean="0">
                          <a:solidFill>
                            <a:schemeClr val="tx1"/>
                          </a:solidFill>
                        </a:rPr>
                        <a:t>Tansal’ın</a:t>
                      </a:r>
                      <a:r>
                        <a:rPr lang="tr-TR" sz="900" baseline="0" dirty="0" smtClean="0">
                          <a:solidFill>
                            <a:schemeClr val="tx1"/>
                          </a:solidFill>
                        </a:rPr>
                        <a:t>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09 Ocak  </a:t>
                      </a:r>
                      <a:r>
                        <a:rPr lang="tr-TR" sz="900" dirty="0" smtClean="0">
                          <a:solidFill>
                            <a:schemeClr val="tx1"/>
                          </a:solidFill>
                        </a:rPr>
                        <a:t>– Veli Mörel dostumuzun doğum günü</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a:t>
                      </a:r>
                    </a:p>
                    <a:p>
                      <a:pPr algn="just"/>
                      <a:r>
                        <a:rPr lang="tr-TR" sz="900" dirty="0" smtClean="0">
                          <a:solidFill>
                            <a:schemeClr val="tx1"/>
                          </a:solidFill>
                        </a:rPr>
                        <a:t>Dönemimizin 23. toplantısında, </a:t>
                      </a:r>
                      <a:r>
                        <a:rPr lang="tr-TR" sz="900" dirty="0" smtClean="0"/>
                        <a:t>Başkanımız Cengiz</a:t>
                      </a:r>
                      <a:r>
                        <a:rPr lang="tr-TR" sz="900" baseline="0" dirty="0" smtClean="0"/>
                        <a:t> Kaya tarafından sırasıyla «Toplantı Gündemi»  duyurusu ve misafirimizin dostlarımıza tanıtılması yapıldı. Kulüp Genel Sekreteri Rtn.Mert Özmut tarafından katılım oranımız, mazeretli dostlarımız ve mutlu gün bilgilendirilmeleri yapıldı.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t>Başkanımız toplantının açılış konuşmasında, 2 Ocak tarihinde vefat eden kayınvalidesi Rabia Şükran </a:t>
                      </a:r>
                      <a:r>
                        <a:rPr lang="tr-TR" sz="900" b="0" baseline="0" dirty="0" err="1" smtClean="0"/>
                        <a:t>İçer’in</a:t>
                      </a:r>
                      <a:r>
                        <a:rPr lang="tr-TR" sz="900" b="0" baseline="0" dirty="0" smtClean="0"/>
                        <a:t> cenazesine katılan, evlerine  taziye için gelen ve/veya telefon ile taziye de bulunan dostlara  teşekkür etti.</a:t>
                      </a:r>
                    </a:p>
                    <a:p>
                      <a:r>
                        <a:rPr lang="tr-TR" sz="900" b="0" baseline="0" dirty="0" smtClean="0"/>
                        <a:t>Dönemimizin ilk toplantısında, 2017 yılına yönelik  olarak, Başkanımız “</a:t>
                      </a:r>
                      <a:r>
                        <a:rPr lang="tr-TR" sz="900" b="1" dirty="0" smtClean="0"/>
                        <a:t>2017 YILI ÜLKEMİZ İÇİN, HEPİMİZ İÇİN, SAĞLIK, MUTLULUK VE  BARIŞ İÇİNDE YAŞAYACAĞIMIZ GÜNLER LE DOLU OLSUN…” </a:t>
                      </a:r>
                      <a:r>
                        <a:rPr lang="tr-TR" sz="900" b="0" dirty="0" smtClean="0"/>
                        <a:t>dileklerini dostlarımıza iletti.</a:t>
                      </a:r>
                    </a:p>
                    <a:p>
                      <a:r>
                        <a:rPr lang="tr-TR" sz="900" b="0" baseline="0" dirty="0" smtClean="0"/>
                        <a:t>Aralık ayında toplantılarımıza %100 katılan dostlarımız,  </a:t>
                      </a:r>
                      <a:r>
                        <a:rPr lang="tr-TR" sz="900" b="0" baseline="0" dirty="0" smtClean="0">
                          <a:solidFill>
                            <a:schemeClr val="tx1"/>
                          </a:solidFill>
                        </a:rPr>
                        <a:t> GDB. Ömer Naci Yukaruç,  GDB. Haluk Yüceel, GDB. Necil Büyükpamukçu, Rtn. Gence Erdağı  Başkanımız tarafından duyuruldu. Toplantıda bulunan  dostlarımıza  Kulüp İçi Hizmetler Ana Komite  Başkanımız GDB. Namık Kodaman tarafından  ödülleri verildi. İlk 6 aylık dönemde 4 kere %100 devam ödülü alan GDB. Necil  Büyükpamukçu dostumuza Başkanımız tarafından teşekkür edilerek, farklı bir ödül verildi.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14-15 Ocak 2017 tarihinde İskenderun da yapılacak olan  Başkanlar Yarı Yıl Toplantısı’na katılacak olan Başkanımız, Kulübümüzün  ilk 6 aylık projeleri hakkında  dostlarımızı bilgilendirdi.</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Duyurular bölümünde,  gerçekleşen </a:t>
                      </a:r>
                      <a:r>
                        <a:rPr lang="tr-TR" sz="900" b="1" baseline="0" dirty="0" smtClean="0">
                          <a:solidFill>
                            <a:schemeClr val="tx1"/>
                          </a:solidFill>
                        </a:rPr>
                        <a:t>28 Aralık</a:t>
                      </a:r>
                      <a:r>
                        <a:rPr lang="tr-TR" sz="900" b="0" baseline="0" dirty="0" smtClean="0">
                          <a:solidFill>
                            <a:schemeClr val="tx1"/>
                          </a:solidFill>
                        </a:rPr>
                        <a:t> tarihindeki</a:t>
                      </a:r>
                      <a:r>
                        <a:rPr lang="tr-TR" sz="900" b="1" baseline="0" dirty="0" smtClean="0">
                          <a:solidFill>
                            <a:schemeClr val="tx1"/>
                          </a:solidFill>
                        </a:rPr>
                        <a:t> Bilkent Senfoni Orkestrası “Yılbaşı Konseri” </a:t>
                      </a:r>
                      <a:r>
                        <a:rPr lang="tr-TR" sz="900" b="0" baseline="0" dirty="0" smtClean="0">
                          <a:solidFill>
                            <a:schemeClr val="tx1"/>
                          </a:solidFill>
                        </a:rPr>
                        <a:t>ve  </a:t>
                      </a:r>
                      <a:r>
                        <a:rPr lang="tr-TR" sz="900" b="1" baseline="0" dirty="0" smtClean="0">
                          <a:solidFill>
                            <a:schemeClr val="tx1"/>
                          </a:solidFill>
                        </a:rPr>
                        <a:t>31 Aralık </a:t>
                      </a:r>
                      <a:r>
                        <a:rPr lang="tr-TR" sz="900" b="0" baseline="0" dirty="0" smtClean="0">
                          <a:solidFill>
                            <a:schemeClr val="tx1"/>
                          </a:solidFill>
                        </a:rPr>
                        <a:t>tarihindeki</a:t>
                      </a:r>
                      <a:r>
                        <a:rPr lang="tr-TR" sz="900" b="1" baseline="0" dirty="0" smtClean="0">
                          <a:solidFill>
                            <a:schemeClr val="tx1"/>
                          </a:solidFill>
                        </a:rPr>
                        <a:t> Yılbaşı Yemeği ( Çiroz </a:t>
                      </a:r>
                      <a:r>
                        <a:rPr lang="tr-TR" sz="900" b="1" baseline="0" dirty="0" err="1" smtClean="0">
                          <a:solidFill>
                            <a:schemeClr val="tx1"/>
                          </a:solidFill>
                        </a:rPr>
                        <a:t>Restaurant</a:t>
                      </a:r>
                      <a:r>
                        <a:rPr lang="tr-TR" sz="900" b="1" baseline="0" dirty="0" smtClean="0">
                          <a:solidFill>
                            <a:schemeClr val="tx1"/>
                          </a:solidFill>
                        </a:rPr>
                        <a:t>) </a:t>
                      </a:r>
                      <a:r>
                        <a:rPr lang="tr-TR" sz="900" b="0" baseline="0" dirty="0" smtClean="0">
                          <a:solidFill>
                            <a:schemeClr val="tx1"/>
                          </a:solidFill>
                        </a:rPr>
                        <a:t> etkinliklerimiz ile, planlanan sırasıyla  21 Ocak 2017 </a:t>
                      </a:r>
                      <a:r>
                        <a:rPr lang="tr-TR" sz="900" b="0" baseline="0" dirty="0" err="1" smtClean="0">
                          <a:solidFill>
                            <a:schemeClr val="tx1"/>
                          </a:solidFill>
                        </a:rPr>
                        <a:t>Ocakbaşı</a:t>
                      </a:r>
                      <a:r>
                        <a:rPr lang="tr-TR" sz="900" b="0" baseline="0" dirty="0" smtClean="0">
                          <a:solidFill>
                            <a:schemeClr val="tx1"/>
                          </a:solidFill>
                        </a:rPr>
                        <a:t> ve  26 Ocak 2017 tarihindeki Meslek Ödülü toplantımız  dostlarımıza duyuruldu.</a:t>
                      </a:r>
                    </a:p>
                    <a:p>
                      <a:pPr lvl="0" algn="just"/>
                      <a:r>
                        <a:rPr lang="tr-TR" sz="900" baseline="0" dirty="0" smtClean="0">
                          <a:solidFill>
                            <a:schemeClr val="tx1"/>
                          </a:solidFill>
                        </a:rPr>
                        <a:t>Başkanımız, toplantıya katılan tüm misafirlere ve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r>
                        <a:rPr lang="tr-TR" sz="900" b="1" dirty="0" smtClean="0"/>
                        <a:t>Haftanın</a:t>
                      </a:r>
                      <a:r>
                        <a:rPr lang="tr-TR" sz="900" b="1" baseline="0" dirty="0" smtClean="0"/>
                        <a:t> Sözü:  </a:t>
                      </a:r>
                    </a:p>
                    <a:p>
                      <a:pPr algn="just"/>
                      <a:r>
                        <a:rPr lang="tr-TR" sz="900" b="0" kern="1200" baseline="0" dirty="0" smtClean="0">
                          <a:solidFill>
                            <a:schemeClr val="tx1"/>
                          </a:solidFill>
                          <a:latin typeface="+mn-lt"/>
                          <a:ea typeface="+mn-ea"/>
                          <a:cs typeface="+mn-cs"/>
                        </a:rPr>
                        <a:t>« Kuşlar gibi uçmayı, balıklar gibi yüzmeyi öğrendik, ancak çok basit bir sanatı unuttuk. Kardeşçe yaşamayı…</a:t>
                      </a:r>
                      <a:r>
                        <a:rPr lang="tr-TR" sz="900" b="0" kern="1200" dirty="0" smtClean="0">
                          <a:solidFill>
                            <a:schemeClr val="tx1"/>
                          </a:solidFill>
                          <a:latin typeface="+mn-lt"/>
                          <a:ea typeface="+mn-ea"/>
                          <a:cs typeface="+mn-cs"/>
                        </a:rPr>
                        <a:t>»</a:t>
                      </a:r>
                      <a:r>
                        <a:rPr lang="tr-TR" sz="900" b="1" kern="1200" dirty="0" smtClean="0">
                          <a:solidFill>
                            <a:schemeClr val="tx1"/>
                          </a:solidFill>
                          <a:latin typeface="+mn-lt"/>
                          <a:ea typeface="+mn-ea"/>
                          <a:cs typeface="+mn-cs"/>
                        </a:rPr>
                        <a:t> Martin </a:t>
                      </a:r>
                      <a:r>
                        <a:rPr lang="tr-TR" sz="900" b="1" kern="1200" dirty="0" err="1" smtClean="0">
                          <a:solidFill>
                            <a:schemeClr val="tx1"/>
                          </a:solidFill>
                          <a:latin typeface="+mn-lt"/>
                          <a:ea typeface="+mn-ea"/>
                          <a:cs typeface="+mn-cs"/>
                        </a:rPr>
                        <a:t>Luther</a:t>
                      </a:r>
                      <a:r>
                        <a:rPr lang="tr-TR" sz="900" b="1" kern="1200" dirty="0" smtClean="0">
                          <a:solidFill>
                            <a:schemeClr val="tx1"/>
                          </a:solidFill>
                          <a:latin typeface="+mn-lt"/>
                          <a:ea typeface="+mn-ea"/>
                          <a:cs typeface="+mn-cs"/>
                        </a:rPr>
                        <a:t> </a:t>
                      </a:r>
                      <a:r>
                        <a:rPr lang="tr-TR" sz="900" b="1" kern="1200" dirty="0" err="1" smtClean="0">
                          <a:solidFill>
                            <a:schemeClr val="tx1"/>
                          </a:solidFill>
                          <a:latin typeface="+mn-lt"/>
                          <a:ea typeface="+mn-ea"/>
                          <a:cs typeface="+mn-cs"/>
                        </a:rPr>
                        <a:t>King</a:t>
                      </a:r>
                      <a:r>
                        <a:rPr lang="tr-TR" sz="900" b="1" kern="1200" dirty="0" smtClean="0">
                          <a:solidFill>
                            <a:schemeClr val="tx1"/>
                          </a:solidFill>
                          <a:latin typeface="+mn-lt"/>
                          <a:ea typeface="+mn-ea"/>
                          <a:cs typeface="+mn-cs"/>
                        </a:rPr>
                        <a:t> </a:t>
                      </a:r>
                      <a:r>
                        <a:rPr lang="tr-TR" sz="900" b="0" kern="1200" dirty="0" smtClean="0">
                          <a:solidFill>
                            <a:schemeClr val="tx1"/>
                          </a:solidFill>
                          <a:latin typeface="+mn-lt"/>
                          <a:ea typeface="+mn-ea"/>
                          <a:cs typeface="+mn-cs"/>
                        </a:rPr>
                        <a:t> </a:t>
                      </a:r>
                      <a:endParaRPr lang="en-US" sz="9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900" dirty="0"/>
                    </a:p>
                  </a:txBody>
                  <a:tcPr marL="71057" marR="71057" marT="37806" marB="37806"/>
                </a:tc>
              </a:tr>
            </a:tbl>
          </a:graphicData>
        </a:graphic>
      </p:graphicFrame>
    </p:spTree>
    <p:extLst>
      <p:ext uri="{BB962C8B-B14F-4D97-AF65-F5344CB8AC3E}">
        <p14:creationId xmlns="" xmlns:p14="http://schemas.microsoft.com/office/powerpoint/2010/main" val="1743786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736627" y="5196975"/>
            <a:ext cx="2520000" cy="1680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648795" y="2532759"/>
            <a:ext cx="3600000" cy="2400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72331" y="576263"/>
            <a:ext cx="2520000" cy="16800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5" cstate="print"/>
          <a:srcRect/>
          <a:stretch>
            <a:fillRect/>
          </a:stretch>
        </p:blipFill>
        <p:spPr bwMode="auto">
          <a:xfrm>
            <a:off x="72331" y="5196975"/>
            <a:ext cx="2520000" cy="168000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6" cstate="print"/>
          <a:srcRect/>
          <a:stretch>
            <a:fillRect/>
          </a:stretch>
        </p:blipFill>
        <p:spPr bwMode="auto">
          <a:xfrm>
            <a:off x="2736627" y="588463"/>
            <a:ext cx="2520000" cy="1680000"/>
          </a:xfrm>
          <a:prstGeom prst="rect">
            <a:avLst/>
          </a:prstGeom>
          <a:noFill/>
          <a:ln w="9525">
            <a:noFill/>
            <a:miter lim="800000"/>
            <a:headEnd/>
            <a:tailEnd/>
          </a:ln>
          <a:effectLst/>
        </p:spPr>
      </p:pic>
      <p:sp>
        <p:nvSpPr>
          <p:cNvPr id="15" name="14 Dikdörtgen"/>
          <p:cNvSpPr/>
          <p:nvPr/>
        </p:nvSpPr>
        <p:spPr>
          <a:xfrm>
            <a:off x="1656507" y="108223"/>
            <a:ext cx="1705916" cy="307777"/>
          </a:xfrm>
          <a:prstGeom prst="rect">
            <a:avLst/>
          </a:prstGeom>
        </p:spPr>
        <p:txBody>
          <a:bodyPr wrap="none">
            <a:spAutoFit/>
          </a:bodyPr>
          <a:lstStyle/>
          <a:p>
            <a:r>
              <a:rPr lang="tr-TR" b="1" dirty="0" smtClean="0">
                <a:latin typeface="Monotype Corsiva" panose="03010101010201010101" pitchFamily="66" charset="0"/>
              </a:rPr>
              <a:t>1523. TOPLANTIMIZ</a:t>
            </a:r>
            <a:endParaRPr lang="tr-TR" b="1" dirty="0">
              <a:latin typeface="Monotype Corsiva" panose="03010101010201010101" pitchFamily="66" charset="0"/>
            </a:endParaRPr>
          </a:p>
        </p:txBody>
      </p:sp>
      <p:sp>
        <p:nvSpPr>
          <p:cNvPr id="16" name="15 Dikdörtgen"/>
          <p:cNvSpPr/>
          <p:nvPr/>
        </p:nvSpPr>
        <p:spPr>
          <a:xfrm>
            <a:off x="323" y="2249299"/>
            <a:ext cx="2663825" cy="215444"/>
          </a:xfrm>
          <a:prstGeom prst="rect">
            <a:avLst/>
          </a:prstGeom>
        </p:spPr>
        <p:txBody>
          <a:bodyPr>
            <a:spAutoFit/>
          </a:bodyPr>
          <a:lstStyle/>
          <a:p>
            <a:pPr>
              <a:buNone/>
            </a:pPr>
            <a:r>
              <a:rPr lang="tr-TR" sz="800" b="1" dirty="0" smtClean="0"/>
              <a:t>Kulübümüzün 1523. dönemimizin 23. toplantı açılışı</a:t>
            </a:r>
            <a:endParaRPr lang="tr-TR" sz="800" dirty="0"/>
          </a:p>
        </p:txBody>
      </p:sp>
      <p:sp>
        <p:nvSpPr>
          <p:cNvPr id="17" name="16 Dikdörtgen"/>
          <p:cNvSpPr/>
          <p:nvPr/>
        </p:nvSpPr>
        <p:spPr>
          <a:xfrm>
            <a:off x="2665090" y="2268463"/>
            <a:ext cx="2663825" cy="215444"/>
          </a:xfrm>
          <a:prstGeom prst="rect">
            <a:avLst/>
          </a:prstGeom>
        </p:spPr>
        <p:txBody>
          <a:bodyPr>
            <a:spAutoFit/>
          </a:bodyPr>
          <a:lstStyle/>
          <a:p>
            <a:pPr algn="ctr">
              <a:buNone/>
            </a:pPr>
            <a:r>
              <a:rPr lang="tr-TR" sz="800" b="1" dirty="0" smtClean="0"/>
              <a:t>Başkanımızın  2017 yılına yönelik konuşması</a:t>
            </a:r>
            <a:endParaRPr lang="tr-TR" sz="800" dirty="0"/>
          </a:p>
        </p:txBody>
      </p:sp>
      <p:sp>
        <p:nvSpPr>
          <p:cNvPr id="10" name="9 Dikdörtgen"/>
          <p:cNvSpPr/>
          <p:nvPr/>
        </p:nvSpPr>
        <p:spPr>
          <a:xfrm>
            <a:off x="323" y="6876975"/>
            <a:ext cx="2663825" cy="215444"/>
          </a:xfrm>
          <a:prstGeom prst="rect">
            <a:avLst/>
          </a:prstGeom>
        </p:spPr>
        <p:txBody>
          <a:bodyPr>
            <a:spAutoFit/>
          </a:bodyPr>
          <a:lstStyle/>
          <a:p>
            <a:pPr>
              <a:buNone/>
            </a:pPr>
            <a:r>
              <a:rPr lang="tr-TR" sz="800" b="1" dirty="0" smtClean="0"/>
              <a:t>Kulüp Genel Sekreteri Mert Özmut mutlu gün duyuruları</a:t>
            </a:r>
            <a:endParaRPr lang="tr-TR" sz="800" dirty="0"/>
          </a:p>
        </p:txBody>
      </p:sp>
      <p:sp>
        <p:nvSpPr>
          <p:cNvPr id="11" name="10 Dikdörtgen"/>
          <p:cNvSpPr/>
          <p:nvPr/>
        </p:nvSpPr>
        <p:spPr>
          <a:xfrm>
            <a:off x="2593082" y="6857811"/>
            <a:ext cx="2663825" cy="338554"/>
          </a:xfrm>
          <a:prstGeom prst="rect">
            <a:avLst/>
          </a:prstGeom>
        </p:spPr>
        <p:txBody>
          <a:bodyPr>
            <a:spAutoFit/>
          </a:bodyPr>
          <a:lstStyle/>
          <a:p>
            <a:pPr algn="ctr"/>
            <a:r>
              <a:rPr lang="tr-TR" sz="800" b="1" dirty="0" smtClean="0"/>
              <a:t>Veli Mörel dostumuzun dönem projelerine yönelik  görüşlerini bildirirken</a:t>
            </a:r>
            <a:endParaRPr lang="tr-TR" sz="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2664619" y="660471"/>
            <a:ext cx="2520000" cy="1680000"/>
          </a:xfrm>
          <a:prstGeom prst="rect">
            <a:avLst/>
          </a:prstGeom>
          <a:noFill/>
          <a:ln w="9525">
            <a:noFill/>
            <a:miter lim="800000"/>
            <a:headEnd/>
            <a:tailEnd/>
          </a:ln>
          <a:effectLst/>
        </p:spPr>
      </p:pic>
      <p:pic>
        <p:nvPicPr>
          <p:cNvPr id="3" name="Picture 14"/>
          <p:cNvPicPr>
            <a:picLocks noChangeAspect="1" noChangeArrowheads="1"/>
          </p:cNvPicPr>
          <p:nvPr/>
        </p:nvPicPr>
        <p:blipFill>
          <a:blip r:embed="rId3" cstate="print"/>
          <a:srcRect/>
          <a:stretch>
            <a:fillRect/>
          </a:stretch>
        </p:blipFill>
        <p:spPr bwMode="auto">
          <a:xfrm>
            <a:off x="72331" y="660471"/>
            <a:ext cx="2520000" cy="1680000"/>
          </a:xfrm>
          <a:prstGeom prst="rect">
            <a:avLst/>
          </a:prstGeom>
          <a:noFill/>
          <a:ln w="9525">
            <a:noFill/>
            <a:miter lim="800000"/>
            <a:headEnd/>
            <a:tailEnd/>
          </a:ln>
          <a:effectLst/>
        </p:spPr>
      </p:pic>
      <p:sp>
        <p:nvSpPr>
          <p:cNvPr id="4" name="3 Dikdörtgen"/>
          <p:cNvSpPr/>
          <p:nvPr/>
        </p:nvSpPr>
        <p:spPr>
          <a:xfrm>
            <a:off x="1810867" y="108223"/>
            <a:ext cx="1705916" cy="307777"/>
          </a:xfrm>
          <a:prstGeom prst="rect">
            <a:avLst/>
          </a:prstGeom>
        </p:spPr>
        <p:txBody>
          <a:bodyPr wrap="none">
            <a:spAutoFit/>
          </a:bodyPr>
          <a:lstStyle/>
          <a:p>
            <a:r>
              <a:rPr lang="tr-TR" b="1" dirty="0" smtClean="0">
                <a:latin typeface="Monotype Corsiva" panose="03010101010201010101" pitchFamily="66" charset="0"/>
              </a:rPr>
              <a:t>1523. TOPLANTIMIZ</a:t>
            </a:r>
            <a:endParaRPr lang="tr-TR" b="1" dirty="0">
              <a:latin typeface="Monotype Corsiva" panose="03010101010201010101" pitchFamily="66" charset="0"/>
            </a:endParaRPr>
          </a:p>
        </p:txBody>
      </p:sp>
      <p:sp>
        <p:nvSpPr>
          <p:cNvPr id="5" name="4 Dikdörtgen"/>
          <p:cNvSpPr/>
          <p:nvPr/>
        </p:nvSpPr>
        <p:spPr>
          <a:xfrm>
            <a:off x="323" y="2433965"/>
            <a:ext cx="2663825" cy="338554"/>
          </a:xfrm>
          <a:prstGeom prst="rect">
            <a:avLst/>
          </a:prstGeom>
        </p:spPr>
        <p:txBody>
          <a:bodyPr>
            <a:spAutoFit/>
          </a:bodyPr>
          <a:lstStyle/>
          <a:p>
            <a:pPr algn="ctr"/>
            <a:r>
              <a:rPr lang="tr-TR" sz="800" b="1" dirty="0" smtClean="0"/>
              <a:t>Kadri Güneş dostumuzun dönem projelerine yönelik  görüşlerini bildirirken</a:t>
            </a:r>
            <a:endParaRPr lang="tr-TR" sz="800" dirty="0"/>
          </a:p>
        </p:txBody>
      </p:sp>
      <p:sp>
        <p:nvSpPr>
          <p:cNvPr id="6" name="5 Dikdörtgen"/>
          <p:cNvSpPr/>
          <p:nvPr/>
        </p:nvSpPr>
        <p:spPr>
          <a:xfrm>
            <a:off x="2520603" y="2412479"/>
            <a:ext cx="2663825" cy="215444"/>
          </a:xfrm>
          <a:prstGeom prst="rect">
            <a:avLst/>
          </a:prstGeom>
        </p:spPr>
        <p:txBody>
          <a:bodyPr wrap="square">
            <a:spAutoFit/>
          </a:bodyPr>
          <a:lstStyle/>
          <a:p>
            <a:pPr algn="ctr"/>
            <a:r>
              <a:rPr lang="tr-TR" sz="800" b="1" dirty="0" smtClean="0"/>
              <a:t>Başkanımız son söz’ü dostlarımıza duyururken</a:t>
            </a:r>
            <a:endParaRPr lang="tr-TR" sz="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322462"/>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1524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385050807"/>
              </p:ext>
            </p:extLst>
          </p:nvPr>
        </p:nvGraphicFramePr>
        <p:xfrm>
          <a:off x="288355" y="828303"/>
          <a:ext cx="4910346" cy="6907596"/>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19.01.2017</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81</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Serdar Ünlü, Sinan Onat, Erkan Ulukan</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buFontTx/>
                        <a:buChar char="-"/>
                      </a:pPr>
                      <a:r>
                        <a:rPr lang="tr-TR" sz="900" dirty="0" smtClean="0">
                          <a:solidFill>
                            <a:schemeClr val="tx1"/>
                          </a:solidFill>
                        </a:rPr>
                        <a:t> Ali </a:t>
                      </a:r>
                      <a:r>
                        <a:rPr lang="tr-TR" sz="900" dirty="0" err="1" smtClean="0">
                          <a:solidFill>
                            <a:schemeClr val="tx1"/>
                          </a:solidFill>
                        </a:rPr>
                        <a:t>Burkay</a:t>
                      </a:r>
                      <a:r>
                        <a:rPr lang="tr-TR" sz="900" dirty="0" smtClean="0">
                          <a:solidFill>
                            <a:schemeClr val="tx1"/>
                          </a:solidFill>
                        </a:rPr>
                        <a:t> </a:t>
                      </a:r>
                      <a:r>
                        <a:rPr lang="tr-TR" sz="900" baseline="0" dirty="0" smtClean="0">
                          <a:solidFill>
                            <a:schemeClr val="tx1"/>
                          </a:solidFill>
                        </a:rPr>
                        <a:t> </a:t>
                      </a:r>
                      <a:r>
                        <a:rPr lang="tr-TR" sz="900" baseline="0" dirty="0" err="1" smtClean="0">
                          <a:solidFill>
                            <a:schemeClr val="tx1"/>
                          </a:solidFill>
                        </a:rPr>
                        <a:t>Erbek</a:t>
                      </a:r>
                      <a:r>
                        <a:rPr lang="tr-TR" sz="900" baseline="0" dirty="0" smtClean="0">
                          <a:solidFill>
                            <a:schemeClr val="tx1"/>
                          </a:solidFill>
                        </a:rPr>
                        <a:t> Levent Çolak dostumuzun misafiri</a:t>
                      </a:r>
                    </a:p>
                    <a:p>
                      <a:pPr lvl="1">
                        <a:buFontTx/>
                        <a:buChar char="-"/>
                      </a:pPr>
                      <a:r>
                        <a:rPr lang="tr-TR" sz="900" dirty="0" smtClean="0">
                          <a:solidFill>
                            <a:schemeClr val="tx1"/>
                          </a:solidFill>
                        </a:rPr>
                        <a:t>  Görkem </a:t>
                      </a:r>
                      <a:r>
                        <a:rPr lang="tr-TR" sz="900" dirty="0" err="1" smtClean="0">
                          <a:solidFill>
                            <a:schemeClr val="tx1"/>
                          </a:solidFill>
                        </a:rPr>
                        <a:t>Eldek</a:t>
                      </a:r>
                      <a:r>
                        <a:rPr lang="tr-TR" sz="900" dirty="0" smtClean="0">
                          <a:solidFill>
                            <a:schemeClr val="tx1"/>
                          </a:solidFill>
                        </a:rPr>
                        <a:t> Levent Çolak dostumuzun misafiri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14 Ocak – Nilüfer - Serdar Ünlü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14 Ocak –  Alev – Veli</a:t>
                      </a:r>
                      <a:r>
                        <a:rPr lang="tr-TR" sz="900" baseline="0" dirty="0" smtClean="0">
                          <a:solidFill>
                            <a:schemeClr val="tx1"/>
                          </a:solidFill>
                        </a:rPr>
                        <a:t> Mörel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15 Ocak </a:t>
                      </a:r>
                      <a:r>
                        <a:rPr lang="tr-TR" sz="900" dirty="0" smtClean="0">
                          <a:solidFill>
                            <a:schemeClr val="tx1"/>
                          </a:solidFill>
                        </a:rPr>
                        <a:t>–</a:t>
                      </a:r>
                      <a:r>
                        <a:rPr lang="tr-TR" sz="900" baseline="0" dirty="0" smtClean="0">
                          <a:solidFill>
                            <a:schemeClr val="tx1"/>
                          </a:solidFill>
                        </a:rPr>
                        <a:t> Namık Kodaman </a:t>
                      </a:r>
                      <a:r>
                        <a:rPr lang="tr-TR" sz="900" dirty="0" smtClean="0">
                          <a:solidFill>
                            <a:schemeClr val="tx1"/>
                          </a:solidFill>
                        </a:rPr>
                        <a:t>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18 Ocak –</a:t>
                      </a:r>
                      <a:r>
                        <a:rPr lang="tr-TR" sz="900" baseline="0" dirty="0" smtClean="0">
                          <a:solidFill>
                            <a:schemeClr val="tx1"/>
                          </a:solidFill>
                        </a:rPr>
                        <a:t> Eran Sözen </a:t>
                      </a:r>
                      <a:r>
                        <a:rPr lang="tr-TR" sz="900" dirty="0" smtClean="0">
                          <a:solidFill>
                            <a:schemeClr val="tx1"/>
                          </a:solidFill>
                        </a:rPr>
                        <a:t>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lnB>
                      <a:noFill/>
                    </a:lnB>
                  </a:tcPr>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l"/>
                      <a:endParaRPr lang="tr-TR" sz="900" b="1" dirty="0" smtClean="0">
                        <a:solidFill>
                          <a:schemeClr val="tx1"/>
                        </a:solidFill>
                      </a:endParaRPr>
                    </a:p>
                    <a:p>
                      <a:pPr lvl="0" algn="just"/>
                      <a:r>
                        <a:rPr lang="tr-TR" sz="900" dirty="0" smtClean="0">
                          <a:solidFill>
                            <a:schemeClr val="tx1"/>
                          </a:solidFill>
                        </a:rPr>
                        <a:t>Dönemimizin 24. toplantısında, </a:t>
                      </a:r>
                      <a:r>
                        <a:rPr lang="tr-TR" sz="900" dirty="0" smtClean="0"/>
                        <a:t>Başkanımız Cengiz</a:t>
                      </a:r>
                      <a:r>
                        <a:rPr lang="tr-TR" sz="900" baseline="0" dirty="0" smtClean="0"/>
                        <a:t> Kaya tarafından sırasıyla «Toplantı Gündemi»  duyurusu  ve misafirlerimizin dostlarımıza tanıtılması yapıldı. </a:t>
                      </a:r>
                    </a:p>
                    <a:p>
                      <a:pPr lvl="0" algn="just"/>
                      <a:r>
                        <a:rPr lang="tr-TR" sz="900" baseline="0" dirty="0" smtClean="0"/>
                        <a:t>Kulüp Genel Sekreteri Rtn.Mert Özmut tarafından katılım oranımız, mazeretli dostlarımız ve mutlu gün bilgilendirilmeleri yapıldı.. </a:t>
                      </a:r>
                    </a:p>
                    <a:p>
                      <a:pPr lvl="0" algn="l"/>
                      <a:r>
                        <a:rPr lang="tr-TR" sz="900" baseline="0" dirty="0" smtClean="0"/>
                        <a:t>BES ve Asamble Komitesi Başkanı GDB. Kadri Güneş “BES ve Asamble çalışmaları” hakkında dostlarımızı bilgilendirdi.</a:t>
                      </a:r>
                    </a:p>
                    <a:p>
                      <a:pPr lvl="0" algn="l"/>
                      <a:r>
                        <a:rPr lang="tr-TR" sz="900" b="0" dirty="0" smtClean="0">
                          <a:latin typeface="+mn-lt"/>
                          <a:ea typeface="Calibri"/>
                        </a:rPr>
                        <a:t>Başkanımız</a:t>
                      </a:r>
                      <a:r>
                        <a:rPr lang="tr-TR" sz="900" b="0" baseline="0" dirty="0" smtClean="0">
                          <a:latin typeface="+mn-lt"/>
                          <a:ea typeface="Calibri"/>
                        </a:rPr>
                        <a:t> tarafından 14-15 Ocak 2017 tarihlerinde İskenderun’da yapılan “Başkanlar Yarı Yıl Toplantı “ sına  yönelik bilgilendirme yapıldı.</a:t>
                      </a:r>
                      <a:r>
                        <a:rPr lang="tr-TR" sz="900" b="0" dirty="0" smtClean="0">
                          <a:latin typeface="+mn-lt"/>
                          <a:ea typeface="Calibri"/>
                        </a:rPr>
                        <a:t> </a:t>
                      </a:r>
                    </a:p>
                    <a:p>
                      <a:pPr marL="342900" lvl="0" indent="-342900" algn="l">
                        <a:spcAft>
                          <a:spcPts val="0"/>
                        </a:spcAft>
                        <a:buFont typeface="Arial"/>
                        <a:buNone/>
                      </a:pPr>
                      <a:r>
                        <a:rPr lang="tr-TR" sz="900" b="0" dirty="0" smtClean="0">
                          <a:latin typeface="+mn-lt"/>
                          <a:ea typeface="Calibri"/>
                        </a:rPr>
                        <a:t>GDB. Levent Çolak 11</a:t>
                      </a:r>
                      <a:r>
                        <a:rPr lang="tr-TR" sz="900" b="0" baseline="0" dirty="0" smtClean="0">
                          <a:latin typeface="+mn-lt"/>
                          <a:ea typeface="Calibri"/>
                        </a:rPr>
                        <a:t> Aralık tarihindeki “7. </a:t>
                      </a:r>
                      <a:r>
                        <a:rPr lang="tr-TR" sz="900" b="0" baseline="0" dirty="0" err="1" smtClean="0">
                          <a:latin typeface="+mn-lt"/>
                          <a:ea typeface="Calibri"/>
                        </a:rPr>
                        <a:t>Berdan</a:t>
                      </a:r>
                      <a:r>
                        <a:rPr lang="tr-TR" sz="900" b="0" baseline="0" dirty="0" smtClean="0">
                          <a:latin typeface="+mn-lt"/>
                          <a:ea typeface="Calibri"/>
                        </a:rPr>
                        <a:t> Akalın </a:t>
                      </a:r>
                      <a:r>
                        <a:rPr lang="tr-TR" sz="900" b="0" dirty="0" smtClean="0">
                          <a:latin typeface="+mn-lt"/>
                          <a:ea typeface="Calibri"/>
                        </a:rPr>
                        <a:t>Bowling Turnuvası” ‘</a:t>
                      </a:r>
                      <a:r>
                        <a:rPr lang="tr-TR" sz="900" b="0" dirty="0" err="1" smtClean="0">
                          <a:latin typeface="+mn-lt"/>
                          <a:ea typeface="Calibri"/>
                        </a:rPr>
                        <a:t>nın</a:t>
                      </a:r>
                      <a:r>
                        <a:rPr lang="tr-TR" sz="900" b="0" dirty="0" smtClean="0">
                          <a:latin typeface="+mn-lt"/>
                          <a:ea typeface="Calibri"/>
                        </a:rPr>
                        <a:t> mali sonuçları hakkında   </a:t>
                      </a:r>
                    </a:p>
                    <a:p>
                      <a:pPr marL="342900" lvl="0" indent="-342900" algn="l">
                        <a:spcAft>
                          <a:spcPts val="0"/>
                        </a:spcAft>
                        <a:buFont typeface="Arial"/>
                        <a:buNone/>
                      </a:pPr>
                      <a:r>
                        <a:rPr lang="tr-TR" sz="900" b="0" dirty="0" smtClean="0">
                          <a:latin typeface="+mn-lt"/>
                          <a:ea typeface="Calibri"/>
                        </a:rPr>
                        <a:t>Dostlarımıza  bilgi verdi.</a:t>
                      </a:r>
                    </a:p>
                    <a:p>
                      <a:pPr marL="342900" lvl="0" indent="-342900" algn="l">
                        <a:spcAft>
                          <a:spcPts val="0"/>
                        </a:spcAft>
                        <a:buFont typeface="Arial"/>
                        <a:buNone/>
                      </a:pPr>
                      <a:r>
                        <a:rPr lang="tr-TR" sz="900" b="0" dirty="0" smtClean="0">
                          <a:latin typeface="+mn-lt"/>
                          <a:ea typeface="Calibri"/>
                        </a:rPr>
                        <a:t>Başkanımız, tarafından  “Tarihte Bu Ay” sunumu yapıldı.</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Başkanımız tarafından Ocak ayında planlanan sırasıyla  21 Ocak 2017 </a:t>
                      </a:r>
                      <a:r>
                        <a:rPr lang="tr-TR" sz="900" b="0" baseline="0" dirty="0" err="1" smtClean="0">
                          <a:solidFill>
                            <a:schemeClr val="tx1"/>
                          </a:solidFill>
                        </a:rPr>
                        <a:t>Ocakbaşı</a:t>
                      </a:r>
                      <a:r>
                        <a:rPr lang="tr-TR" sz="900" b="0" baseline="0" dirty="0" smtClean="0">
                          <a:solidFill>
                            <a:schemeClr val="tx1"/>
                          </a:solidFill>
                        </a:rPr>
                        <a:t> ve  26 Ocak 2017 tarihindeki Meslek Ödülü eşli toplantımız  dostlarımıza duyuruldu.</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duyuruların ardından Son Söz ve Haftanın Sözü için dostlarımıza söz verdi. </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T</a:t>
                      </a:r>
                      <a:r>
                        <a:rPr lang="tr-TR" sz="900" baseline="0" dirty="0" smtClean="0">
                          <a:solidFill>
                            <a:schemeClr val="tx1"/>
                          </a:solidFill>
                        </a:rPr>
                        <a: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aseline="0" dirty="0" smtClean="0">
                        <a:solidFill>
                          <a:schemeClr val="tx1"/>
                        </a:solidFill>
                      </a:endParaRPr>
                    </a:p>
                    <a:p>
                      <a:pPr lvl="0" algn="just"/>
                      <a:r>
                        <a:rPr lang="tr-TR" sz="900" b="1" dirty="0" smtClean="0"/>
                        <a:t>Haftanın</a:t>
                      </a:r>
                      <a:r>
                        <a:rPr lang="tr-TR" sz="900" b="1" baseline="0" dirty="0" smtClean="0"/>
                        <a:t> Sözü:  </a:t>
                      </a:r>
                    </a:p>
                    <a:p>
                      <a:pPr marL="0" marR="0" lvl="0" indent="0" algn="just" defTabSz="736549" rtl="0" eaLnBrk="1" fontAlgn="auto" latinLnBrk="0" hangingPunct="1">
                        <a:lnSpc>
                          <a:spcPct val="100000"/>
                        </a:lnSpc>
                        <a:spcBef>
                          <a:spcPts val="0"/>
                        </a:spcBef>
                        <a:spcAft>
                          <a:spcPts val="0"/>
                        </a:spcAft>
                        <a:buClrTx/>
                        <a:buSzTx/>
                        <a:buFontTx/>
                        <a:buNone/>
                        <a:tabLst/>
                        <a:defRPr/>
                      </a:pPr>
                      <a:endParaRPr lang="tr-TR" sz="700" b="1" dirty="0" smtClean="0">
                        <a:latin typeface="Arial"/>
                        <a:ea typeface="Calibri"/>
                      </a:endParaRPr>
                    </a:p>
                    <a:p>
                      <a:pPr marL="0" marR="0" lvl="0" indent="0" algn="just" defTabSz="736549" rtl="0" eaLnBrk="1" fontAlgn="auto" latinLnBrk="0" hangingPunct="1">
                        <a:lnSpc>
                          <a:spcPct val="100000"/>
                        </a:lnSpc>
                        <a:spcBef>
                          <a:spcPts val="0"/>
                        </a:spcBef>
                        <a:spcAft>
                          <a:spcPts val="0"/>
                        </a:spcAft>
                        <a:buClrTx/>
                        <a:buSzTx/>
                        <a:buFontTx/>
                        <a:buNone/>
                        <a:tabLst/>
                        <a:defRPr/>
                      </a:pPr>
                      <a:r>
                        <a:rPr lang="tr-TR" sz="900" b="1" dirty="0" smtClean="0">
                          <a:latin typeface="+mj-lt"/>
                          <a:ea typeface="Calibri"/>
                        </a:rPr>
                        <a:t>“</a:t>
                      </a:r>
                      <a:r>
                        <a:rPr lang="tr-TR" sz="900" b="0" dirty="0" smtClean="0">
                          <a:latin typeface="+mj-lt"/>
                          <a:ea typeface="Calibri"/>
                        </a:rPr>
                        <a:t>Bir yalana inanmış olmak bizi aptal yapmaz.</a:t>
                      </a:r>
                      <a:r>
                        <a:rPr lang="tr-TR" sz="900" b="0" baseline="0" dirty="0" smtClean="0">
                          <a:latin typeface="+mj-lt"/>
                          <a:ea typeface="Calibri"/>
                        </a:rPr>
                        <a:t> Çünkü saf olmak, şerefsiz olmaktan daha iyidir.</a:t>
                      </a:r>
                      <a:r>
                        <a:rPr lang="tr-TR" sz="900" b="1" baseline="0" dirty="0" smtClean="0">
                          <a:latin typeface="+mj-lt"/>
                          <a:ea typeface="Calibri"/>
                        </a:rPr>
                        <a:t>” Anonim</a:t>
                      </a:r>
                      <a:endParaRPr lang="tr-TR" sz="800" b="1" dirty="0" smtClean="0">
                        <a:latin typeface="Arial"/>
                        <a:ea typeface="Calibri"/>
                      </a:endParaRPr>
                    </a:p>
                    <a:p>
                      <a:pPr lvl="0" algn="just"/>
                      <a:endParaRPr lang="tr-TR" sz="900" b="1" baseline="0" dirty="0" smtClean="0"/>
                    </a:p>
                    <a:p>
                      <a:pPr algn="just"/>
                      <a:r>
                        <a:rPr lang="tr-TR" sz="1000" b="0" kern="1200" dirty="0" smtClean="0">
                          <a:solidFill>
                            <a:schemeClr val="tx1"/>
                          </a:solidFill>
                          <a:latin typeface="+mn-lt"/>
                          <a:ea typeface="+mn-ea"/>
                          <a:cs typeface="+mn-cs"/>
                        </a:rPr>
                        <a:t> </a:t>
                      </a:r>
                      <a:endParaRPr lang="en-US" sz="1000" b="0" kern="1200" dirty="0" smtClean="0">
                        <a:solidFill>
                          <a:schemeClr val="tx1"/>
                        </a:solidFill>
                        <a:latin typeface="+mn-lt"/>
                        <a:ea typeface="+mn-ea"/>
                        <a:cs typeface="+mn-cs"/>
                      </a:endParaRPr>
                    </a:p>
                    <a:p>
                      <a:pPr algn="just"/>
                      <a:endParaRPr lang="en-US" sz="900" b="0" kern="1200" dirty="0" smtClean="0">
                        <a:solidFill>
                          <a:schemeClr val="tx1"/>
                        </a:solidFill>
                        <a:latin typeface="+mn-lt"/>
                        <a:ea typeface="+mn-ea"/>
                        <a:cs typeface="+mn-cs"/>
                      </a:endParaRPr>
                    </a:p>
                    <a:p>
                      <a:pPr lvl="0" algn="l"/>
                      <a:r>
                        <a:rPr lang="tr-TR" sz="900" b="0" baseline="0" dirty="0" smtClean="0">
                          <a:solidFill>
                            <a:schemeClr val="tx1"/>
                          </a:solidFill>
                        </a:rPr>
                        <a:t> </a:t>
                      </a:r>
                      <a:r>
                        <a:rPr lang="tr-TR" sz="900" baseline="0" dirty="0" smtClean="0">
                          <a:solidFill>
                            <a:schemeClr val="tx1"/>
                          </a:solidFill>
                        </a:rPr>
                        <a:t>                                                                        </a:t>
                      </a:r>
                    </a:p>
                    <a:p>
                      <a:pPr lvl="1" algn="just"/>
                      <a:endParaRPr lang="tr-TR" sz="900" dirty="0">
                        <a:solidFill>
                          <a:schemeClr val="tx1"/>
                        </a:solidFill>
                      </a:endParaRPr>
                    </a:p>
                  </a:txBody>
                  <a:tcPr marL="0" marR="0" marT="37806" marB="37806">
                    <a:lnL>
                      <a:noFill/>
                    </a:lnL>
                    <a:lnR>
                      <a:noFill/>
                    </a:lnR>
                    <a:lnT>
                      <a:noFill/>
                    </a:lnT>
                    <a:lnB>
                      <a:noFill/>
                    </a:lnB>
                    <a:lnTlToBr w="12700" cmpd="sng">
                      <a:noFill/>
                      <a:prstDash val="solid"/>
                    </a:lnTlToBr>
                    <a:lnBlToTr w="12700" cmpd="sng">
                      <a:noFill/>
                      <a:prstDash val="solid"/>
                    </a:lnBlToTr>
                  </a:tcPr>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lnT>
                      <a:noFill/>
                    </a:lnT>
                  </a:tcPr>
                </a:tc>
                <a:tc>
                  <a:txBody>
                    <a:bodyPr/>
                    <a:lstStyle/>
                    <a:p>
                      <a:endParaRPr lang="tr-TR" sz="1000" dirty="0"/>
                    </a:p>
                  </a:txBody>
                  <a:tcPr marL="71057" marR="71057" marT="37806" marB="37806">
                    <a:lnT>
                      <a:noFill/>
                    </a:lnT>
                  </a:tcPr>
                </a:tc>
              </a:tr>
            </a:tbl>
          </a:graphicData>
        </a:graphic>
      </p:graphicFrame>
      <p:sp>
        <p:nvSpPr>
          <p:cNvPr id="7" name="Rectangle 6"/>
          <p:cNvSpPr/>
          <p:nvPr/>
        </p:nvSpPr>
        <p:spPr>
          <a:xfrm>
            <a:off x="174701" y="2268463"/>
            <a:ext cx="4290118" cy="369332"/>
          </a:xfrm>
          <a:prstGeom prst="rect">
            <a:avLst/>
          </a:prstGeom>
        </p:spPr>
        <p:txBody>
          <a:bodyPr>
            <a:spAutoFit/>
          </a:bodyPr>
          <a:lstStyle/>
          <a:p>
            <a:pPr lvl="1"/>
            <a:endParaRPr lang="tr-TR" sz="900" dirty="0"/>
          </a:p>
          <a:p>
            <a:pPr lvl="1"/>
            <a:r>
              <a:rPr lang="tr-TR" sz="900" dirty="0" smtClean="0"/>
              <a:t> </a:t>
            </a:r>
            <a:endParaRPr lang="tr-TR" sz="900" dirty="0"/>
          </a:p>
        </p:txBody>
      </p:sp>
    </p:spTree>
    <p:extLst>
      <p:ext uri="{BB962C8B-B14F-4D97-AF65-F5344CB8AC3E}">
        <p14:creationId xmlns="" xmlns:p14="http://schemas.microsoft.com/office/powerpoint/2010/main" val="303153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cstate="print"/>
          <a:srcRect/>
          <a:stretch>
            <a:fillRect/>
          </a:stretch>
        </p:blipFill>
        <p:spPr bwMode="auto">
          <a:xfrm>
            <a:off x="2736907" y="372439"/>
            <a:ext cx="2340000" cy="1560000"/>
          </a:xfrm>
          <a:prstGeom prst="rect">
            <a:avLst/>
          </a:prstGeom>
          <a:noFill/>
          <a:ln w="9525">
            <a:noFill/>
            <a:miter lim="800000"/>
            <a:headEnd/>
            <a:tailEnd/>
          </a:ln>
          <a:effectLst/>
        </p:spPr>
      </p:pic>
      <p:pic>
        <p:nvPicPr>
          <p:cNvPr id="15368" name="Picture 8"/>
          <p:cNvPicPr>
            <a:picLocks noChangeAspect="1" noChangeArrowheads="1"/>
          </p:cNvPicPr>
          <p:nvPr/>
        </p:nvPicPr>
        <p:blipFill>
          <a:blip r:embed="rId3" cstate="print"/>
          <a:srcRect/>
          <a:stretch>
            <a:fillRect/>
          </a:stretch>
        </p:blipFill>
        <p:spPr bwMode="auto">
          <a:xfrm>
            <a:off x="2736627" y="2244647"/>
            <a:ext cx="2340000" cy="1560000"/>
          </a:xfrm>
          <a:prstGeom prst="rect">
            <a:avLst/>
          </a:prstGeom>
          <a:noFill/>
          <a:ln w="9525">
            <a:noFill/>
            <a:miter lim="800000"/>
            <a:headEnd/>
            <a:tailEnd/>
          </a:ln>
          <a:effectLst/>
        </p:spPr>
      </p:pic>
      <p:pic>
        <p:nvPicPr>
          <p:cNvPr id="15373" name="Picture 13"/>
          <p:cNvPicPr>
            <a:picLocks noChangeAspect="1" noChangeArrowheads="1"/>
          </p:cNvPicPr>
          <p:nvPr/>
        </p:nvPicPr>
        <p:blipFill>
          <a:blip r:embed="rId4" cstate="print"/>
          <a:srcRect/>
          <a:stretch>
            <a:fillRect/>
          </a:stretch>
        </p:blipFill>
        <p:spPr bwMode="auto">
          <a:xfrm>
            <a:off x="72611" y="372439"/>
            <a:ext cx="2340000" cy="1560000"/>
          </a:xfrm>
          <a:prstGeom prst="rect">
            <a:avLst/>
          </a:prstGeom>
          <a:noFill/>
          <a:ln w="9525">
            <a:noFill/>
            <a:miter lim="800000"/>
            <a:headEnd/>
            <a:tailEnd/>
          </a:ln>
          <a:effectLst/>
        </p:spPr>
      </p:pic>
      <p:pic>
        <p:nvPicPr>
          <p:cNvPr id="15379" name="Picture 19"/>
          <p:cNvPicPr>
            <a:picLocks noChangeAspect="1" noChangeArrowheads="1"/>
          </p:cNvPicPr>
          <p:nvPr/>
        </p:nvPicPr>
        <p:blipFill>
          <a:blip r:embed="rId5" cstate="print"/>
          <a:srcRect/>
          <a:stretch>
            <a:fillRect/>
          </a:stretch>
        </p:blipFill>
        <p:spPr bwMode="auto">
          <a:xfrm>
            <a:off x="72611" y="2244647"/>
            <a:ext cx="2340000" cy="1560000"/>
          </a:xfrm>
          <a:prstGeom prst="rect">
            <a:avLst/>
          </a:prstGeom>
          <a:noFill/>
          <a:ln w="9525">
            <a:noFill/>
            <a:miter lim="800000"/>
            <a:headEnd/>
            <a:tailEnd/>
          </a:ln>
          <a:effectLst/>
        </p:spPr>
      </p:pic>
      <p:sp>
        <p:nvSpPr>
          <p:cNvPr id="23" name="22 Dikdörtgen"/>
          <p:cNvSpPr/>
          <p:nvPr/>
        </p:nvSpPr>
        <p:spPr>
          <a:xfrm>
            <a:off x="1810867" y="36215"/>
            <a:ext cx="1705916" cy="307777"/>
          </a:xfrm>
          <a:prstGeom prst="rect">
            <a:avLst/>
          </a:prstGeom>
        </p:spPr>
        <p:txBody>
          <a:bodyPr wrap="none">
            <a:spAutoFit/>
          </a:bodyPr>
          <a:lstStyle/>
          <a:p>
            <a:r>
              <a:rPr lang="tr-TR" b="1" dirty="0" smtClean="0">
                <a:latin typeface="Monotype Corsiva" panose="03010101010201010101" pitchFamily="66" charset="0"/>
              </a:rPr>
              <a:t>1524. TOPLANTIMIZ</a:t>
            </a:r>
            <a:endParaRPr lang="tr-TR" b="1" dirty="0">
              <a:latin typeface="Monotype Corsiva" panose="03010101010201010101" pitchFamily="66" charset="0"/>
            </a:endParaRPr>
          </a:p>
        </p:txBody>
      </p:sp>
      <p:sp>
        <p:nvSpPr>
          <p:cNvPr id="11" name="10 Dikdörtgen"/>
          <p:cNvSpPr/>
          <p:nvPr/>
        </p:nvSpPr>
        <p:spPr>
          <a:xfrm>
            <a:off x="1331913" y="1981011"/>
            <a:ext cx="2663825" cy="215444"/>
          </a:xfrm>
          <a:prstGeom prst="rect">
            <a:avLst/>
          </a:prstGeom>
        </p:spPr>
        <p:txBody>
          <a:bodyPr>
            <a:spAutoFit/>
          </a:bodyPr>
          <a:lstStyle/>
          <a:p>
            <a:pPr>
              <a:buNone/>
            </a:pPr>
            <a:r>
              <a:rPr lang="tr-TR" sz="800" b="1" dirty="0" smtClean="0"/>
              <a:t>Kulübümüzün 1524. dönemimizin 24. toplantısı</a:t>
            </a:r>
            <a:endParaRPr lang="tr-TR" sz="800" dirty="0"/>
          </a:p>
        </p:txBody>
      </p:sp>
      <p:sp>
        <p:nvSpPr>
          <p:cNvPr id="12" name="11 Dikdörtgen"/>
          <p:cNvSpPr/>
          <p:nvPr/>
        </p:nvSpPr>
        <p:spPr>
          <a:xfrm>
            <a:off x="2736627" y="3802117"/>
            <a:ext cx="3096000" cy="215444"/>
          </a:xfrm>
          <a:prstGeom prst="rect">
            <a:avLst/>
          </a:prstGeom>
        </p:spPr>
        <p:txBody>
          <a:bodyPr>
            <a:spAutoFit/>
          </a:bodyPr>
          <a:lstStyle/>
          <a:p>
            <a:pPr>
              <a:buNone/>
            </a:pPr>
            <a:r>
              <a:rPr lang="tr-TR" sz="800" b="1" dirty="0" smtClean="0"/>
              <a:t>GDB. Kadri Güneş BES – Asamble Komite çalışmaları</a:t>
            </a:r>
            <a:endParaRPr lang="tr-TR" sz="800" dirty="0"/>
          </a:p>
        </p:txBody>
      </p:sp>
      <p:sp>
        <p:nvSpPr>
          <p:cNvPr id="13" name="12 Dikdörtgen"/>
          <p:cNvSpPr/>
          <p:nvPr/>
        </p:nvSpPr>
        <p:spPr>
          <a:xfrm>
            <a:off x="72331" y="3781211"/>
            <a:ext cx="2663825" cy="215444"/>
          </a:xfrm>
          <a:prstGeom prst="rect">
            <a:avLst/>
          </a:prstGeom>
        </p:spPr>
        <p:txBody>
          <a:bodyPr>
            <a:spAutoFit/>
          </a:bodyPr>
          <a:lstStyle/>
          <a:p>
            <a:pPr>
              <a:buNone/>
            </a:pPr>
            <a:r>
              <a:rPr lang="tr-TR" sz="800" b="1" dirty="0" smtClean="0"/>
              <a:t>Kulüp Genel Sekreteri Mert Özmut mutlu gün duyuruları</a:t>
            </a:r>
            <a:endParaRPr lang="tr-TR" sz="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1525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43244126"/>
              </p:ext>
            </p:extLst>
          </p:nvPr>
        </p:nvGraphicFramePr>
        <p:xfrm>
          <a:off x="202545" y="540271"/>
          <a:ext cx="4910346" cy="7565355"/>
        </p:xfrm>
        <a:graphic>
          <a:graphicData uri="http://schemas.openxmlformats.org/drawingml/2006/table">
            <a:tbl>
              <a:tblPr firstRow="1" bandRow="1">
                <a:tableStyleId>{2D5ABB26-0587-4C30-8999-92F81FD0307C}</a:tableStyleId>
              </a:tblPr>
              <a:tblGrid>
                <a:gridCol w="1454862"/>
                <a:gridCol w="3455484"/>
              </a:tblGrid>
              <a:tr h="306651">
                <a:tc>
                  <a:txBody>
                    <a:bodyPr/>
                    <a:lstStyle/>
                    <a:p>
                      <a:endParaRPr lang="tr-TR" sz="900" b="1" dirty="0" smtClean="0"/>
                    </a:p>
                    <a:p>
                      <a:endParaRPr lang="tr-TR" sz="900" b="1" dirty="0"/>
                    </a:p>
                  </a:txBody>
                  <a:tcPr marL="71057" marR="71057" marT="37806" marB="37806"/>
                </a:tc>
                <a:tc>
                  <a:txBody>
                    <a:bodyPr/>
                    <a:lstStyle/>
                    <a:p>
                      <a:r>
                        <a:rPr lang="tr-TR" sz="1000" dirty="0" smtClean="0"/>
                        <a:t>15.12.2016</a:t>
                      </a:r>
                      <a:endParaRPr lang="tr-TR" sz="1000" dirty="0"/>
                    </a:p>
                  </a:txBody>
                  <a:tcPr marL="71057" marR="71057" marT="37806" marB="37806"/>
                </a:tc>
              </a:tr>
              <a:tr h="306651">
                <a:tc>
                  <a:txBody>
                    <a:bodyPr/>
                    <a:lstStyle/>
                    <a:p>
                      <a:r>
                        <a:rPr lang="tr-TR" sz="900" b="1" dirty="0" smtClean="0"/>
                        <a:t>İlk Gelen Dostumuz</a:t>
                      </a:r>
                      <a:endParaRPr lang="tr-TR" sz="900" b="1" dirty="0"/>
                    </a:p>
                  </a:txBody>
                  <a:tcPr marL="71057" marR="71057" marT="37806" marB="37806"/>
                </a:tc>
                <a:tc>
                  <a:txBody>
                    <a:bodyPr/>
                    <a:lstStyle/>
                    <a:p>
                      <a:r>
                        <a:rPr lang="tr-TR" sz="1000" dirty="0" smtClean="0">
                          <a:solidFill>
                            <a:schemeClr val="tx1"/>
                          </a:solidFill>
                        </a:rPr>
                        <a:t>Eran Sözen</a:t>
                      </a:r>
                      <a:endParaRPr lang="tr-TR" sz="1000" dirty="0">
                        <a:solidFill>
                          <a:schemeClr val="tx1"/>
                        </a:solidFill>
                      </a:endParaRPr>
                    </a:p>
                  </a:txBody>
                  <a:tcPr marL="71057" marR="71057" marT="37806" marB="37806"/>
                </a:tc>
              </a:tr>
              <a:tr h="306651">
                <a:tc>
                  <a:txBody>
                    <a:bodyPr/>
                    <a:lstStyle/>
                    <a:p>
                      <a:r>
                        <a:rPr lang="tr-TR" sz="900" b="1" dirty="0" smtClean="0"/>
                        <a:t>Devam Oranımız</a:t>
                      </a:r>
                      <a:endParaRPr lang="tr-TR" sz="900" b="1" dirty="0"/>
                    </a:p>
                  </a:txBody>
                  <a:tcPr marL="71057" marR="71057" marT="37806" marB="37806"/>
                </a:tc>
                <a:tc>
                  <a:txBody>
                    <a:bodyPr/>
                    <a:lstStyle/>
                    <a:p>
                      <a:r>
                        <a:rPr lang="tr-TR" sz="1000" dirty="0" smtClean="0">
                          <a:solidFill>
                            <a:schemeClr val="tx1"/>
                          </a:solidFill>
                        </a:rPr>
                        <a:t>% 88</a:t>
                      </a:r>
                      <a:endParaRPr lang="tr-TR" sz="1000" dirty="0">
                        <a:solidFill>
                          <a:schemeClr val="tx1"/>
                        </a:solidFill>
                      </a:endParaRPr>
                    </a:p>
                  </a:txBody>
                  <a:tcPr marL="71057" marR="71057" marT="37806" marB="37806"/>
                </a:tc>
              </a:tr>
              <a:tr h="306651">
                <a:tc>
                  <a:txBody>
                    <a:bodyPr/>
                    <a:lstStyle/>
                    <a:p>
                      <a:r>
                        <a:rPr lang="tr-TR" sz="900" b="1" dirty="0" smtClean="0"/>
                        <a:t>Mazeretli Dostlarımız</a:t>
                      </a:r>
                      <a:endParaRPr lang="tr-TR" sz="900" b="1" dirty="0"/>
                    </a:p>
                  </a:txBody>
                  <a:tcPr marL="71057" marR="71057" marT="37806" marB="37806"/>
                </a:tc>
                <a:tc>
                  <a:txBody>
                    <a:bodyPr/>
                    <a:lstStyle/>
                    <a:p>
                      <a:r>
                        <a:rPr lang="tr-TR" sz="1000" baseline="0" dirty="0" smtClean="0">
                          <a:solidFill>
                            <a:schemeClr val="tx1"/>
                          </a:solidFill>
                        </a:rPr>
                        <a:t>Erkan Ulukan,</a:t>
                      </a:r>
                      <a:endParaRPr lang="tr-TR" sz="1000" dirty="0">
                        <a:solidFill>
                          <a:schemeClr val="tx1"/>
                        </a:solidFill>
                      </a:endParaRPr>
                    </a:p>
                  </a:txBody>
                  <a:tcPr marL="71057" marR="71057" marT="37806" marB="37806"/>
                </a:tc>
              </a:tr>
              <a:tr h="213977">
                <a:tc>
                  <a:txBody>
                    <a:bodyPr/>
                    <a:lstStyle/>
                    <a:p>
                      <a:r>
                        <a:rPr lang="tr-TR" sz="900" b="1" dirty="0" smtClean="0"/>
                        <a:t>Konuklarımız</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lvl="1"/>
                      <a:r>
                        <a:rPr lang="tr-TR" sz="900" dirty="0" err="1" smtClean="0">
                          <a:solidFill>
                            <a:schemeClr val="tx1"/>
                          </a:solidFill>
                        </a:rPr>
                        <a:t>Rotary</a:t>
                      </a:r>
                      <a:r>
                        <a:rPr lang="tr-TR" sz="900" baseline="0" dirty="0" smtClean="0">
                          <a:solidFill>
                            <a:schemeClr val="tx1"/>
                          </a:solidFill>
                        </a:rPr>
                        <a:t> </a:t>
                      </a:r>
                      <a:r>
                        <a:rPr lang="tr-TR" sz="900" dirty="0" smtClean="0">
                          <a:solidFill>
                            <a:schemeClr val="tx1"/>
                          </a:solidFill>
                        </a:rPr>
                        <a:t>2430 Bölge Dönem Guvernörü</a:t>
                      </a:r>
                      <a:r>
                        <a:rPr lang="tr-TR" sz="900" baseline="0" dirty="0" smtClean="0">
                          <a:solidFill>
                            <a:schemeClr val="tx1"/>
                          </a:solidFill>
                        </a:rPr>
                        <a:t> </a:t>
                      </a:r>
                      <a:r>
                        <a:rPr lang="tr-TR" sz="900" baseline="0" dirty="0" err="1" smtClean="0">
                          <a:solidFill>
                            <a:schemeClr val="tx1"/>
                          </a:solidFill>
                        </a:rPr>
                        <a:t>Güner</a:t>
                      </a:r>
                      <a:r>
                        <a:rPr lang="tr-TR" sz="900" baseline="0" dirty="0" smtClean="0">
                          <a:solidFill>
                            <a:schemeClr val="tx1"/>
                          </a:solidFill>
                        </a:rPr>
                        <a:t> İnci ve eşi </a:t>
                      </a:r>
                      <a:r>
                        <a:rPr lang="tr-TR" sz="900" baseline="0" dirty="0" err="1" smtClean="0">
                          <a:solidFill>
                            <a:schemeClr val="tx1"/>
                          </a:solidFill>
                        </a:rPr>
                        <a:t>Nagihan</a:t>
                      </a:r>
                      <a:endParaRPr lang="tr-TR" sz="900" baseline="0" dirty="0" smtClean="0">
                        <a:solidFill>
                          <a:schemeClr val="tx1"/>
                        </a:solidFill>
                      </a:endParaRPr>
                    </a:p>
                    <a:p>
                      <a:pPr lvl="1"/>
                      <a:r>
                        <a:rPr lang="tr-TR" sz="900" baseline="0" dirty="0" smtClean="0">
                          <a:solidFill>
                            <a:schemeClr val="tx1"/>
                          </a:solidFill>
                        </a:rPr>
                        <a:t>Onur Konuğu öğretmen Saadet Özkan</a:t>
                      </a:r>
                    </a:p>
                    <a:p>
                      <a:pPr lvl="1"/>
                      <a:r>
                        <a:rPr lang="tr-TR" sz="900" baseline="0" dirty="0" err="1" smtClean="0">
                          <a:solidFill>
                            <a:schemeClr val="tx1"/>
                          </a:solidFill>
                        </a:rPr>
                        <a:t>GDGuvernörü</a:t>
                      </a:r>
                      <a:r>
                        <a:rPr lang="tr-TR" sz="900" baseline="0" dirty="0" smtClean="0">
                          <a:solidFill>
                            <a:schemeClr val="tx1"/>
                          </a:solidFill>
                        </a:rPr>
                        <a:t>  Malik </a:t>
                      </a:r>
                      <a:r>
                        <a:rPr lang="tr-TR" sz="900" baseline="0" dirty="0" err="1" smtClean="0">
                          <a:solidFill>
                            <a:schemeClr val="tx1"/>
                          </a:solidFill>
                        </a:rPr>
                        <a:t>Aviral</a:t>
                      </a:r>
                      <a:endParaRPr lang="tr-TR" sz="900" baseline="0" dirty="0" smtClean="0">
                        <a:solidFill>
                          <a:schemeClr val="tx1"/>
                        </a:solidFill>
                      </a:endParaRPr>
                    </a:p>
                    <a:p>
                      <a:pPr lvl="1"/>
                      <a:r>
                        <a:rPr lang="tr-TR" sz="900" baseline="0" dirty="0" err="1" smtClean="0">
                          <a:solidFill>
                            <a:schemeClr val="tx1"/>
                          </a:solidFill>
                        </a:rPr>
                        <a:t>GDGuvernörü</a:t>
                      </a:r>
                      <a:r>
                        <a:rPr lang="tr-TR" sz="900" baseline="0" dirty="0" smtClean="0">
                          <a:solidFill>
                            <a:schemeClr val="tx1"/>
                          </a:solidFill>
                        </a:rPr>
                        <a:t> Hasan </a:t>
                      </a:r>
                      <a:r>
                        <a:rPr lang="tr-TR" sz="900" baseline="0" dirty="0" err="1" smtClean="0">
                          <a:solidFill>
                            <a:schemeClr val="tx1"/>
                          </a:solidFill>
                        </a:rPr>
                        <a:t>Akduman</a:t>
                      </a:r>
                      <a:r>
                        <a:rPr lang="tr-TR" sz="900" baseline="0" dirty="0" smtClean="0">
                          <a:solidFill>
                            <a:schemeClr val="tx1"/>
                          </a:solidFill>
                        </a:rPr>
                        <a:t> ve eşi Esin</a:t>
                      </a:r>
                    </a:p>
                    <a:p>
                      <a:pPr lvl="1"/>
                      <a:r>
                        <a:rPr lang="tr-TR" sz="900" baseline="0" dirty="0" err="1" smtClean="0">
                          <a:solidFill>
                            <a:schemeClr val="tx1"/>
                          </a:solidFill>
                        </a:rPr>
                        <a:t>GDGuvernörü</a:t>
                      </a:r>
                      <a:r>
                        <a:rPr lang="tr-TR" sz="900" baseline="0" dirty="0" smtClean="0">
                          <a:solidFill>
                            <a:schemeClr val="tx1"/>
                          </a:solidFill>
                        </a:rPr>
                        <a:t> Murat Öz ve eşi Ela</a:t>
                      </a:r>
                    </a:p>
                    <a:p>
                      <a:pPr lvl="1"/>
                      <a:r>
                        <a:rPr lang="tr-TR" sz="900" baseline="0" dirty="0" err="1" smtClean="0">
                          <a:solidFill>
                            <a:schemeClr val="tx1"/>
                          </a:solidFill>
                        </a:rPr>
                        <a:t>GDGuvernörü</a:t>
                      </a:r>
                      <a:r>
                        <a:rPr lang="tr-TR" sz="900" baseline="0" dirty="0" smtClean="0">
                          <a:solidFill>
                            <a:schemeClr val="tx1"/>
                          </a:solidFill>
                        </a:rPr>
                        <a:t> Gürkan </a:t>
                      </a:r>
                      <a:r>
                        <a:rPr lang="tr-TR" sz="900" baseline="0" dirty="0" err="1" smtClean="0">
                          <a:solidFill>
                            <a:schemeClr val="tx1"/>
                          </a:solidFill>
                        </a:rPr>
                        <a:t>Olguntürk</a:t>
                      </a:r>
                      <a:r>
                        <a:rPr lang="tr-TR" sz="900" baseline="0" dirty="0" smtClean="0">
                          <a:solidFill>
                            <a:schemeClr val="tx1"/>
                          </a:solidFill>
                        </a:rPr>
                        <a:t> ve eşi Rana</a:t>
                      </a:r>
                    </a:p>
                    <a:p>
                      <a:pPr lvl="1"/>
                      <a:r>
                        <a:rPr lang="tr-TR" sz="900" baseline="0" dirty="0" smtClean="0">
                          <a:solidFill>
                            <a:schemeClr val="tx1"/>
                          </a:solidFill>
                        </a:rPr>
                        <a:t>17. Grup Rotary Kulüpleri Guvernör  Yardımcısı Engin Bozkurt ve eşi Sema</a:t>
                      </a:r>
                    </a:p>
                    <a:p>
                      <a:pPr lvl="1"/>
                      <a:r>
                        <a:rPr lang="tr-TR" sz="900" baseline="0" dirty="0" smtClean="0">
                          <a:solidFill>
                            <a:schemeClr val="tx1"/>
                          </a:solidFill>
                        </a:rPr>
                        <a:t>13. Grup Rotary Kulüpleri </a:t>
                      </a:r>
                      <a:r>
                        <a:rPr lang="tr-TR" sz="900" baseline="0" dirty="0" err="1" smtClean="0">
                          <a:solidFill>
                            <a:schemeClr val="tx1"/>
                          </a:solidFill>
                        </a:rPr>
                        <a:t>Guvenör</a:t>
                      </a:r>
                      <a:r>
                        <a:rPr lang="tr-TR" sz="900" baseline="0" dirty="0" smtClean="0">
                          <a:solidFill>
                            <a:schemeClr val="tx1"/>
                          </a:solidFill>
                        </a:rPr>
                        <a:t> Yardımcısı Ali Dinç ve eşi Selma</a:t>
                      </a:r>
                    </a:p>
                    <a:p>
                      <a:pPr lvl="1"/>
                      <a:r>
                        <a:rPr lang="tr-TR" sz="900" baseline="0" dirty="0" smtClean="0">
                          <a:solidFill>
                            <a:schemeClr val="tx1"/>
                          </a:solidFill>
                        </a:rPr>
                        <a:t>2430 Bölge Rotary Yayınları ve Arşiv Komitesi Başkanı Güngör Özgün ve eşi Berrin</a:t>
                      </a:r>
                    </a:p>
                    <a:p>
                      <a:pPr lvl="1"/>
                      <a:r>
                        <a:rPr lang="tr-TR" sz="900" baseline="0" dirty="0" smtClean="0">
                          <a:solidFill>
                            <a:schemeClr val="tx1"/>
                          </a:solidFill>
                        </a:rPr>
                        <a:t>Kavaklıdere Rotary Kulübü Dönem Başkanı Yakup Hazan ve eşi Nuran</a:t>
                      </a:r>
                    </a:p>
                    <a:p>
                      <a:pPr lvl="1"/>
                      <a:r>
                        <a:rPr lang="tr-TR" sz="900" baseline="0" dirty="0" smtClean="0">
                          <a:solidFill>
                            <a:schemeClr val="tx1"/>
                          </a:solidFill>
                        </a:rPr>
                        <a:t>Kızılay Rotary Kulübü Dönem Başkanı Yıldız Karaosmanoğlu</a:t>
                      </a:r>
                    </a:p>
                    <a:p>
                      <a:pPr lvl="1"/>
                      <a:r>
                        <a:rPr lang="tr-TR" sz="900" baseline="0" dirty="0" smtClean="0">
                          <a:solidFill>
                            <a:schemeClr val="tx1"/>
                          </a:solidFill>
                        </a:rPr>
                        <a:t>Yıldız Rotary Kulübü Dönem Başkanı Kemal </a:t>
                      </a:r>
                      <a:r>
                        <a:rPr lang="tr-TR" sz="900" baseline="0" dirty="0" err="1" smtClean="0">
                          <a:solidFill>
                            <a:schemeClr val="tx1"/>
                          </a:solidFill>
                        </a:rPr>
                        <a:t>Özberk</a:t>
                      </a:r>
                      <a:endParaRPr lang="tr-TR" sz="900" baseline="0" dirty="0" smtClean="0">
                        <a:solidFill>
                          <a:schemeClr val="tx1"/>
                        </a:solidFill>
                      </a:endParaRPr>
                    </a:p>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900" b="1" dirty="0" smtClean="0"/>
                        <a:t>Mutlu Günler</a:t>
                      </a:r>
                      <a:endParaRPr lang="tr-TR" sz="900" b="1" dirty="0"/>
                    </a:p>
                  </a:txBody>
                  <a:tcPr marL="71057" marR="71057" marT="37806" marB="37806"/>
                </a:tc>
                <a:tc>
                  <a:txBody>
                    <a:bodyPr/>
                    <a:lstStyle/>
                    <a:p>
                      <a:endParaRPr lang="tr-TR" sz="1000" dirty="0">
                        <a:solidFill>
                          <a:schemeClr val="tx1"/>
                        </a:solidFill>
                      </a:endParaRPr>
                    </a:p>
                  </a:txBody>
                  <a:tcPr marL="71057" marR="71057" marT="37806" marB="37806"/>
                </a:tc>
              </a:tr>
              <a:tr h="306651">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900" b="1" dirty="0" smtClean="0">
                          <a:solidFill>
                            <a:schemeClr val="tx1"/>
                          </a:solidFill>
                        </a:rPr>
                        <a:t>Toplantı Akışı </a:t>
                      </a:r>
                    </a:p>
                    <a:p>
                      <a:pPr lvl="0" algn="just"/>
                      <a:r>
                        <a:rPr lang="tr-TR" sz="900" dirty="0" smtClean="0">
                          <a:solidFill>
                            <a:schemeClr val="tx1"/>
                          </a:solidFill>
                        </a:rPr>
                        <a:t>Kavaklıdere,</a:t>
                      </a:r>
                      <a:r>
                        <a:rPr lang="tr-TR" sz="900" baseline="0" dirty="0" smtClean="0">
                          <a:solidFill>
                            <a:schemeClr val="tx1"/>
                          </a:solidFill>
                        </a:rPr>
                        <a:t> Kızılay ve Yıldız Rotary kulüpleri ile birlikte yapılan eşli ortak toplantıda, kulüp başkanları sırasıyla Kavaklıdere, Kızılay, Yıldız ve Bahçelievler Rotary Kulüpleri olarak toplantılarını açtılar. Toplantı açılışları sırasında, kulüpler tarafından önemli görülen duyurular Başkanlar tarafından yapıldı.</a:t>
                      </a:r>
                    </a:p>
                    <a:p>
                      <a:pPr lvl="0" algn="just"/>
                      <a:r>
                        <a:rPr lang="tr-TR" sz="900" baseline="0" dirty="0" smtClean="0">
                          <a:solidFill>
                            <a:schemeClr val="tx1"/>
                          </a:solidFill>
                        </a:rPr>
                        <a:t>Bahçelievler Rotary Kulübünün 1525. ve dönemimizin 25. toplantısı Başkan Cengiz Kaya tarafından  açılmasından sonra,  Başkanımız tarafından toplantıya katılan misafirlerimiz dostlarımıza tanıtıldı.</a:t>
                      </a:r>
                    </a:p>
                    <a:p>
                      <a:pPr lvl="0" algn="l"/>
                      <a:r>
                        <a:rPr lang="tr-TR" sz="900" baseline="0" dirty="0" smtClean="0"/>
                        <a:t>Kulüp Genel Sekreteri Mert Özmut tarafından  mutlu gün bilgilendirilmeleri yapıldı. </a:t>
                      </a:r>
                    </a:p>
                    <a:p>
                      <a:pPr lvl="0" algn="l"/>
                      <a:r>
                        <a:rPr lang="tr-TR" sz="900" baseline="0" dirty="0" smtClean="0"/>
                        <a:t>Başkanımız tarafından, Sincan Kapalı Kadın Cezaevinde başlatılan “ Kendi Kendine Meme taraması” projesi ve 2017-2018 Dönemi BES- Asamble etkinliğimiz, ortak toplantıdaki dostlara duyuruldu.</a:t>
                      </a:r>
                    </a:p>
                    <a:p>
                      <a:pPr lvl="0" algn="l"/>
                      <a:r>
                        <a:rPr lang="tr-TR" sz="900" baseline="0" dirty="0" smtClean="0"/>
                        <a:t>Başkanımız tarafından, sunuşlarını yaptıkları toplantıda teşekkür belgeleri verilemeyen, Nursun ve Murat Doğru dostlarımıza katılanların huzurunda “Teşekkür Belgeleri” verildi.</a:t>
                      </a:r>
                    </a:p>
                    <a:p>
                      <a:pPr lvl="0" algn="l"/>
                      <a:r>
                        <a:rPr lang="tr-TR" sz="900" baseline="0" dirty="0" smtClean="0"/>
                        <a:t>Başkanımız tarafından başlatılan “Meslek Ödül Töreni” </a:t>
                      </a:r>
                      <a:r>
                        <a:rPr lang="tr-TR" sz="900" baseline="0" dirty="0" err="1" smtClean="0"/>
                        <a:t>nin</a:t>
                      </a:r>
                      <a:r>
                        <a:rPr lang="tr-TR" sz="900" baseline="0" dirty="0" smtClean="0"/>
                        <a:t> başında, ödül verilecek Saadet Özkan öğretmen ile ilgili CNN Türk’ de yayımlanan bir video filmi toplantıya katılanlara gösterilerek, Saadet öğretmenin yaşadıkları ve yaptıkları hakkında bilgilendirme yapıldı.</a:t>
                      </a:r>
                    </a:p>
                    <a:p>
                      <a:pPr lvl="0" algn="l"/>
                      <a:r>
                        <a:rPr lang="tr-TR" sz="900" baseline="0" dirty="0" smtClean="0"/>
                        <a:t>Bahçelievler Rotary Kulübü Yönetim Kurulu kararıyla, “mesleğindeki başarılarının </a:t>
                      </a:r>
                      <a:r>
                        <a:rPr lang="tr-TR" sz="900" baseline="0" dirty="0" err="1" smtClean="0"/>
                        <a:t>yanısıra</a:t>
                      </a:r>
                      <a:r>
                        <a:rPr lang="tr-TR" sz="900" baseline="0" dirty="0" smtClean="0"/>
                        <a:t>, Çocuk İhmal ve İstismarının toplumun tüm kesimlerince tanınması ve fark edilmesindeki katkıları, </a:t>
                      </a:r>
                      <a:r>
                        <a:rPr lang="tr-TR" sz="900" baseline="0" dirty="0" err="1" smtClean="0"/>
                        <a:t>meslekdaşlarına</a:t>
                      </a:r>
                      <a:r>
                        <a:rPr lang="tr-TR" sz="900" baseline="0" dirty="0" smtClean="0"/>
                        <a:t> ve topluma örnek olması” nedeniyle  2016-2017 Rotary Dönemi Meslek Hizmetleri Ödülüne layık görülen, Saadet Özkan öğretmen, ödülünü Dönem Guvernörümüz </a:t>
                      </a:r>
                      <a:r>
                        <a:rPr lang="tr-TR" sz="900" baseline="0" dirty="0" err="1" smtClean="0"/>
                        <a:t>Güner</a:t>
                      </a:r>
                      <a:r>
                        <a:rPr lang="tr-TR" sz="900" baseline="0" dirty="0" smtClean="0"/>
                        <a:t> İnci ‘den aldı. Ödül sonrası duygularını kürsüden dile getiren Saadet öğretmen, toplantıya katılanların duygusal anlar yaşamasına neden oldu.Toplu fotoğraf çekimleri sonrasında, Başkanımız t</a:t>
                      </a:r>
                      <a:r>
                        <a:rPr lang="tr-TR" sz="900" baseline="0" dirty="0" smtClean="0">
                          <a:solidFill>
                            <a:schemeClr val="tx1"/>
                          </a:solidFill>
                        </a:rPr>
                        <a: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306651">
                <a:tc>
                  <a:txBody>
                    <a:bodyPr/>
                    <a:lstStyle/>
                    <a:p>
                      <a:endParaRPr lang="tr-TR" sz="900" dirty="0"/>
                    </a:p>
                  </a:txBody>
                  <a:tcPr marL="71057" marR="71057" marT="37806" marB="37806"/>
                </a:tc>
                <a:tc>
                  <a:txBody>
                    <a:bodyPr/>
                    <a:lstStyle/>
                    <a:p>
                      <a:endParaRPr lang="tr-TR" sz="1000" dirty="0"/>
                    </a:p>
                  </a:txBody>
                  <a:tcPr marL="71057" marR="71057" marT="37806" marB="37806"/>
                </a:tc>
              </a:tr>
            </a:tbl>
          </a:graphicData>
        </a:graphic>
      </p:graphicFrame>
    </p:spTree>
    <p:extLst>
      <p:ext uri="{BB962C8B-B14F-4D97-AF65-F5344CB8AC3E}">
        <p14:creationId xmlns="" xmlns:p14="http://schemas.microsoft.com/office/powerpoint/2010/main" val="4209853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7307122"/>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t>
            </a:r>
            <a:r>
              <a:rPr lang="tr-TR" sz="1000" b="1" u="sng" dirty="0" smtClean="0"/>
              <a:t>Bahçelievler </a:t>
            </a:r>
            <a:r>
              <a:rPr lang="tr-TR" sz="1000" b="1" u="sng" dirty="0" err="1" smtClean="0"/>
              <a:t>Rotary</a:t>
            </a:r>
            <a:r>
              <a:rPr lang="tr-TR" sz="1000" b="1" u="sng" dirty="0" smtClean="0"/>
              <a:t> Ailesini Bir Araya Getirmek</a:t>
            </a:r>
            <a:r>
              <a:rPr lang="tr-TR" sz="1000" b="1" dirty="0" smtClean="0"/>
              <a:t>” projemizi 02 Ekim 2016 tarihinde Gölbaşı Patalya tesislerinde yaptığımız BRUNCH ile gerçekleştirdik. </a:t>
            </a:r>
            <a:r>
              <a:rPr lang="tr-TR" sz="1000" b="1" dirty="0" err="1" smtClean="0"/>
              <a:t>Burnch’a</a:t>
            </a:r>
            <a:r>
              <a:rPr lang="tr-TR" sz="1000" b="1" dirty="0" smtClean="0"/>
              <a:t> Bahçelievler </a:t>
            </a:r>
            <a:r>
              <a:rPr lang="tr-TR" sz="1000" b="1" dirty="0" err="1" smtClean="0"/>
              <a:t>İnteract</a:t>
            </a:r>
            <a:r>
              <a:rPr lang="tr-TR" sz="1000" b="1" dirty="0" smtClean="0"/>
              <a:t> Kulübü üyeleri </a:t>
            </a:r>
            <a:r>
              <a:rPr lang="tr-TR" sz="1000" b="1" dirty="0" err="1" smtClean="0"/>
              <a:t>interactlarımız</a:t>
            </a:r>
            <a:r>
              <a:rPr lang="tr-TR" sz="1000" b="1" dirty="0" smtClean="0"/>
              <a:t>, Bahçelievler </a:t>
            </a:r>
            <a:r>
              <a:rPr lang="tr-TR" sz="1000" b="1" dirty="0" err="1" smtClean="0"/>
              <a:t>Rotaract</a:t>
            </a:r>
            <a:r>
              <a:rPr lang="tr-TR" sz="1000" b="1" dirty="0" smtClean="0"/>
              <a:t> Kulübü üyeleri </a:t>
            </a:r>
            <a:r>
              <a:rPr lang="tr-TR" sz="1000" b="1" dirty="0" err="1" smtClean="0"/>
              <a:t>rotaractlarımız</a:t>
            </a:r>
            <a:r>
              <a:rPr lang="tr-TR" sz="1000" b="1" dirty="0" smtClean="0"/>
              <a:t>, AİLELERİ, Bahçelievler </a:t>
            </a:r>
            <a:r>
              <a:rPr lang="tr-TR" sz="1000" b="1" dirty="0" err="1" smtClean="0"/>
              <a:t>Rotary</a:t>
            </a:r>
            <a:r>
              <a:rPr lang="tr-TR" sz="1000" b="1" dirty="0" smtClean="0"/>
              <a:t> Kulübü üyesi </a:t>
            </a:r>
            <a:r>
              <a:rPr lang="tr-TR" sz="1000" b="1" dirty="0" err="1" smtClean="0"/>
              <a:t>Rotaryen</a:t>
            </a:r>
            <a:r>
              <a:rPr lang="tr-TR" sz="1000" b="1" dirty="0" smtClean="0"/>
              <a:t> dostlarımız, Eşlerimiz ve misafirlerin katıldığı 70 kişilik bir organizasyon gerçekleştirdik.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u="sng" dirty="0" smtClean="0"/>
              <a:t>“ÇANAKKALE Gezisi</a:t>
            </a:r>
            <a:r>
              <a:rPr lang="tr-TR" sz="1000" b="1" dirty="0" smtClean="0"/>
              <a:t>” projemizi 13-17 Ekim 2016 tarihlerinde yoğun katılımlı bir grupla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dirty="0" smtClean="0"/>
              <a:t>Kulübümüz açısından, dönemimizin en önemli projesi olan </a:t>
            </a:r>
            <a:r>
              <a:rPr lang="tr-TR" sz="1000" b="1" dirty="0" smtClean="0"/>
              <a:t>12-16 Nisan 2017  tarihlerinde gerçekleştireceğimiz,  BES ve Asamble çalışmaları</a:t>
            </a:r>
            <a:r>
              <a:rPr lang="tr-TR" sz="1000" dirty="0" smtClean="0"/>
              <a:t>,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Komite Başkanımız GDB Kadri Güneş, haftalık toplantılarımızda dostlarımızı gelişmeler ve ihtiyaçlar bazında bilgilendirmektedir.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a:t>
            </a:r>
            <a:r>
              <a:rPr lang="tr-TR" sz="1000" b="1" dirty="0" smtClean="0"/>
              <a:t>«Çankaya Kırsalında Ekonomik ve Toplumsal Gelişim» küresel  projemiz ile Çankaya İlçesi Kırsalında Süt Tesisi Kurulması</a:t>
            </a:r>
            <a:r>
              <a:rPr lang="tr-TR" sz="1000" dirty="0" smtClean="0"/>
              <a:t> ile ilgili çalışmalarımız </a:t>
            </a:r>
            <a:r>
              <a:rPr lang="tr-TR" sz="1000" dirty="0"/>
              <a:t>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Büyükpamukçu ve GDB. Levent Çolak tarafından sürdürülmektedir.  Ayrıca Bölge desteği için Guvernörümüz Güner İnci ve Bölge Vakıf Komitesi Başkanı Hasan Akduman ve diğer ilgili  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Ana </a:t>
            </a:r>
            <a:r>
              <a:rPr lang="tr-TR" sz="1000" b="1" dirty="0"/>
              <a:t>sınıfı öğretmenlerine yönelik erken teşhis amaçlı </a:t>
            </a:r>
            <a:r>
              <a:rPr lang="tr-TR" sz="1000" b="1" dirty="0" smtClean="0"/>
              <a:t>«</a:t>
            </a:r>
            <a:r>
              <a:rPr lang="tr-TR" sz="1000" b="1" u="sng" dirty="0" smtClean="0"/>
              <a:t>Göz Kusurları Farkındalığı Eğitimi</a:t>
            </a:r>
            <a:r>
              <a:rPr lang="tr-TR" sz="1000" b="1" dirty="0" smtClean="0"/>
              <a:t>» projesini Çankaya Rotary Kulübü ile ortak olarak 26 Kasım 2016 tarihinde TEGV Semahat – Dr. Nusret Arsel Eğitim Parkında gerçekleştirdik.</a:t>
            </a:r>
            <a:r>
              <a:rPr lang="tr-TR" sz="1000" dirty="0" smtClean="0">
                <a:solidFill>
                  <a:srgbClr val="FF0000"/>
                </a:solidFill>
              </a:rPr>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Ana Okullarında Göz Kusurları </a:t>
            </a:r>
            <a:r>
              <a:rPr lang="tr-TR" sz="1000" b="1" dirty="0" err="1" smtClean="0"/>
              <a:t>Farkındalığı</a:t>
            </a:r>
            <a:r>
              <a:rPr lang="tr-TR" sz="1000" b="1" dirty="0" smtClean="0"/>
              <a:t> Eğitimi</a:t>
            </a:r>
            <a:r>
              <a:rPr lang="tr-TR" sz="1000" dirty="0" smtClean="0"/>
              <a:t>nin</a:t>
            </a:r>
            <a:r>
              <a:rPr lang="tr-TR" sz="1000" dirty="0"/>
              <a:t>, tüm ana okulları eğitmenlerinin alması  zorunluluğuna  yönelik KANUN çıkarılması çalışması (Çankaya RK </a:t>
            </a:r>
            <a:r>
              <a:rPr lang="tr-TR" sz="1000" dirty="0" smtClean="0"/>
              <a:t>ile ortak projemiz)</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Kapalı Kadın Cezaevindeki projemizi Bilkent TDP ( Toplumsal Duyarlılık Projeleri) öğrencileri, Rotaractlarımız ve İnteractlarımız ile birlikte </a:t>
            </a:r>
            <a:r>
              <a:rPr lang="tr-TR" sz="1000" b="1" dirty="0" smtClean="0"/>
              <a:t>«Hayal Köprüsü - </a:t>
            </a:r>
            <a:r>
              <a:rPr lang="tr-TR" sz="1000" b="1" dirty="0" err="1" smtClean="0"/>
              <a:t>Rotary</a:t>
            </a:r>
            <a:r>
              <a:rPr lang="tr-TR" sz="1000" b="1" dirty="0" smtClean="0"/>
              <a:t>»</a:t>
            </a:r>
            <a:r>
              <a:rPr lang="tr-TR" sz="1000" dirty="0" smtClean="0"/>
              <a:t> adı altında cezaevindeki çocuklara yönelik yapmayı planladık. Bu proje, Komite Başkanımız Necil Büyükpamukçu  tarafından yürütülecektir.</a:t>
            </a:r>
            <a:r>
              <a:rPr lang="tr-TR" sz="1000" b="1" dirty="0" smtClean="0"/>
              <a:t> Projemiz ile ilgili gerekli izinler Ceza ve Tevkif Evleri Genel Md.</a:t>
            </a:r>
            <a:r>
              <a:rPr lang="tr-TR" sz="1000" b="1" dirty="0" err="1" smtClean="0"/>
              <a:t>lüğünden</a:t>
            </a:r>
            <a:r>
              <a:rPr lang="tr-TR" sz="1000" b="1" dirty="0" smtClean="0"/>
              <a:t> alınmıştır.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p:txBody>
      </p:sp>
    </p:spTree>
    <p:extLst>
      <p:ext uri="{BB962C8B-B14F-4D97-AF65-F5344CB8AC3E}">
        <p14:creationId xmlns="" xmlns:p14="http://schemas.microsoft.com/office/powerpoint/2010/main" val="1325837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95638"/>
            <a:ext cx="4694322" cy="715323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ea typeface="Times New Roman" panose="02020603050405020304" pitchFamily="18" charset="0"/>
                <a:cs typeface="Times New Roman" panose="02020603050405020304" pitchFamily="18" charset="0"/>
              </a:rPr>
              <a:t>G</a:t>
            </a:r>
            <a:r>
              <a:rPr lang="tr-TR" sz="1000" dirty="0" smtClean="0">
                <a:ea typeface="Calibri" panose="020F0502020204030204" pitchFamily="34" charset="0"/>
                <a:cs typeface="Times New Roman" panose="02020603050405020304" pitchFamily="18" charset="0"/>
              </a:rPr>
              <a:t>erek maddi gerekse manevi olarak çok zor şartlar altında büyüyen 3-6 yaş arası, çevresindeki her şeyi benimseyen ve algılayabilen çocuklara  cezaevine ait olmadıklarını hissettirmek, dış dünya ve onlar arasında bir bağ kurmak, hayata 1-0 yenik başlamalarını önleyebilmek ve onlara rol model olacak şekilde sevgi dolu bir ortam paylaşmak için </a:t>
            </a:r>
            <a:r>
              <a:rPr lang="tr-TR" sz="1000" b="1" dirty="0" smtClean="0">
                <a:ea typeface="Calibri" panose="020F0502020204030204" pitchFamily="34" charset="0"/>
                <a:cs typeface="Times New Roman" panose="02020603050405020304" pitchFamily="18" charset="0"/>
              </a:rPr>
              <a:t>«Hayallerim Gerçek Oldu Şenliği»</a:t>
            </a:r>
            <a:r>
              <a:rPr lang="tr-TR" sz="1000" dirty="0" smtClean="0"/>
              <a:t> Bilkent TDP ( Toplumsal Duyarlılık Projeleri) öğrencileri</a:t>
            </a:r>
            <a:r>
              <a:rPr lang="tr-TR" sz="1000" dirty="0" smtClean="0">
                <a:ea typeface="Calibri" panose="020F0502020204030204" pitchFamily="34" charset="0"/>
                <a:cs typeface="Times New Roman" panose="02020603050405020304" pitchFamily="18" charset="0"/>
              </a:rPr>
              <a:t> ile birlikte Bilkent  Üniversitesi sahasında yapılması planlanmaktadır.</a:t>
            </a:r>
          </a:p>
          <a:p>
            <a:pPr marL="138103" indent="-138103" algn="just">
              <a:buFont typeface="Arial" panose="020B0604020202020204" pitchFamily="34" charset="0"/>
              <a:buChar char="•"/>
            </a:pPr>
            <a:endParaRPr lang="tr-TR" sz="1000" dirty="0" smtClean="0">
              <a:ea typeface="Calibri" panose="020F0502020204030204" pitchFamily="34" charset="0"/>
              <a:cs typeface="Times New Roman" panose="02020603050405020304" pitchFamily="18" charset="0"/>
            </a:endParaRPr>
          </a:p>
          <a:p>
            <a:pPr marL="138103" indent="-138103" algn="just">
              <a:buFont typeface="Arial" panose="020B0604020202020204" pitchFamily="34" charset="0"/>
              <a:buChar char="•"/>
            </a:pPr>
            <a:r>
              <a:rPr lang="tr-TR" sz="1000" b="1" dirty="0" smtClean="0"/>
              <a:t>Kulübümüz hamiliğinde kurulan Kastamonu </a:t>
            </a:r>
            <a:r>
              <a:rPr lang="tr-TR" sz="1000" b="1" dirty="0" err="1" smtClean="0"/>
              <a:t>Rotary</a:t>
            </a:r>
            <a:r>
              <a:rPr lang="tr-TR" sz="1000" b="1" dirty="0" smtClean="0"/>
              <a:t> Kulübü’nün 03-06 Kasım 2016 tarihleri arasında düzenlediği «Engelliler RYLA»sına katılarak, “ </a:t>
            </a:r>
            <a:r>
              <a:rPr lang="tr-TR" sz="1000" b="1" u="sng" dirty="0" smtClean="0"/>
              <a:t>Engellilere Akülü Sandalye Temini</a:t>
            </a:r>
            <a:r>
              <a:rPr lang="tr-TR" sz="1000" b="1" dirty="0" smtClean="0"/>
              <a:t>” projemizi 3 adet akülü sandalyeyi üç engelli  dostumuza vererek gerçekleştirdik.</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Bu sene yedincisini </a:t>
            </a:r>
            <a:r>
              <a:rPr lang="tr-TR" sz="1000" b="1" dirty="0" smtClean="0"/>
              <a:t>11 Aralık 2016 Pazar günü yapacağımız «</a:t>
            </a:r>
            <a:r>
              <a:rPr lang="tr-TR" sz="1000" b="1" u="sng" dirty="0" smtClean="0"/>
              <a:t>7. </a:t>
            </a:r>
            <a:r>
              <a:rPr lang="tr-TR" sz="1000" b="1" u="sng" dirty="0" err="1" smtClean="0"/>
              <a:t>Berdan</a:t>
            </a:r>
            <a:r>
              <a:rPr lang="tr-TR" sz="1000" b="1" u="sng" dirty="0" smtClean="0"/>
              <a:t> Akalın Rotary </a:t>
            </a:r>
            <a:r>
              <a:rPr lang="tr-TR" sz="1000" b="1" u="sng" dirty="0"/>
              <a:t>Bowling </a:t>
            </a:r>
            <a:r>
              <a:rPr lang="tr-TR" sz="1000" b="1" u="sng" dirty="0" smtClean="0"/>
              <a:t>Turnuvasını</a:t>
            </a:r>
            <a:r>
              <a:rPr lang="tr-TR" sz="1000" b="1" dirty="0" smtClean="0"/>
              <a:t>» GDB</a:t>
            </a:r>
            <a:r>
              <a:rPr lang="tr-TR" sz="1000" b="1" dirty="0"/>
              <a:t>. Levent Çolak </a:t>
            </a:r>
            <a:r>
              <a:rPr lang="tr-TR" sz="1000" b="1" dirty="0" smtClean="0"/>
              <a:t>ve Bowling Komitesinin çok başarılı  organizasyonu ile gerçekleştirdik.</a:t>
            </a:r>
            <a:r>
              <a:rPr lang="tr-TR" sz="1000" dirty="0" smtClean="0"/>
              <a:t> </a:t>
            </a:r>
            <a:r>
              <a:rPr lang="tr-TR" sz="1000" b="1" dirty="0" smtClean="0"/>
              <a:t>17 takımın 19 kulvarda yarıştığı turnuva, saygı duruşu ve İstiklal Marşı sonrası, Guvernörümüz </a:t>
            </a:r>
            <a:r>
              <a:rPr lang="tr-TR" sz="1000" b="1" dirty="0" err="1" smtClean="0"/>
              <a:t>Güner</a:t>
            </a:r>
            <a:r>
              <a:rPr lang="tr-TR" sz="1000" b="1" dirty="0" smtClean="0"/>
              <a:t> İnci’nin konuşması ve top atışı ile başladı. Turnuvanın 1. si Tandoğan </a:t>
            </a:r>
            <a:r>
              <a:rPr lang="tr-TR" sz="1000" b="1" dirty="0" err="1" smtClean="0"/>
              <a:t>Rotary</a:t>
            </a:r>
            <a:r>
              <a:rPr lang="tr-TR" sz="1000" b="1" dirty="0" smtClean="0"/>
              <a:t> Kulübü, 2. si </a:t>
            </a:r>
            <a:r>
              <a:rPr lang="tr-TR" sz="1000" b="1" dirty="0" err="1" smtClean="0"/>
              <a:t>Anıttepe</a:t>
            </a:r>
            <a:r>
              <a:rPr lang="tr-TR" sz="1000" b="1" dirty="0" smtClean="0"/>
              <a:t> </a:t>
            </a:r>
            <a:r>
              <a:rPr lang="tr-TR" sz="1000" b="1" dirty="0" err="1" smtClean="0"/>
              <a:t>Rotary</a:t>
            </a:r>
            <a:r>
              <a:rPr lang="tr-TR" sz="1000" b="1" dirty="0" smtClean="0"/>
              <a:t> Kulübü ve 3. </a:t>
            </a:r>
            <a:r>
              <a:rPr lang="tr-TR" sz="1000" b="1" dirty="0" err="1" smtClean="0"/>
              <a:t>sü</a:t>
            </a:r>
            <a:r>
              <a:rPr lang="tr-TR" sz="1000" b="1" dirty="0" smtClean="0"/>
              <a:t> Ankara </a:t>
            </a:r>
            <a:r>
              <a:rPr lang="tr-TR" sz="1000" b="1" dirty="0" err="1" smtClean="0"/>
              <a:t>Rotary</a:t>
            </a:r>
            <a:r>
              <a:rPr lang="tr-TR" sz="1000" b="1" dirty="0" smtClean="0"/>
              <a:t> Kulübü oldu. Turnuvaya katılan tüm dostlarımıza teşekkür ederiz.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7. Berdan Akalın Bowling Turnuvamızın dereceye giren ilk iki </a:t>
            </a:r>
            <a:r>
              <a:rPr lang="tr-TR" sz="1000" dirty="0" smtClean="0"/>
              <a:t>takımı olan  Tandoğan </a:t>
            </a:r>
            <a:r>
              <a:rPr lang="tr-TR" sz="1000" dirty="0" err="1" smtClean="0"/>
              <a:t>Rotary</a:t>
            </a:r>
            <a:r>
              <a:rPr lang="tr-TR" sz="1000" dirty="0" smtClean="0"/>
              <a:t> Kulübü ve </a:t>
            </a:r>
            <a:r>
              <a:rPr lang="tr-TR" sz="1000" dirty="0" err="1" smtClean="0"/>
              <a:t>Anıttepe</a:t>
            </a:r>
            <a:r>
              <a:rPr lang="tr-TR" sz="1000" dirty="0" smtClean="0"/>
              <a:t> </a:t>
            </a:r>
            <a:r>
              <a:rPr lang="tr-TR" sz="1000" dirty="0" err="1" smtClean="0"/>
              <a:t>Rotary</a:t>
            </a:r>
            <a:r>
              <a:rPr lang="tr-TR" sz="1000" dirty="0" smtClean="0"/>
              <a:t> Kulübü, </a:t>
            </a:r>
            <a:r>
              <a:rPr lang="tr-TR" sz="1000" dirty="0"/>
              <a:t>bu yıl ilk organizasyonu Kulübümüz tarafından Ankara’da  </a:t>
            </a:r>
            <a:r>
              <a:rPr lang="tr-TR" sz="1000" dirty="0" smtClean="0"/>
              <a:t>2017 Mayıs ayında yapılacak </a:t>
            </a:r>
            <a:r>
              <a:rPr lang="tr-TR" sz="1000" dirty="0"/>
              <a:t>olan, 2430 Bölge’de diğer şehirlerde organize edilecek bowling organizasyonlarında ilk iki dereceye giren takımlarının katılacağı </a:t>
            </a:r>
            <a:r>
              <a:rPr lang="tr-TR" sz="1000" dirty="0" smtClean="0"/>
              <a:t> </a:t>
            </a:r>
            <a:r>
              <a:rPr lang="tr-TR" sz="1000" b="1" dirty="0" smtClean="0"/>
              <a:t>2016-2017 Dönemi 1. Bowling Final Turnuvasına </a:t>
            </a:r>
            <a:r>
              <a:rPr lang="tr-TR" sz="1000" dirty="0" smtClean="0"/>
              <a:t> katılacaklar.</a:t>
            </a: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a:t>Rotary Ormanı projemiz</a:t>
            </a:r>
            <a:r>
              <a:rPr lang="tr-TR" sz="1000" dirty="0"/>
              <a:t> ASO 2. OSB Bölgesi’nde yapılacak ağaçlandırma ile  bu sene de devam ettirilecektir.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01-04 Eylül 2016 tarhleri arasındaki Samsun İlkadım Rotary Kulübü tarafından düzenlenen Bedensel Engelliler Yaz </a:t>
            </a:r>
            <a:r>
              <a:rPr lang="tr-TR" sz="1000" b="1" dirty="0" smtClean="0"/>
              <a:t>Kampı’na “</a:t>
            </a:r>
            <a:r>
              <a:rPr lang="tr-TR" sz="1000" b="1" u="sng" dirty="0" smtClean="0"/>
              <a:t>Engelli Katılımı Desteği”</a:t>
            </a:r>
            <a:r>
              <a:rPr lang="tr-TR" sz="1000" b="1" dirty="0" smtClean="0"/>
              <a:t> projemizi  Kemal Kart isimli bir engellinin katılımını destekleyerek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RC </a:t>
            </a:r>
            <a:r>
              <a:rPr lang="tr-TR" sz="1000" b="1" dirty="0"/>
              <a:t>Galeri ve ressam Nihat Evren Derman tarafından belirli sayıdaki “ Beşiktaş </a:t>
            </a:r>
            <a:r>
              <a:rPr lang="tr-TR" sz="1000" b="1" dirty="0" smtClean="0"/>
              <a:t>Futbol Takımı Temalı </a:t>
            </a:r>
            <a:r>
              <a:rPr lang="tr-TR" sz="1000" b="1" dirty="0"/>
              <a:t>Nihat Evren Derman </a:t>
            </a:r>
            <a:r>
              <a:rPr lang="tr-TR" sz="1000" b="1" dirty="0" smtClean="0"/>
              <a:t>Islak İmzalı Orijinal Baskıların İnternette Pazarlanması» </a:t>
            </a:r>
            <a:r>
              <a:rPr lang="tr-TR" sz="1000" b="1" dirty="0"/>
              <a:t>ile ilgili projeye “Şehit Çocuklarına Burs Fonu Yaratılması” teması ile ortak olduk. </a:t>
            </a:r>
            <a:r>
              <a:rPr lang="tr-TR" sz="1000" b="1" dirty="0" smtClean="0"/>
              <a:t>“ </a:t>
            </a:r>
            <a:r>
              <a:rPr lang="tr-TR" sz="1000" b="1" u="sng" dirty="0" smtClean="0"/>
              <a:t>Sizin İçin Sanat </a:t>
            </a:r>
            <a:r>
              <a:rPr lang="tr-TR" sz="1000" b="1" dirty="0" smtClean="0"/>
              <a:t>” isimli bu </a:t>
            </a:r>
            <a:r>
              <a:rPr lang="tr-TR" sz="1000" b="1" dirty="0"/>
              <a:t>proje ile şehit çocuklarımıza burs fonu yaratılmasının yanısıra, </a:t>
            </a:r>
            <a:r>
              <a:rPr lang="tr-TR" sz="1000" b="1" dirty="0" smtClean="0"/>
              <a:t>resim alıcılarına vereceğimiz «Teşekkür Belgesi» ile  özelde Ankara Bahçelievler </a:t>
            </a:r>
            <a:r>
              <a:rPr lang="tr-TR" sz="1000" b="1" dirty="0"/>
              <a:t>Rotary Kulübü’nün, genelde </a:t>
            </a:r>
            <a:r>
              <a:rPr lang="tr-TR" sz="1000" b="1" dirty="0" err="1" smtClean="0"/>
              <a:t>Rotary</a:t>
            </a:r>
            <a:r>
              <a:rPr lang="tr-TR" sz="1000" b="1" dirty="0" smtClean="0"/>
              <a:t> faaliyetlerinin  </a:t>
            </a:r>
            <a:r>
              <a:rPr lang="tr-TR" sz="1000" b="1" dirty="0"/>
              <a:t>Türkiye genelinde duyurulması  amaçlanmıştır</a:t>
            </a:r>
            <a:r>
              <a:rPr lang="tr-TR" sz="1000" b="1" dirty="0" smtClean="0"/>
              <a:t>. Gerçekleşen projemiz ile medyada Ankara Bahçelievler Rotary Kulübünün ve Rotary’nin ismi ve faaliyetleri yoğun şekilde yurt içinde  ve yurtdışında duyurulmaya başladı.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a:p>
        </p:txBody>
      </p:sp>
    </p:spTree>
    <p:extLst>
      <p:ext uri="{BB962C8B-B14F-4D97-AF65-F5344CB8AC3E}">
        <p14:creationId xmlns="" xmlns:p14="http://schemas.microsoft.com/office/powerpoint/2010/main" val="1994001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7307122"/>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25 Eylül 2016 tarihinde Bilkent RC Galeri tarafından yapılacak müzayede de, kulübümüz adına yapılacak resim bağışlarının satışı ile «</a:t>
            </a:r>
            <a:r>
              <a:rPr lang="tr-TR" sz="1000" b="1" u="sng" dirty="0" smtClean="0"/>
              <a:t>Şehit Çocuklarına Burs Fonu Yaratılması”</a:t>
            </a:r>
            <a:r>
              <a:rPr lang="tr-TR" sz="1000" b="1" dirty="0" smtClean="0"/>
              <a:t> projemizi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u="sng" dirty="0" smtClean="0"/>
              <a:t> Bölge </a:t>
            </a:r>
            <a:r>
              <a:rPr lang="tr-TR" sz="1000" b="1" u="sng" dirty="0" err="1" smtClean="0"/>
              <a:t>İnteract</a:t>
            </a:r>
            <a:r>
              <a:rPr lang="tr-TR" sz="1000" b="1" u="sng" dirty="0" smtClean="0"/>
              <a:t> Asamblesine </a:t>
            </a:r>
            <a:r>
              <a:rPr lang="tr-TR" sz="1000" b="1" u="sng" dirty="0" err="1" smtClean="0"/>
              <a:t>İnteractlarımızla</a:t>
            </a:r>
            <a:r>
              <a:rPr lang="tr-TR" sz="1000" b="1" u="sng" dirty="0" smtClean="0"/>
              <a:t> Katılma </a:t>
            </a:r>
            <a:r>
              <a:rPr lang="tr-TR" sz="1000" b="1" dirty="0" smtClean="0"/>
              <a:t>” projemiz, 22-24 Eylül tarihlerinde  Oran </a:t>
            </a:r>
            <a:r>
              <a:rPr lang="tr-TR" sz="1000" b="1" dirty="0" err="1" smtClean="0"/>
              <a:t>Rotary</a:t>
            </a:r>
            <a:r>
              <a:rPr lang="tr-TR" sz="1000" b="1" dirty="0" smtClean="0"/>
              <a:t> Kulübünün organize ettiği asambleye iki </a:t>
            </a:r>
            <a:r>
              <a:rPr lang="tr-TR" sz="1000" b="1" dirty="0" err="1" smtClean="0"/>
              <a:t>interactımızın</a:t>
            </a:r>
            <a:r>
              <a:rPr lang="tr-TR" sz="1000" b="1" dirty="0" smtClean="0"/>
              <a:t> katılımıyla gerçekleştirildi.</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err="1" smtClean="0"/>
              <a:t>Rotary’nin</a:t>
            </a:r>
            <a:r>
              <a:rPr lang="tr-TR" sz="1000" b="1" dirty="0" smtClean="0"/>
              <a:t> adını duyurmak ve «</a:t>
            </a:r>
            <a:r>
              <a:rPr lang="tr-TR" sz="1000" b="1" dirty="0" err="1" smtClean="0"/>
              <a:t>Rotary</a:t>
            </a:r>
            <a:r>
              <a:rPr lang="tr-TR" sz="1000" b="1" dirty="0" smtClean="0"/>
              <a:t> Toplum Projelerine Fon Yaratmak» için, “</a:t>
            </a:r>
            <a:r>
              <a:rPr lang="tr-TR" sz="1000" b="1" u="sng" dirty="0" err="1" smtClean="0"/>
              <a:t>Uluslarası</a:t>
            </a:r>
            <a:r>
              <a:rPr lang="tr-TR" sz="1000" b="1" u="sng" dirty="0" smtClean="0"/>
              <a:t> </a:t>
            </a:r>
            <a:r>
              <a:rPr lang="tr-TR" sz="1000" b="1" u="sng" dirty="0" err="1" smtClean="0"/>
              <a:t>Rotary</a:t>
            </a:r>
            <a:r>
              <a:rPr lang="tr-TR" sz="1000" b="1" u="sng" dirty="0" smtClean="0"/>
              <a:t> Vakfı’nın 100. yılında RC Müzayede’nin 100. Müzayedesine Kulübümüze Bağışlanan 10 Eser İle Katılmak</a:t>
            </a:r>
            <a:r>
              <a:rPr lang="tr-TR" sz="1000" b="1" dirty="0" smtClean="0"/>
              <a:t>” projemizi 18 Aralık 2016 tarihinde gerçekleştirdik.</a:t>
            </a:r>
          </a:p>
          <a:p>
            <a:pPr marL="138103" indent="-138103" algn="just">
              <a:buFont typeface="Arial" panose="020B0604020202020204" pitchFamily="34" charset="0"/>
              <a:buChar char="•"/>
            </a:pPr>
            <a:endParaRPr lang="tr-TR" sz="1000" dirty="0" smtClean="0"/>
          </a:p>
          <a:p>
            <a:pPr marL="138103" indent="-138103">
              <a:buFont typeface="Arial" panose="020B0604020202020204" pitchFamily="34" charset="0"/>
              <a:buChar char="•"/>
            </a:pPr>
            <a:r>
              <a:rPr lang="tr-TR" sz="1000" b="1" dirty="0" smtClean="0"/>
              <a:t>Bu 2017-2018 Rotary dönemi, yaz döneminde yapılması «Genç Resim Sanatçıları için Kısa Dönem Yaz Kampı» yapılmasının 03-15 Ağustos 2017 tarihlerinde yapılması planlanmıştır. Bu proje ile ilgili dokümanlar bölgeye gönderilmiştir.</a:t>
            </a:r>
            <a:br>
              <a:rPr lang="tr-TR" sz="1000" b="1" dirty="0" smtClean="0"/>
            </a:br>
            <a:r>
              <a:rPr lang="tr-TR" sz="1000" b="1" dirty="0" smtClean="0"/>
              <a:t> </a:t>
            </a:r>
          </a:p>
          <a:p>
            <a:pPr marL="138103" indent="-138103" algn="just">
              <a:buFont typeface="Arial" panose="020B0604020202020204" pitchFamily="34" charset="0"/>
              <a:buChar char="•"/>
            </a:pPr>
            <a:r>
              <a:rPr lang="tr-TR" sz="1000" b="1" dirty="0" smtClean="0"/>
              <a:t>Gençlere </a:t>
            </a:r>
            <a:r>
              <a:rPr lang="tr-TR" sz="1000" b="1" dirty="0"/>
              <a:t>gelişimine destek vermek amacıyla, </a:t>
            </a:r>
            <a:r>
              <a:rPr lang="tr-TR" sz="1000" b="1" dirty="0" smtClean="0"/>
              <a:t>“ </a:t>
            </a:r>
            <a:r>
              <a:rPr lang="tr-TR" sz="1000" b="1" u="sng" dirty="0" err="1" smtClean="0"/>
              <a:t>RYLA’lara</a:t>
            </a:r>
            <a:r>
              <a:rPr lang="tr-TR" sz="1000" b="1" u="sng" dirty="0" smtClean="0"/>
              <a:t> Katılmak ve Destek Vermek</a:t>
            </a:r>
            <a:r>
              <a:rPr lang="tr-TR" sz="1000" b="1" dirty="0" smtClean="0"/>
              <a:t>” projemizi, 20-23 </a:t>
            </a:r>
            <a:r>
              <a:rPr lang="tr-TR" sz="1000" b="1" dirty="0"/>
              <a:t>Ekim 2016 tarihlerinde Gazi Rotary Kulübü tarafından düzenlenen 103. RYLA Semineri’ne bursiyerlerimizden Mert </a:t>
            </a:r>
            <a:r>
              <a:rPr lang="tr-TR" sz="1000" b="1" dirty="0" err="1" smtClean="0"/>
              <a:t>Öztürk’ü</a:t>
            </a:r>
            <a:r>
              <a:rPr lang="tr-TR" sz="1000" b="1" dirty="0" smtClean="0"/>
              <a:t> göndererek gerçekleştirdik.</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b="1" dirty="0" smtClean="0"/>
              <a:t>Ankara Bahçelievler Rotary Kulübü olarak, Bölge Meslek Hizmetleri Komitesi Başkanı Serdar Bozkurt ve Gelecek Araştırmaları Enstitüsü ile birlikte  «</a:t>
            </a:r>
            <a:r>
              <a:rPr lang="tr-TR" altLang="tr-TR" sz="1000" b="1" u="sng" dirty="0" smtClean="0"/>
              <a:t>Geleceği </a:t>
            </a:r>
            <a:r>
              <a:rPr lang="tr-TR" altLang="tr-TR" sz="1000" b="1" u="sng" dirty="0"/>
              <a:t>Şekillendiren </a:t>
            </a:r>
            <a:r>
              <a:rPr lang="tr-TR" altLang="tr-TR" sz="1000" b="1" u="sng" dirty="0" smtClean="0"/>
              <a:t>Teknolojiler Konferansı</a:t>
            </a:r>
            <a:r>
              <a:rPr lang="tr-TR" altLang="tr-TR" sz="1000" b="1" dirty="0" smtClean="0"/>
              <a:t>» </a:t>
            </a:r>
            <a:r>
              <a:rPr lang="tr-TR" altLang="tr-TR" sz="1000" b="1" dirty="0" err="1" smtClean="0"/>
              <a:t>nı</a:t>
            </a:r>
            <a:r>
              <a:rPr lang="tr-TR" altLang="tr-TR" sz="1000" b="1" dirty="0" smtClean="0"/>
              <a:t>  23 Aralık 2016 tarihinde, ASO Sincan Teknik Kolej’inde gerçekleştirdik. </a:t>
            </a:r>
          </a:p>
          <a:p>
            <a:pPr marL="138103" indent="-138103" algn="just">
              <a:buFont typeface="Arial" panose="020B0604020202020204" pitchFamily="34" charset="0"/>
              <a:buChar char="•"/>
            </a:pPr>
            <a:endParaRPr lang="tr-TR" altLang="tr-TR" sz="1000" dirty="0"/>
          </a:p>
          <a:p>
            <a:pPr marL="171450" indent="-171450">
              <a:buFont typeface="Arial" panose="020B0604020202020204" pitchFamily="34" charset="0"/>
              <a:buChar char="•"/>
            </a:pPr>
            <a:r>
              <a:rPr lang="tr-TR" altLang="tr-TR" sz="1000" dirty="0" smtClean="0"/>
              <a:t>Çocuklara  ve eğitmenlere yönelik, Postür </a:t>
            </a:r>
            <a:r>
              <a:rPr lang="tr-TR" altLang="tr-TR" sz="1000" dirty="0"/>
              <a:t>Bozukluğu Eğitimi </a:t>
            </a:r>
            <a:r>
              <a:rPr lang="tr-TR" altLang="tr-TR" sz="1000" dirty="0" smtClean="0"/>
              <a:t>,  </a:t>
            </a:r>
            <a:r>
              <a:rPr lang="tr-TR" altLang="tr-TR" sz="1000" dirty="0"/>
              <a:t>Bölge Erken Tanı ve Sağlık Komitesi Başkanı Elif Özkaleli </a:t>
            </a:r>
            <a:r>
              <a:rPr lang="tr-TR" altLang="tr-TR" sz="1000" dirty="0" smtClean="0"/>
              <a:t>  Vardar ile birlikte,  TEGV </a:t>
            </a:r>
            <a:r>
              <a:rPr lang="tr-TR" altLang="tr-TR" sz="1000" dirty="0"/>
              <a:t>Semahat –Dr. Nüsret ARSEL Eğitim Parkı – Etimesgut’ ta gerçekleştirilecektir</a:t>
            </a:r>
            <a:r>
              <a:rPr lang="tr-TR" altLang="tr-TR" sz="1000" dirty="0" smtClean="0"/>
              <a:t>.</a:t>
            </a:r>
          </a:p>
          <a:p>
            <a:pPr marL="171450" indent="-171450">
              <a:buFont typeface="Arial" panose="020B0604020202020204" pitchFamily="34" charset="0"/>
              <a:buChar char="•"/>
            </a:pPr>
            <a:endParaRPr lang="tr-TR" altLang="tr-TR" sz="1000" dirty="0" smtClean="0"/>
          </a:p>
          <a:p>
            <a:pPr marL="171450" indent="-171450">
              <a:buFont typeface="Arial" panose="020B0604020202020204" pitchFamily="34" charset="0"/>
              <a:buChar char="•"/>
            </a:pPr>
            <a:r>
              <a:rPr lang="tr-TR" altLang="tr-TR" sz="1000" dirty="0" smtClean="0"/>
              <a:t>Eğitmenlere ve velilere  </a:t>
            </a:r>
            <a:r>
              <a:rPr lang="tr-TR" altLang="tr-TR" sz="1000" dirty="0"/>
              <a:t>yönelik, </a:t>
            </a:r>
            <a:r>
              <a:rPr lang="tr-TR" altLang="tr-TR" sz="1000" dirty="0" smtClean="0"/>
              <a:t>Hareketsizlik Ölümü Eğitimi </a:t>
            </a:r>
            <a:r>
              <a:rPr lang="tr-TR" altLang="tr-TR" sz="1000" dirty="0"/>
              <a:t>,  Bölge Erken Tanı ve Sağlık Komitesi Başkanı Elif Özkaleli   Vardar ile birlikte,  TEGV Semahat –Dr. Nüsret ARSEL Eğitim Parkı – Etimesgut’ ta gerçekleştirilecektir.</a:t>
            </a:r>
          </a:p>
          <a:p>
            <a:pPr marL="171450" indent="-171450">
              <a:buFont typeface="Arial" panose="020B0604020202020204" pitchFamily="34" charset="0"/>
              <a:buChar char="•"/>
            </a:pPr>
            <a:endParaRPr lang="tr-TR" altLang="tr-TR" sz="1000" b="1" dirty="0" smtClean="0">
              <a:solidFill>
                <a:schemeClr val="tx2"/>
              </a:solidFill>
            </a:endParaRPr>
          </a:p>
          <a:p>
            <a:pPr marL="171450" indent="-171450">
              <a:buFont typeface="Arial" panose="020B0604020202020204" pitchFamily="34" charset="0"/>
              <a:buChar char="•"/>
            </a:pPr>
            <a:r>
              <a:rPr lang="tr-TR" sz="1000" b="1" dirty="0" smtClean="0"/>
              <a:t>Çocukluk </a:t>
            </a:r>
            <a:r>
              <a:rPr lang="tr-TR" sz="1000" b="1" dirty="0"/>
              <a:t>çağındaki hatalı beslenme ve beslenme bozukluklarının engellenmesi için Gıda Güvenliği ve Organik Tarım Komitesi tarafından hazırlanmış «</a:t>
            </a:r>
            <a:r>
              <a:rPr lang="tr-TR" sz="1000" b="1" u="sng" dirty="0"/>
              <a:t>Gıda Güvenliği ve Tagşiş</a:t>
            </a:r>
            <a:r>
              <a:rPr lang="tr-TR" sz="1000" b="1" dirty="0"/>
              <a:t>» isimli broşürlerin , proje çalışmalarındaki paydaşlara (anne, anne adaylarına, eğitmenlere, eğitmen adaylarına, çocuklara,vb) dağıtılması amaçlanmıştır. </a:t>
            </a:r>
            <a:r>
              <a:rPr lang="tr-TR" sz="1000" b="1" dirty="0" smtClean="0"/>
              <a:t> Bu proje, ilk eğitim projemiz olan 26 Kasım 2016 tarihindeki </a:t>
            </a:r>
            <a:r>
              <a:rPr lang="tr-TR" sz="1000" b="1" dirty="0"/>
              <a:t>Ana sınıfı öğretmenlerine yönelik erken teşhis amaçlı «Göz Kusurları Farkındalığı Eğitimi» </a:t>
            </a:r>
            <a:r>
              <a:rPr lang="tr-TR" sz="1000" b="1" dirty="0" smtClean="0"/>
              <a:t>projesi ile başlamıştır.</a:t>
            </a:r>
            <a:r>
              <a:rPr lang="tr-TR" sz="1000" dirty="0" smtClean="0">
                <a:solidFill>
                  <a:srgbClr val="FF0000"/>
                </a:solidFill>
              </a:rPr>
              <a:t> </a:t>
            </a:r>
            <a:endParaRPr lang="tr-TR" sz="1000" dirty="0">
              <a:solidFill>
                <a:srgbClr val="FF0000"/>
              </a:solidFill>
            </a:endParaRP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315213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07 Aralık 2016 tarihinde, Ankara Çocuk Sağlığı ve Hastalıkları Hematoloji Onkoloji Eğitim ve Araştırma </a:t>
            </a:r>
            <a:r>
              <a:rPr lang="tr-TR" sz="1000" b="1" dirty="0" err="1" smtClean="0"/>
              <a:t>Hastahanesi’ndeki</a:t>
            </a:r>
            <a:r>
              <a:rPr lang="tr-TR" sz="1000" b="1" dirty="0" smtClean="0"/>
              <a:t> çocuk ve eşlik eden annelerini “Bebeğimle Aynı Bereyi Giyiyorum” projemiz kapsamında ziyaret ederek, ihtiyaçlarını karşıladılar.</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27 Aralık 2016 tarihinde, Sincan Kapalı Kadın Cezaevine Kitap bağışı projemiz kapsamında, 315 adet kitap bağışı yapıldı.</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25 Ocak 2017 tarihinde, Sincan Kapalı Kadın cezaevinde, “ Kendi Kendine Meme Taraması” projesini başlatıldı.</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26 Ocak 2017 tarihinde Ankara Bahçelievler Rotary Kulübü’nün 2016-2017 dönemi “Meslek Hizmetleri Ödülü”   Saadet Özkan öğretmene verildi.</a:t>
            </a:r>
          </a:p>
          <a:p>
            <a:pPr marL="138103" indent="-138103" algn="just">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 xmlns:p14="http://schemas.microsoft.com/office/powerpoint/2010/main" val="2800058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72939" y="8339"/>
            <a:ext cx="5364000" cy="6678751"/>
          </a:xfrm>
          <a:prstGeom prst="rect">
            <a:avLst/>
          </a:prstGeom>
        </p:spPr>
        <p:txBody>
          <a:bodyPr>
            <a:spAutoFit/>
          </a:bodyPr>
          <a:lstStyle/>
          <a:p>
            <a:pPr algn="ctr"/>
            <a:endParaRPr lang="tr-TR" altLang="tr-TR" b="1" dirty="0" smtClean="0">
              <a:solidFill>
                <a:srgbClr val="0070C0"/>
              </a:solidFill>
            </a:endParaRPr>
          </a:p>
          <a:p>
            <a:pPr algn="ctr"/>
            <a:r>
              <a:rPr lang="tr-TR" altLang="tr-TR" b="1" dirty="0" smtClean="0">
                <a:solidFill>
                  <a:srgbClr val="0070C0"/>
                </a:solidFill>
              </a:rPr>
              <a:t>Kulüp Haberleri </a:t>
            </a:r>
          </a:p>
          <a:p>
            <a:pPr algn="ctr"/>
            <a:endParaRPr lang="tr-TR" altLang="tr-TR" b="1" dirty="0" smtClean="0">
              <a:solidFill>
                <a:srgbClr val="0070C0"/>
              </a:solidFill>
            </a:endParaRPr>
          </a:p>
          <a:p>
            <a:pPr>
              <a:buFont typeface="Arial" pitchFamily="34" charset="0"/>
              <a:buChar char="•"/>
            </a:pPr>
            <a:r>
              <a:rPr lang="tr-TR" altLang="tr-TR" sz="800" dirty="0" smtClean="0"/>
              <a:t>  Eşim  Sevil Kaya, 02 Ocak 2017 tarihinde annesini  kaybetti.  Cenazeye katılarak, eve gelerek ve/veya telefon ederek, taziyede bulanan tüm dostlarımıza teşekkür ederiz.</a:t>
            </a:r>
          </a:p>
          <a:p>
            <a:pPr>
              <a:buFont typeface="Arial" pitchFamily="34" charset="0"/>
              <a:buChar char="•"/>
            </a:pPr>
            <a:endParaRPr lang="tr-TR" altLang="tr-TR" sz="800" dirty="0" smtClean="0"/>
          </a:p>
          <a:p>
            <a:pPr>
              <a:buFont typeface="Arial" pitchFamily="34" charset="0"/>
              <a:buChar char="•"/>
            </a:pPr>
            <a:r>
              <a:rPr lang="tr-TR" altLang="tr-TR" sz="800" dirty="0" smtClean="0"/>
              <a:t>  07 Ocak 2017 tarihinde Berrin </a:t>
            </a:r>
            <a:r>
              <a:rPr lang="tr-TR" altLang="tr-TR" sz="800" dirty="0" err="1" smtClean="0"/>
              <a:t>Gizer</a:t>
            </a:r>
            <a:r>
              <a:rPr lang="tr-TR" altLang="tr-TR" sz="800" dirty="0" smtClean="0"/>
              <a:t> dostumuzun ev sahipliğinde </a:t>
            </a:r>
            <a:r>
              <a:rPr lang="tr-TR" altLang="tr-TR" sz="800" b="1" dirty="0" smtClean="0">
                <a:solidFill>
                  <a:srgbClr val="FF0000"/>
                </a:solidFill>
              </a:rPr>
              <a:t>3. Eş toplantımız gerçekleştirildi.</a:t>
            </a:r>
            <a:r>
              <a:rPr lang="tr-TR" altLang="tr-TR" sz="800" dirty="0" smtClean="0"/>
              <a:t> BES Asamble Komitesi Başkanı  Kadri Güneş </a:t>
            </a:r>
            <a:r>
              <a:rPr lang="tr-TR" altLang="tr-TR" sz="800" dirty="0" err="1" smtClean="0"/>
              <a:t>dostumuzunda</a:t>
            </a:r>
            <a:r>
              <a:rPr lang="tr-TR" altLang="tr-TR" sz="800" dirty="0" smtClean="0"/>
              <a:t> katıldığı toplantıda BES Asamble faaliyetleri  konuşulup,  etkinliğe yönelik faaliyetler gerçekleştirilmiştir.</a:t>
            </a:r>
          </a:p>
          <a:p>
            <a:pPr>
              <a:buFont typeface="Arial" pitchFamily="34" charset="0"/>
              <a:buChar char="•"/>
            </a:pPr>
            <a:endParaRPr lang="tr-TR" altLang="tr-TR" sz="800" dirty="0" smtClean="0"/>
          </a:p>
          <a:p>
            <a:pPr>
              <a:buFont typeface="Arial" pitchFamily="34" charset="0"/>
              <a:buChar char="•"/>
            </a:pPr>
            <a:endParaRPr lang="tr-TR" altLang="tr-TR" sz="800" dirty="0" smtClean="0"/>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p:txBody>
      </p:sp>
      <p:pic>
        <p:nvPicPr>
          <p:cNvPr id="1028" name="Picture 4" descr="C:\Users\TTAdmin\Desktop\3.Eşler Top\2017-01-07-PHOTO-00001624.jpg"/>
          <p:cNvPicPr>
            <a:picLocks noChangeAspect="1" noChangeArrowheads="1"/>
          </p:cNvPicPr>
          <p:nvPr/>
        </p:nvPicPr>
        <p:blipFill>
          <a:blip r:embed="rId2" cstate="print"/>
          <a:srcRect/>
          <a:stretch>
            <a:fillRect/>
          </a:stretch>
        </p:blipFill>
        <p:spPr bwMode="auto">
          <a:xfrm>
            <a:off x="3006867" y="3636895"/>
            <a:ext cx="1890000" cy="2520000"/>
          </a:xfrm>
          <a:prstGeom prst="rect">
            <a:avLst/>
          </a:prstGeom>
          <a:noFill/>
        </p:spPr>
      </p:pic>
      <p:pic>
        <p:nvPicPr>
          <p:cNvPr id="1029" name="Picture 5" descr="C:\Users\TTAdmin\Desktop\3.Eşler Top\2017-01-07-PHOTO-00001625.jpg"/>
          <p:cNvPicPr>
            <a:picLocks noChangeAspect="1" noChangeArrowheads="1"/>
          </p:cNvPicPr>
          <p:nvPr/>
        </p:nvPicPr>
        <p:blipFill>
          <a:blip r:embed="rId3" cstate="print"/>
          <a:srcRect/>
          <a:stretch>
            <a:fillRect/>
          </a:stretch>
        </p:blipFill>
        <p:spPr bwMode="auto">
          <a:xfrm>
            <a:off x="-3741738" y="-2303745"/>
            <a:ext cx="2400000" cy="1800000"/>
          </a:xfrm>
          <a:prstGeom prst="rect">
            <a:avLst/>
          </a:prstGeom>
          <a:noFill/>
        </p:spPr>
      </p:pic>
      <p:pic>
        <p:nvPicPr>
          <p:cNvPr id="1032" name="Picture 8" descr="C:\Users\TTAdmin\Desktop\3.Eşler Top\2017-01-07-PHOTO-00001629.jpg"/>
          <p:cNvPicPr>
            <a:picLocks noChangeAspect="1" noChangeArrowheads="1"/>
          </p:cNvPicPr>
          <p:nvPr/>
        </p:nvPicPr>
        <p:blipFill>
          <a:blip r:embed="rId4" cstate="print"/>
          <a:srcRect/>
          <a:stretch>
            <a:fillRect/>
          </a:stretch>
        </p:blipFill>
        <p:spPr bwMode="auto">
          <a:xfrm>
            <a:off x="144339" y="1620591"/>
            <a:ext cx="2400000" cy="1800000"/>
          </a:xfrm>
          <a:prstGeom prst="rect">
            <a:avLst/>
          </a:prstGeom>
          <a:noFill/>
        </p:spPr>
      </p:pic>
      <p:pic>
        <p:nvPicPr>
          <p:cNvPr id="1036" name="Picture 12" descr="C:\Users\TTAdmin\Desktop\3.Eşler Top\2017-01-07-PHOTO-00001633.jpg"/>
          <p:cNvPicPr>
            <a:picLocks noChangeAspect="1" noChangeArrowheads="1"/>
          </p:cNvPicPr>
          <p:nvPr/>
        </p:nvPicPr>
        <p:blipFill>
          <a:blip r:embed="rId5" cstate="print"/>
          <a:srcRect/>
          <a:stretch>
            <a:fillRect/>
          </a:stretch>
        </p:blipFill>
        <p:spPr bwMode="auto">
          <a:xfrm>
            <a:off x="216347" y="4356895"/>
            <a:ext cx="2400000" cy="1800000"/>
          </a:xfrm>
          <a:prstGeom prst="rect">
            <a:avLst/>
          </a:prstGeom>
          <a:noFill/>
        </p:spPr>
      </p:pic>
      <p:pic>
        <p:nvPicPr>
          <p:cNvPr id="1038" name="Picture 14" descr="C:\Users\TTAdmin\Desktop\3.Eşler Top\2017-01-07-PHOTO-00001635.jpg"/>
          <p:cNvPicPr>
            <a:picLocks noChangeAspect="1" noChangeArrowheads="1"/>
          </p:cNvPicPr>
          <p:nvPr/>
        </p:nvPicPr>
        <p:blipFill>
          <a:blip r:embed="rId6" cstate="print"/>
          <a:srcRect/>
          <a:stretch>
            <a:fillRect/>
          </a:stretch>
        </p:blipFill>
        <p:spPr bwMode="auto">
          <a:xfrm>
            <a:off x="2712891" y="1620591"/>
            <a:ext cx="2400000" cy="1800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72331" y="40278"/>
            <a:ext cx="5292000" cy="1292662"/>
          </a:xfrm>
          <a:prstGeom prst="rect">
            <a:avLst/>
          </a:prstGeom>
        </p:spPr>
        <p:txBody>
          <a:bodyPr>
            <a:spAutoFit/>
          </a:bodyPr>
          <a:lstStyle/>
          <a:p>
            <a:pPr algn="ctr"/>
            <a:r>
              <a:rPr lang="tr-TR" altLang="tr-TR" b="1" dirty="0" smtClean="0">
                <a:solidFill>
                  <a:srgbClr val="0070C0"/>
                </a:solidFill>
              </a:rPr>
              <a:t>Kulüp Haberleri </a:t>
            </a:r>
          </a:p>
          <a:p>
            <a:r>
              <a:rPr lang="tr-TR" altLang="tr-TR" sz="1200" b="1" dirty="0" smtClean="0">
                <a:solidFill>
                  <a:srgbClr val="FF0000"/>
                </a:solidFill>
              </a:rPr>
              <a:t>Ankara Rotary Kulüpleri Yemek Yarışması  (08. Ocak 2017 )</a:t>
            </a:r>
          </a:p>
          <a:p>
            <a:pPr algn="ctr"/>
            <a:endParaRPr lang="tr-TR" altLang="tr-TR" sz="1200" b="1" dirty="0" smtClean="0">
              <a:solidFill>
                <a:srgbClr val="FF0000"/>
              </a:solidFill>
            </a:endParaRPr>
          </a:p>
          <a:p>
            <a:r>
              <a:rPr lang="tr-TR" sz="1000" dirty="0" err="1" smtClean="0"/>
              <a:t>Birgül</a:t>
            </a:r>
            <a:r>
              <a:rPr lang="tr-TR" sz="1000" dirty="0" smtClean="0"/>
              <a:t> Küreğibüyük, Füsun Sözen ve Nursun Doğru dostlarımızdan oluşan ekibimiz, yemek yarışmasındaki ilk turu çok rahat geçtiler. Kulübümüzden yoğun bir katılımın olduğu ve sürekli destekledikleri ekibimiz, Final turunda 4. oldu. Ekibimize, Kulübümüzün adını duyurdukları ve  bizlere, eğlenceli bir Pazar günü geçirttikleri için teşekkür ederiz.</a:t>
            </a:r>
            <a:endParaRPr lang="tr-TR" sz="1000" dirty="0"/>
          </a:p>
        </p:txBody>
      </p:sp>
      <p:pic>
        <p:nvPicPr>
          <p:cNvPr id="2050" name="Picture 2" descr="C:\Users\TTAdmin\Desktop\ROTA Fotolar\Foto Özet YEMEK\IMG_3025.jpg"/>
          <p:cNvPicPr>
            <a:picLocks noChangeAspect="1" noChangeArrowheads="1"/>
          </p:cNvPicPr>
          <p:nvPr/>
        </p:nvPicPr>
        <p:blipFill>
          <a:blip r:embed="rId2" cstate="print"/>
          <a:srcRect/>
          <a:stretch>
            <a:fillRect/>
          </a:stretch>
        </p:blipFill>
        <p:spPr bwMode="auto">
          <a:xfrm>
            <a:off x="180603" y="1332359"/>
            <a:ext cx="2340000" cy="1559767"/>
          </a:xfrm>
          <a:prstGeom prst="rect">
            <a:avLst/>
          </a:prstGeom>
          <a:noFill/>
        </p:spPr>
      </p:pic>
      <p:pic>
        <p:nvPicPr>
          <p:cNvPr id="2051" name="Picture 3" descr="C:\Users\TTAdmin\Desktop\ROTA Fotolar\Foto Özet YEMEK\IMG_3051.jpg"/>
          <p:cNvPicPr>
            <a:picLocks noChangeAspect="1" noChangeArrowheads="1"/>
          </p:cNvPicPr>
          <p:nvPr/>
        </p:nvPicPr>
        <p:blipFill>
          <a:blip r:embed="rId3" cstate="print"/>
          <a:srcRect/>
          <a:stretch>
            <a:fillRect/>
          </a:stretch>
        </p:blipFill>
        <p:spPr bwMode="auto">
          <a:xfrm>
            <a:off x="2844899" y="1260351"/>
            <a:ext cx="2340000" cy="1559767"/>
          </a:xfrm>
          <a:prstGeom prst="rect">
            <a:avLst/>
          </a:prstGeom>
          <a:noFill/>
        </p:spPr>
      </p:pic>
      <p:pic>
        <p:nvPicPr>
          <p:cNvPr id="2053" name="Picture 5" descr="C:\Users\TTAdmin\Desktop\ROTA Fotolar\Foto Özet YEMEK\IMG_3338.jpg"/>
          <p:cNvPicPr>
            <a:picLocks noChangeAspect="1" noChangeArrowheads="1"/>
          </p:cNvPicPr>
          <p:nvPr/>
        </p:nvPicPr>
        <p:blipFill>
          <a:blip r:embed="rId4" cstate="print"/>
          <a:srcRect/>
          <a:stretch>
            <a:fillRect/>
          </a:stretch>
        </p:blipFill>
        <p:spPr bwMode="auto">
          <a:xfrm>
            <a:off x="1008435" y="3060791"/>
            <a:ext cx="3240485" cy="2160000"/>
          </a:xfrm>
          <a:prstGeom prst="rect">
            <a:avLst/>
          </a:prstGeom>
          <a:noFill/>
        </p:spPr>
      </p:pic>
      <p:pic>
        <p:nvPicPr>
          <p:cNvPr id="2054" name="Picture 6" descr="C:\Users\TTAdmin\Desktop\ROTA Fotolar\Foto Özet YEMEK\IMG_3391.jpg"/>
          <p:cNvPicPr>
            <a:picLocks noChangeAspect="1" noChangeArrowheads="1"/>
          </p:cNvPicPr>
          <p:nvPr/>
        </p:nvPicPr>
        <p:blipFill>
          <a:blip r:embed="rId5" cstate="print"/>
          <a:srcRect/>
          <a:stretch>
            <a:fillRect/>
          </a:stretch>
        </p:blipFill>
        <p:spPr bwMode="auto">
          <a:xfrm>
            <a:off x="1008435" y="5292799"/>
            <a:ext cx="3240484" cy="21600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323" y="246430"/>
            <a:ext cx="5292000" cy="1661993"/>
          </a:xfrm>
          <a:prstGeom prst="rect">
            <a:avLst/>
          </a:prstGeom>
        </p:spPr>
        <p:txBody>
          <a:bodyPr>
            <a:spAutoFit/>
          </a:bodyPr>
          <a:lstStyle/>
          <a:p>
            <a:pPr algn="ctr"/>
            <a:r>
              <a:rPr lang="tr-TR" altLang="tr-TR" b="1" dirty="0" smtClean="0">
                <a:solidFill>
                  <a:srgbClr val="0070C0"/>
                </a:solidFill>
              </a:rPr>
              <a:t>Kulüp Haberleri </a:t>
            </a:r>
          </a:p>
          <a:p>
            <a:pPr algn="ctr"/>
            <a:endParaRPr lang="tr-TR" altLang="tr-TR" b="1" dirty="0" smtClean="0">
              <a:solidFill>
                <a:srgbClr val="0070C0"/>
              </a:solidFill>
            </a:endParaRPr>
          </a:p>
          <a:p>
            <a:r>
              <a:rPr lang="tr-TR" altLang="tr-TR" sz="1200" b="1" dirty="0" smtClean="0">
                <a:solidFill>
                  <a:srgbClr val="FF0000"/>
                </a:solidFill>
              </a:rPr>
              <a:t>2430. Bölge  Başkanlar Yarı Yıl Toplantısı İskenderun (14-15 Ocak 2017 )</a:t>
            </a:r>
          </a:p>
          <a:p>
            <a:endParaRPr lang="tr-TR" altLang="tr-TR" sz="1200" b="1" dirty="0" smtClean="0">
              <a:solidFill>
                <a:srgbClr val="FF0000"/>
              </a:solidFill>
            </a:endParaRPr>
          </a:p>
          <a:p>
            <a:r>
              <a:rPr lang="tr-TR" sz="1000" dirty="0" smtClean="0"/>
              <a:t>14-15 Ocak tarihlerinde İskenderun’da yapılan “Başkanlar Yarı Yıl Toplantı” </a:t>
            </a:r>
            <a:r>
              <a:rPr lang="tr-TR" sz="1000" dirty="0" err="1" smtClean="0"/>
              <a:t>sında</a:t>
            </a:r>
            <a:r>
              <a:rPr lang="tr-TR" sz="1000" dirty="0" smtClean="0"/>
              <a:t>, ilk 6 aylık dönemde 2430. Bölge Komiteleri bazında, kulüplerin  faaliyetleri katılanlar arasında paylaşıldı.</a:t>
            </a:r>
          </a:p>
          <a:p>
            <a:r>
              <a:rPr lang="tr-TR" sz="1000" dirty="0" smtClean="0"/>
              <a:t>Ankara Bahçelievler Kulübü’nün faaliyetleri, hemen hemen tüm Komitelerce duyuruldu. </a:t>
            </a:r>
          </a:p>
          <a:p>
            <a:r>
              <a:rPr lang="tr-TR" sz="1000" dirty="0" err="1" smtClean="0"/>
              <a:t>Kulubümüzün</a:t>
            </a:r>
            <a:r>
              <a:rPr lang="tr-TR" sz="1000" dirty="0" smtClean="0"/>
              <a:t> faaliyetlerinin gerçekleşmesinde destek veren başta eşlerimiz olmak üzere, tüm dostlarımıza eşim ve ben teşekkür ederiz.</a:t>
            </a:r>
            <a:endParaRPr lang="tr-TR" sz="1000" dirty="0"/>
          </a:p>
        </p:txBody>
      </p:sp>
      <p:pic>
        <p:nvPicPr>
          <p:cNvPr id="7" name="Picture 5" descr="C:\Users\TTAdmin\Desktop\IMG_2643.JPG"/>
          <p:cNvPicPr>
            <a:picLocks noChangeAspect="1" noChangeArrowheads="1"/>
          </p:cNvPicPr>
          <p:nvPr/>
        </p:nvPicPr>
        <p:blipFill>
          <a:blip r:embed="rId2" cstate="print"/>
          <a:srcRect/>
          <a:stretch>
            <a:fillRect/>
          </a:stretch>
        </p:blipFill>
        <p:spPr bwMode="auto">
          <a:xfrm>
            <a:off x="62115" y="2268703"/>
            <a:ext cx="1522384" cy="2160000"/>
          </a:xfrm>
          <a:prstGeom prst="rect">
            <a:avLst/>
          </a:prstGeom>
          <a:noFill/>
        </p:spPr>
      </p:pic>
      <p:pic>
        <p:nvPicPr>
          <p:cNvPr id="8" name="Picture 8" descr="C:\Users\TTAdmin\Desktop\2017-01-14-PHOTO-00000070.jpg"/>
          <p:cNvPicPr>
            <a:picLocks noChangeAspect="1" noChangeArrowheads="1"/>
          </p:cNvPicPr>
          <p:nvPr/>
        </p:nvPicPr>
        <p:blipFill>
          <a:blip r:embed="rId3" cstate="print"/>
          <a:srcRect/>
          <a:stretch>
            <a:fillRect/>
          </a:stretch>
        </p:blipFill>
        <p:spPr bwMode="auto">
          <a:xfrm>
            <a:off x="1790307" y="2268703"/>
            <a:ext cx="1522384" cy="2160000"/>
          </a:xfrm>
          <a:prstGeom prst="rect">
            <a:avLst/>
          </a:prstGeom>
          <a:noFill/>
        </p:spPr>
      </p:pic>
      <p:pic>
        <p:nvPicPr>
          <p:cNvPr id="9" name="Picture 3" descr="C:\Users\TTAdmin\Desktop\2017-01-14-PHOTO-00000017.jpg"/>
          <p:cNvPicPr>
            <a:picLocks noChangeAspect="1" noChangeArrowheads="1"/>
          </p:cNvPicPr>
          <p:nvPr/>
        </p:nvPicPr>
        <p:blipFill>
          <a:blip r:embed="rId4" cstate="print"/>
          <a:srcRect/>
          <a:stretch>
            <a:fillRect/>
          </a:stretch>
        </p:blipFill>
        <p:spPr bwMode="auto">
          <a:xfrm>
            <a:off x="3518498" y="2268703"/>
            <a:ext cx="1522385" cy="2160000"/>
          </a:xfrm>
          <a:prstGeom prst="rect">
            <a:avLst/>
          </a:prstGeom>
          <a:noFill/>
        </p:spPr>
      </p:pic>
      <p:pic>
        <p:nvPicPr>
          <p:cNvPr id="10" name="Picture 6" descr="C:\Users\TTAdmin\Desktop\2017-01-15-PHOTO-00000079.jpg"/>
          <p:cNvPicPr>
            <a:picLocks noChangeAspect="1" noChangeArrowheads="1"/>
          </p:cNvPicPr>
          <p:nvPr/>
        </p:nvPicPr>
        <p:blipFill>
          <a:blip r:embed="rId5" cstate="print"/>
          <a:srcRect/>
          <a:stretch>
            <a:fillRect/>
          </a:stretch>
        </p:blipFill>
        <p:spPr bwMode="auto">
          <a:xfrm>
            <a:off x="62114" y="4788983"/>
            <a:ext cx="1522385" cy="2160000"/>
          </a:xfrm>
          <a:prstGeom prst="rect">
            <a:avLst/>
          </a:prstGeom>
          <a:noFill/>
        </p:spPr>
      </p:pic>
      <p:pic>
        <p:nvPicPr>
          <p:cNvPr id="12" name="Picture 7" descr="C:\Users\TTAdmin\Desktop\2017-01-15-PHOTO-00000080.jpg"/>
          <p:cNvPicPr>
            <a:picLocks noChangeAspect="1" noChangeArrowheads="1"/>
          </p:cNvPicPr>
          <p:nvPr/>
        </p:nvPicPr>
        <p:blipFill>
          <a:blip r:embed="rId6" cstate="print"/>
          <a:srcRect/>
          <a:stretch>
            <a:fillRect/>
          </a:stretch>
        </p:blipFill>
        <p:spPr bwMode="auto">
          <a:xfrm>
            <a:off x="1790306" y="4788983"/>
            <a:ext cx="1522385" cy="2160000"/>
          </a:xfrm>
          <a:prstGeom prst="rect">
            <a:avLst/>
          </a:prstGeom>
          <a:noFill/>
        </p:spPr>
      </p:pic>
      <p:pic>
        <p:nvPicPr>
          <p:cNvPr id="13" name="Picture 9" descr="C:\Users\TTAdmin\Desktop\2017-01-15-PHOTO-00000083.jpg"/>
          <p:cNvPicPr>
            <a:picLocks noChangeAspect="1" noChangeArrowheads="1"/>
          </p:cNvPicPr>
          <p:nvPr/>
        </p:nvPicPr>
        <p:blipFill>
          <a:blip r:embed="rId7" cstate="print"/>
          <a:srcRect/>
          <a:stretch>
            <a:fillRect/>
          </a:stretch>
        </p:blipFill>
        <p:spPr bwMode="auto">
          <a:xfrm>
            <a:off x="3518498" y="4788983"/>
            <a:ext cx="1522385" cy="2160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endParaRPr lang="tr-TR"/>
          </a:p>
        </p:txBody>
      </p:sp>
      <p:sp>
        <p:nvSpPr>
          <p:cNvPr id="3" name="2 Alt Başlık"/>
          <p:cNvSpPr>
            <a:spLocks noGrp="1"/>
          </p:cNvSpPr>
          <p:nvPr>
            <p:ph type="subTitle" idx="1"/>
          </p:nvPr>
        </p:nvSpPr>
        <p:spPr/>
        <p:txBody>
          <a:bodyPr/>
          <a:lstStyle/>
          <a:p>
            <a:endParaRPr lang="tr-TR" dirty="0"/>
          </a:p>
        </p:txBody>
      </p:sp>
      <p:pic>
        <p:nvPicPr>
          <p:cNvPr id="251906" name="Picture 2" descr="C:\Users\TTAdmin\Desktop\2017-01-14-PHOTO-00000023.jpg"/>
          <p:cNvPicPr>
            <a:picLocks noChangeAspect="1" noChangeArrowheads="1"/>
          </p:cNvPicPr>
          <p:nvPr/>
        </p:nvPicPr>
        <p:blipFill>
          <a:blip r:embed="rId2" cstate="print"/>
          <a:srcRect/>
          <a:stretch>
            <a:fillRect/>
          </a:stretch>
        </p:blipFill>
        <p:spPr bwMode="auto">
          <a:xfrm>
            <a:off x="134123" y="828303"/>
            <a:ext cx="1522384" cy="2160000"/>
          </a:xfrm>
          <a:prstGeom prst="rect">
            <a:avLst/>
          </a:prstGeom>
          <a:noFill/>
        </p:spPr>
      </p:pic>
      <p:pic>
        <p:nvPicPr>
          <p:cNvPr id="251907" name="Picture 3" descr="C:\Users\TTAdmin\Desktop\2017-01-14-PHOTO-00000027.jpg"/>
          <p:cNvPicPr>
            <a:picLocks noChangeAspect="1" noChangeArrowheads="1"/>
          </p:cNvPicPr>
          <p:nvPr/>
        </p:nvPicPr>
        <p:blipFill>
          <a:blip r:embed="rId3" cstate="print"/>
          <a:srcRect/>
          <a:stretch>
            <a:fillRect/>
          </a:stretch>
        </p:blipFill>
        <p:spPr bwMode="auto">
          <a:xfrm>
            <a:off x="1862314" y="828303"/>
            <a:ext cx="1522385" cy="2160000"/>
          </a:xfrm>
          <a:prstGeom prst="rect">
            <a:avLst/>
          </a:prstGeom>
          <a:noFill/>
        </p:spPr>
      </p:pic>
      <p:pic>
        <p:nvPicPr>
          <p:cNvPr id="251908" name="Picture 4" descr="C:\Users\TTAdmin\Desktop\2017-01-14-PHOTO-00000018.jpg"/>
          <p:cNvPicPr>
            <a:picLocks noChangeAspect="1" noChangeArrowheads="1"/>
          </p:cNvPicPr>
          <p:nvPr/>
        </p:nvPicPr>
        <p:blipFill>
          <a:blip r:embed="rId4" cstate="print"/>
          <a:srcRect/>
          <a:stretch>
            <a:fillRect/>
          </a:stretch>
        </p:blipFill>
        <p:spPr bwMode="auto">
          <a:xfrm>
            <a:off x="134122" y="3060551"/>
            <a:ext cx="1522385" cy="2160000"/>
          </a:xfrm>
          <a:prstGeom prst="rect">
            <a:avLst/>
          </a:prstGeom>
          <a:noFill/>
        </p:spPr>
      </p:pic>
      <p:pic>
        <p:nvPicPr>
          <p:cNvPr id="251909" name="Picture 5" descr="C:\Users\TTAdmin\Desktop\2017-01-14-PHOTO-00000024.jpg"/>
          <p:cNvPicPr>
            <a:picLocks noChangeAspect="1" noChangeArrowheads="1"/>
          </p:cNvPicPr>
          <p:nvPr/>
        </p:nvPicPr>
        <p:blipFill>
          <a:blip r:embed="rId5" cstate="print"/>
          <a:srcRect/>
          <a:stretch>
            <a:fillRect/>
          </a:stretch>
        </p:blipFill>
        <p:spPr bwMode="auto">
          <a:xfrm>
            <a:off x="3590506" y="828303"/>
            <a:ext cx="1522385" cy="2160000"/>
          </a:xfrm>
          <a:prstGeom prst="rect">
            <a:avLst/>
          </a:prstGeom>
          <a:noFill/>
        </p:spPr>
      </p:pic>
      <p:sp>
        <p:nvSpPr>
          <p:cNvPr id="8" name="7 Dikdörtgen"/>
          <p:cNvSpPr/>
          <p:nvPr/>
        </p:nvSpPr>
        <p:spPr>
          <a:xfrm>
            <a:off x="216843" y="108223"/>
            <a:ext cx="4752000" cy="707886"/>
          </a:xfrm>
          <a:prstGeom prst="rect">
            <a:avLst/>
          </a:prstGeom>
        </p:spPr>
        <p:txBody>
          <a:bodyPr>
            <a:spAutoFit/>
          </a:bodyPr>
          <a:lstStyle/>
          <a:p>
            <a:pPr algn="ctr"/>
            <a:r>
              <a:rPr lang="tr-TR" altLang="tr-TR" b="1" dirty="0" smtClean="0">
                <a:solidFill>
                  <a:srgbClr val="0070C0"/>
                </a:solidFill>
              </a:rPr>
              <a:t>Kulüp Haberleri </a:t>
            </a:r>
          </a:p>
          <a:p>
            <a:pPr algn="ctr"/>
            <a:r>
              <a:rPr lang="tr-TR" altLang="tr-TR" sz="1200" b="1" dirty="0" smtClean="0">
                <a:solidFill>
                  <a:srgbClr val="FF0000"/>
                </a:solidFill>
              </a:rPr>
              <a:t>2430. Bölge  Başkanlar Yarı Yıl Toplantısı İskenderun  (14-15 Ocak 2017 )</a:t>
            </a:r>
          </a:p>
          <a:p>
            <a:pPr algn="ctr"/>
            <a:endParaRPr lang="tr-TR" b="1" dirty="0"/>
          </a:p>
        </p:txBody>
      </p:sp>
      <p:pic>
        <p:nvPicPr>
          <p:cNvPr id="9" name="Picture 6" descr="C:\Users\TTAdmin\Desktop\2017-01-15-PHOTO-00000075.jpg"/>
          <p:cNvPicPr>
            <a:picLocks noChangeAspect="1" noChangeArrowheads="1"/>
          </p:cNvPicPr>
          <p:nvPr/>
        </p:nvPicPr>
        <p:blipFill>
          <a:blip r:embed="rId6" cstate="print"/>
          <a:srcRect/>
          <a:stretch>
            <a:fillRect/>
          </a:stretch>
        </p:blipFill>
        <p:spPr bwMode="auto">
          <a:xfrm>
            <a:off x="1862314" y="3060791"/>
            <a:ext cx="1522385" cy="2160000"/>
          </a:xfrm>
          <a:prstGeom prst="rect">
            <a:avLst/>
          </a:prstGeom>
          <a:noFill/>
        </p:spPr>
      </p:pic>
      <p:pic>
        <p:nvPicPr>
          <p:cNvPr id="10" name="Picture 8" descr="C:\Users\TTAdmin\Desktop\2017-01-15-PHOTO-00000081.jpg"/>
          <p:cNvPicPr>
            <a:picLocks noChangeAspect="1" noChangeArrowheads="1"/>
          </p:cNvPicPr>
          <p:nvPr/>
        </p:nvPicPr>
        <p:blipFill>
          <a:blip r:embed="rId7" cstate="print"/>
          <a:srcRect/>
          <a:stretch>
            <a:fillRect/>
          </a:stretch>
        </p:blipFill>
        <p:spPr bwMode="auto">
          <a:xfrm>
            <a:off x="3590506" y="3060551"/>
            <a:ext cx="1522385" cy="2160000"/>
          </a:xfrm>
          <a:prstGeom prst="rect">
            <a:avLst/>
          </a:prstGeom>
          <a:noFill/>
        </p:spPr>
      </p:pic>
      <p:pic>
        <p:nvPicPr>
          <p:cNvPr id="11" name="Picture 2" descr="C:\Users\TTAdmin\Desktop\2017-01-15-PHOTO-00000078.jpg"/>
          <p:cNvPicPr>
            <a:picLocks noChangeAspect="1" noChangeArrowheads="1"/>
          </p:cNvPicPr>
          <p:nvPr/>
        </p:nvPicPr>
        <p:blipFill>
          <a:blip r:embed="rId8" cstate="print"/>
          <a:srcRect/>
          <a:stretch>
            <a:fillRect/>
          </a:stretch>
        </p:blipFill>
        <p:spPr bwMode="auto">
          <a:xfrm>
            <a:off x="134122" y="5364807"/>
            <a:ext cx="1522385" cy="2160000"/>
          </a:xfrm>
          <a:prstGeom prst="rect">
            <a:avLst/>
          </a:prstGeom>
          <a:noFill/>
        </p:spPr>
      </p:pic>
      <p:pic>
        <p:nvPicPr>
          <p:cNvPr id="12" name="Picture 3" descr="C:\Users\TTAdmin\Desktop\2017-01-15-PHOTO-00000076.jpg"/>
          <p:cNvPicPr>
            <a:picLocks noChangeAspect="1" noChangeArrowheads="1"/>
          </p:cNvPicPr>
          <p:nvPr/>
        </p:nvPicPr>
        <p:blipFill>
          <a:blip r:embed="rId9" cstate="print"/>
          <a:srcRect/>
          <a:stretch>
            <a:fillRect/>
          </a:stretch>
        </p:blipFill>
        <p:spPr bwMode="auto">
          <a:xfrm>
            <a:off x="1862314" y="5365047"/>
            <a:ext cx="1522385" cy="2160000"/>
          </a:xfrm>
          <a:prstGeom prst="rect">
            <a:avLst/>
          </a:prstGeom>
          <a:noFill/>
        </p:spPr>
      </p:pic>
      <p:pic>
        <p:nvPicPr>
          <p:cNvPr id="13" name="Picture 2" descr="C:\Users\TTAdmin\Desktop\2017-01-15-PHOTO-00000078.jpg"/>
          <p:cNvPicPr>
            <a:picLocks noChangeAspect="1" noChangeArrowheads="1"/>
          </p:cNvPicPr>
          <p:nvPr/>
        </p:nvPicPr>
        <p:blipFill>
          <a:blip r:embed="rId8" cstate="print"/>
          <a:srcRect/>
          <a:stretch>
            <a:fillRect/>
          </a:stretch>
        </p:blipFill>
        <p:spPr bwMode="auto">
          <a:xfrm>
            <a:off x="3590506" y="5365047"/>
            <a:ext cx="1522385" cy="2160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21 Dikdörtgen"/>
          <p:cNvSpPr/>
          <p:nvPr/>
        </p:nvSpPr>
        <p:spPr>
          <a:xfrm>
            <a:off x="36843" y="36215"/>
            <a:ext cx="4644000" cy="800219"/>
          </a:xfrm>
          <a:prstGeom prst="rect">
            <a:avLst/>
          </a:prstGeom>
        </p:spPr>
        <p:txBody>
          <a:bodyPr>
            <a:spAutoFit/>
          </a:bodyPr>
          <a:lstStyle/>
          <a:p>
            <a:pPr algn="ctr"/>
            <a:r>
              <a:rPr lang="tr-TR" altLang="tr-TR" b="1" dirty="0" smtClean="0">
                <a:solidFill>
                  <a:srgbClr val="0070C0"/>
                </a:solidFill>
              </a:rPr>
              <a:t>Kulüp Haberleri </a:t>
            </a:r>
          </a:p>
          <a:p>
            <a:pPr algn="ctr"/>
            <a:endParaRPr lang="tr-TR" altLang="tr-TR" sz="1000" b="1" dirty="0" smtClean="0">
              <a:solidFill>
                <a:srgbClr val="FF0000"/>
              </a:solidFill>
            </a:endParaRPr>
          </a:p>
          <a:p>
            <a:pPr>
              <a:buFont typeface="Arial" pitchFamily="34" charset="0"/>
              <a:buChar char="•"/>
            </a:pPr>
            <a:r>
              <a:rPr lang="tr-TR" altLang="tr-TR" sz="1000" b="1" dirty="0" smtClean="0">
                <a:solidFill>
                  <a:srgbClr val="FF0000"/>
                </a:solidFill>
              </a:rPr>
              <a:t> </a:t>
            </a:r>
            <a:r>
              <a:rPr lang="tr-TR" altLang="tr-TR" sz="1200" b="1" dirty="0" smtClean="0">
                <a:solidFill>
                  <a:srgbClr val="FF0000"/>
                </a:solidFill>
              </a:rPr>
              <a:t>3. </a:t>
            </a:r>
            <a:r>
              <a:rPr lang="tr-TR" altLang="tr-TR" sz="1200" b="1" dirty="0" err="1" smtClean="0">
                <a:solidFill>
                  <a:srgbClr val="FF0000"/>
                </a:solidFill>
              </a:rPr>
              <a:t>Ocakbaşı</a:t>
            </a:r>
            <a:r>
              <a:rPr lang="tr-TR" altLang="tr-TR" sz="1200" b="1" dirty="0" smtClean="0">
                <a:solidFill>
                  <a:srgbClr val="FF0000"/>
                </a:solidFill>
              </a:rPr>
              <a:t> toplantılarımızı </a:t>
            </a:r>
            <a:r>
              <a:rPr lang="tr-TR" altLang="tr-TR" sz="1200" b="1" dirty="0" smtClean="0">
                <a:solidFill>
                  <a:srgbClr val="FF0000"/>
                </a:solidFill>
              </a:rPr>
              <a:t> 21 </a:t>
            </a:r>
            <a:r>
              <a:rPr lang="tr-TR" altLang="tr-TR" sz="1200" b="1" dirty="0" smtClean="0">
                <a:solidFill>
                  <a:srgbClr val="FF0000"/>
                </a:solidFill>
              </a:rPr>
              <a:t>Ocak 2017 tarihinde gerçekleştirdik.</a:t>
            </a:r>
          </a:p>
          <a:p>
            <a:pPr algn="ctr"/>
            <a:endParaRPr lang="tr-TR" altLang="tr-TR" sz="1000" b="1" dirty="0" smtClean="0">
              <a:solidFill>
                <a:srgbClr val="FF0000"/>
              </a:solidFill>
            </a:endParaRPr>
          </a:p>
        </p:txBody>
      </p:sp>
      <p:pic>
        <p:nvPicPr>
          <p:cNvPr id="3074" name="Picture 2" descr="C:\Users\TTAdmin\Desktop\3. OCAKBAŞI\2017-01-21-PHOTO-00000137.jpg"/>
          <p:cNvPicPr>
            <a:picLocks noChangeAspect="1" noChangeArrowheads="1"/>
          </p:cNvPicPr>
          <p:nvPr/>
        </p:nvPicPr>
        <p:blipFill>
          <a:blip r:embed="rId2" cstate="print"/>
          <a:srcRect/>
          <a:stretch>
            <a:fillRect/>
          </a:stretch>
        </p:blipFill>
        <p:spPr bwMode="auto">
          <a:xfrm>
            <a:off x="2712891" y="1044327"/>
            <a:ext cx="2400000" cy="1800000"/>
          </a:xfrm>
          <a:prstGeom prst="rect">
            <a:avLst/>
          </a:prstGeom>
          <a:noFill/>
        </p:spPr>
      </p:pic>
      <p:pic>
        <p:nvPicPr>
          <p:cNvPr id="3075" name="Picture 3" descr="C:\Users\TTAdmin\Desktop\3. OCAKBAŞI\2017-01-21-PHOTO-00000138.jpg"/>
          <p:cNvPicPr>
            <a:picLocks noChangeAspect="1" noChangeArrowheads="1"/>
          </p:cNvPicPr>
          <p:nvPr/>
        </p:nvPicPr>
        <p:blipFill>
          <a:blip r:embed="rId3" cstate="print"/>
          <a:srcRect/>
          <a:stretch>
            <a:fillRect/>
          </a:stretch>
        </p:blipFill>
        <p:spPr bwMode="auto">
          <a:xfrm>
            <a:off x="120603" y="1044327"/>
            <a:ext cx="2400000" cy="1800000"/>
          </a:xfrm>
          <a:prstGeom prst="rect">
            <a:avLst/>
          </a:prstGeom>
          <a:noFill/>
        </p:spPr>
      </p:pic>
      <p:pic>
        <p:nvPicPr>
          <p:cNvPr id="3077" name="Picture 5" descr="C:\Users\TTAdmin\Desktop\3. OCAKBAŞI\2017-01-24-PHOTO-00001665.jpg"/>
          <p:cNvPicPr>
            <a:picLocks noChangeAspect="1" noChangeArrowheads="1"/>
          </p:cNvPicPr>
          <p:nvPr/>
        </p:nvPicPr>
        <p:blipFill>
          <a:blip r:embed="rId4" cstate="print"/>
          <a:srcRect/>
          <a:stretch>
            <a:fillRect/>
          </a:stretch>
        </p:blipFill>
        <p:spPr bwMode="auto">
          <a:xfrm>
            <a:off x="2640883" y="3348583"/>
            <a:ext cx="2400000" cy="1800000"/>
          </a:xfrm>
          <a:prstGeom prst="rect">
            <a:avLst/>
          </a:prstGeom>
          <a:noFill/>
        </p:spPr>
      </p:pic>
      <p:pic>
        <p:nvPicPr>
          <p:cNvPr id="3078" name="Picture 6" descr="C:\Users\TTAdmin\Desktop\3. OCAKBAŞI\2017-01-24-PHOTO-00001666.jpg"/>
          <p:cNvPicPr>
            <a:picLocks noChangeAspect="1" noChangeArrowheads="1"/>
          </p:cNvPicPr>
          <p:nvPr/>
        </p:nvPicPr>
        <p:blipFill>
          <a:blip r:embed="rId5" cstate="print"/>
          <a:srcRect/>
          <a:stretch>
            <a:fillRect/>
          </a:stretch>
        </p:blipFill>
        <p:spPr bwMode="auto">
          <a:xfrm>
            <a:off x="1632771" y="5437015"/>
            <a:ext cx="2400000" cy="1800000"/>
          </a:xfrm>
          <a:prstGeom prst="rect">
            <a:avLst/>
          </a:prstGeom>
          <a:noFill/>
        </p:spPr>
      </p:pic>
      <p:pic>
        <p:nvPicPr>
          <p:cNvPr id="3079" name="Picture 7" descr="C:\Users\TTAdmin\Desktop\3. OCAKBAŞI\IMG_2686.JPG"/>
          <p:cNvPicPr>
            <a:picLocks noChangeAspect="1" noChangeArrowheads="1"/>
          </p:cNvPicPr>
          <p:nvPr/>
        </p:nvPicPr>
        <p:blipFill>
          <a:blip r:embed="rId6" cstate="print"/>
          <a:srcRect/>
          <a:stretch>
            <a:fillRect/>
          </a:stretch>
        </p:blipFill>
        <p:spPr bwMode="auto">
          <a:xfrm>
            <a:off x="120603" y="3348783"/>
            <a:ext cx="2400000" cy="1800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52451" y="2340471"/>
            <a:ext cx="4824000" cy="360000"/>
          </a:xfrm>
        </p:spPr>
        <p:txBody>
          <a:bodyPr/>
          <a:lstStyle/>
          <a:p>
            <a:pPr>
              <a:buNone/>
            </a:pPr>
            <a:r>
              <a:rPr lang="tr-TR" sz="800" b="1" dirty="0" smtClean="0"/>
              <a:t>           </a:t>
            </a:r>
            <a:endParaRPr lang="tr-TR" dirty="0"/>
          </a:p>
        </p:txBody>
      </p:sp>
      <p:pic>
        <p:nvPicPr>
          <p:cNvPr id="3092" name="Picture 20" descr="C:\Users\TTAdmin\Desktop\SincanTEKNİK KOLEJİ\20161223_142113.JPG"/>
          <p:cNvPicPr>
            <a:picLocks noChangeAspect="1" noChangeArrowheads="1"/>
          </p:cNvPicPr>
          <p:nvPr/>
        </p:nvPicPr>
        <p:blipFill>
          <a:blip r:embed="rId2" cstate="print"/>
          <a:srcRect/>
          <a:stretch>
            <a:fillRect/>
          </a:stretch>
        </p:blipFill>
        <p:spPr bwMode="auto">
          <a:xfrm>
            <a:off x="-2807629" y="646113"/>
            <a:ext cx="3240000" cy="1822500"/>
          </a:xfrm>
          <a:prstGeom prst="rect">
            <a:avLst/>
          </a:prstGeom>
          <a:noFill/>
          <a:scene3d>
            <a:camera prst="orthographicFront">
              <a:rot lat="5400000" lon="0" rev="0"/>
            </a:camera>
            <a:lightRig rig="threePt" dir="t"/>
          </a:scene3d>
        </p:spPr>
      </p:pic>
      <p:sp>
        <p:nvSpPr>
          <p:cNvPr id="28" name="27 Dikdörtgen"/>
          <p:cNvSpPr/>
          <p:nvPr/>
        </p:nvSpPr>
        <p:spPr>
          <a:xfrm>
            <a:off x="296650" y="-95607"/>
            <a:ext cx="4736489" cy="707886"/>
          </a:xfrm>
          <a:prstGeom prst="rect">
            <a:avLst/>
          </a:prstGeom>
        </p:spPr>
        <p:txBody>
          <a:bodyPr wrap="none">
            <a:spAutoFit/>
          </a:bodyPr>
          <a:lstStyle/>
          <a:p>
            <a:pPr algn="ctr"/>
            <a:endParaRPr lang="tr-TR" altLang="tr-TR" b="1" dirty="0" smtClean="0">
              <a:solidFill>
                <a:srgbClr val="0070C0"/>
              </a:solidFill>
            </a:endParaRPr>
          </a:p>
          <a:p>
            <a:pPr algn="ctr"/>
            <a:r>
              <a:rPr lang="tr-TR" altLang="tr-TR" b="1" dirty="0" smtClean="0">
                <a:solidFill>
                  <a:srgbClr val="0070C0"/>
                </a:solidFill>
              </a:rPr>
              <a:t>Kulüp Haberleri </a:t>
            </a:r>
          </a:p>
          <a:p>
            <a:r>
              <a:rPr lang="tr-TR" altLang="tr-TR" sz="1200" b="1" dirty="0" smtClean="0">
                <a:solidFill>
                  <a:srgbClr val="FF0000"/>
                </a:solidFill>
              </a:rPr>
              <a:t>Meslek Hizmetleri Ödül Töreni  (26.01.2017) SAADET ÖZKAN öğretmen</a:t>
            </a:r>
            <a:r>
              <a:rPr lang="tr-TR" sz="800" dirty="0" smtClean="0"/>
              <a:t>.</a:t>
            </a:r>
            <a:r>
              <a:rPr lang="tr-TR" altLang="tr-TR" sz="800" b="1" dirty="0" smtClean="0">
                <a:solidFill>
                  <a:srgbClr val="FF0000"/>
                </a:solidFill>
              </a:rPr>
              <a:t> </a:t>
            </a:r>
            <a:endParaRPr lang="tr-TR" altLang="tr-TR" sz="800" dirty="0">
              <a:solidFill>
                <a:srgbClr val="FF0000"/>
              </a:solidFill>
            </a:endParaRPr>
          </a:p>
        </p:txBody>
      </p:sp>
      <p:pic>
        <p:nvPicPr>
          <p:cNvPr id="5123" name="Picture 3" descr="C:\Users\TTAdmin\Desktop\Meslek Ödülü Foto 2\IMG_4249.JPG"/>
          <p:cNvPicPr>
            <a:picLocks noChangeAspect="1" noChangeArrowheads="1"/>
          </p:cNvPicPr>
          <p:nvPr/>
        </p:nvPicPr>
        <p:blipFill>
          <a:blip r:embed="rId3" cstate="print"/>
          <a:srcRect/>
          <a:stretch>
            <a:fillRect/>
          </a:stretch>
        </p:blipFill>
        <p:spPr bwMode="auto">
          <a:xfrm>
            <a:off x="72691" y="612279"/>
            <a:ext cx="3240000" cy="2160000"/>
          </a:xfrm>
          <a:prstGeom prst="rect">
            <a:avLst/>
          </a:prstGeom>
          <a:noFill/>
        </p:spPr>
      </p:pic>
      <p:pic>
        <p:nvPicPr>
          <p:cNvPr id="5124" name="Picture 4" descr="C:\Users\TTAdmin\Desktop\Meslek Ödülü Foto 2\IMG_4251.JPG"/>
          <p:cNvPicPr>
            <a:picLocks noChangeAspect="1" noChangeArrowheads="1"/>
          </p:cNvPicPr>
          <p:nvPr/>
        </p:nvPicPr>
        <p:blipFill>
          <a:blip r:embed="rId4" cstate="print"/>
          <a:srcRect/>
          <a:stretch>
            <a:fillRect/>
          </a:stretch>
        </p:blipFill>
        <p:spPr bwMode="auto">
          <a:xfrm>
            <a:off x="2016907" y="2844527"/>
            <a:ext cx="3240000" cy="2160000"/>
          </a:xfrm>
          <a:prstGeom prst="rect">
            <a:avLst/>
          </a:prstGeom>
          <a:noFill/>
        </p:spPr>
      </p:pic>
      <p:pic>
        <p:nvPicPr>
          <p:cNvPr id="5125" name="Picture 5" descr="C:\Users\TTAdmin\Desktop\Meslek Ödülü Foto 2\IMG_4293.JPG"/>
          <p:cNvPicPr>
            <a:picLocks noChangeAspect="1" noChangeArrowheads="1"/>
          </p:cNvPicPr>
          <p:nvPr/>
        </p:nvPicPr>
        <p:blipFill>
          <a:blip r:embed="rId5" cstate="print"/>
          <a:srcRect/>
          <a:stretch>
            <a:fillRect/>
          </a:stretch>
        </p:blipFill>
        <p:spPr bwMode="auto">
          <a:xfrm>
            <a:off x="72331" y="5076775"/>
            <a:ext cx="3240000" cy="2160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2331" y="-35793"/>
            <a:ext cx="5184000" cy="1260211"/>
          </a:xfrm>
        </p:spPr>
        <p:txBody>
          <a:bodyPr>
            <a:normAutofit/>
          </a:bodyPr>
          <a:lstStyle/>
          <a:p>
            <a:r>
              <a:rPr lang="tr-TR" altLang="tr-TR" sz="1600" b="1" dirty="0" smtClean="0">
                <a:solidFill>
                  <a:srgbClr val="0070C0"/>
                </a:solidFill>
              </a:rPr>
              <a:t>Kulüp Haberleri </a:t>
            </a:r>
            <a:br>
              <a:rPr lang="tr-TR" altLang="tr-TR" sz="1600" b="1" dirty="0" smtClean="0">
                <a:solidFill>
                  <a:srgbClr val="0070C0"/>
                </a:solidFill>
              </a:rPr>
            </a:br>
            <a:r>
              <a:rPr lang="tr-TR" altLang="tr-TR" sz="1300" b="1" dirty="0" smtClean="0">
                <a:solidFill>
                  <a:srgbClr val="FF0000"/>
                </a:solidFill>
              </a:rPr>
              <a:t>Meslek Hizmetleri Ödül Töreni  (26.01.2017) SAADET ÖZKAN öğretmen</a:t>
            </a:r>
            <a:r>
              <a:rPr lang="tr-TR" sz="1300" dirty="0" smtClean="0"/>
              <a:t>.</a:t>
            </a:r>
            <a:r>
              <a:rPr lang="tr-TR" altLang="tr-TR" sz="1300" b="1" dirty="0" smtClean="0">
                <a:solidFill>
                  <a:srgbClr val="FF0000"/>
                </a:solidFill>
              </a:rPr>
              <a:t> </a:t>
            </a:r>
            <a:r>
              <a:rPr lang="tr-TR" altLang="tr-TR" sz="1300" dirty="0" smtClean="0">
                <a:solidFill>
                  <a:srgbClr val="FF0000"/>
                </a:solidFill>
              </a:rPr>
              <a:t/>
            </a:r>
            <a:br>
              <a:rPr lang="tr-TR" altLang="tr-TR" sz="1300" dirty="0" smtClean="0">
                <a:solidFill>
                  <a:srgbClr val="FF0000"/>
                </a:solidFill>
              </a:rPr>
            </a:br>
            <a:endParaRPr lang="tr-TR" sz="1300" dirty="0"/>
          </a:p>
        </p:txBody>
      </p:sp>
      <p:pic>
        <p:nvPicPr>
          <p:cNvPr id="5" name="Picture 6" descr="C:\Users\TTAdmin\Desktop\Meslek Ödülü Foto 2\IMG_4306.JPG"/>
          <p:cNvPicPr>
            <a:picLocks noChangeAspect="1" noChangeArrowheads="1"/>
          </p:cNvPicPr>
          <p:nvPr/>
        </p:nvPicPr>
        <p:blipFill>
          <a:blip r:embed="rId2" cstate="print"/>
          <a:srcRect/>
          <a:stretch>
            <a:fillRect/>
          </a:stretch>
        </p:blipFill>
        <p:spPr bwMode="auto">
          <a:xfrm>
            <a:off x="144339" y="900551"/>
            <a:ext cx="3240000" cy="2160000"/>
          </a:xfrm>
          <a:prstGeom prst="rect">
            <a:avLst/>
          </a:prstGeom>
          <a:noFill/>
        </p:spPr>
      </p:pic>
      <p:pic>
        <p:nvPicPr>
          <p:cNvPr id="6" name="Picture 2" descr="C:\Users\TTAdmin\Desktop\Meslek Ödülü Foto 2\IMG_4349.JPG"/>
          <p:cNvPicPr>
            <a:picLocks noChangeAspect="1" noChangeArrowheads="1"/>
          </p:cNvPicPr>
          <p:nvPr/>
        </p:nvPicPr>
        <p:blipFill>
          <a:blip r:embed="rId3" cstate="print"/>
          <a:srcRect/>
          <a:stretch>
            <a:fillRect/>
          </a:stretch>
        </p:blipFill>
        <p:spPr bwMode="auto">
          <a:xfrm>
            <a:off x="72691" y="5365047"/>
            <a:ext cx="3240000" cy="2160000"/>
          </a:xfrm>
          <a:prstGeom prst="rect">
            <a:avLst/>
          </a:prstGeom>
          <a:noFill/>
        </p:spPr>
      </p:pic>
      <p:pic>
        <p:nvPicPr>
          <p:cNvPr id="8" name="Picture 9" descr="C:\Users\TTAdmin\Desktop\Meslek Ödülü Foto 2\IMG_4335.JPG"/>
          <p:cNvPicPr>
            <a:picLocks noChangeAspect="1" noChangeArrowheads="1"/>
          </p:cNvPicPr>
          <p:nvPr/>
        </p:nvPicPr>
        <p:blipFill>
          <a:blip r:embed="rId4" cstate="print"/>
          <a:srcRect/>
          <a:stretch>
            <a:fillRect/>
          </a:stretch>
        </p:blipFill>
        <p:spPr bwMode="auto">
          <a:xfrm>
            <a:off x="2016907" y="3060551"/>
            <a:ext cx="3240000" cy="2160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693" y="-35793"/>
            <a:ext cx="5436000" cy="1260211"/>
          </a:xfrm>
        </p:spPr>
        <p:txBody>
          <a:bodyPr>
            <a:normAutofit/>
          </a:bodyPr>
          <a:lstStyle/>
          <a:p>
            <a:r>
              <a:rPr lang="tr-TR" altLang="tr-TR" sz="1600" b="1" dirty="0" smtClean="0">
                <a:solidFill>
                  <a:srgbClr val="0070C0"/>
                </a:solidFill>
              </a:rPr>
              <a:t>Kulüp Haberleri</a:t>
            </a:r>
            <a:r>
              <a:rPr lang="tr-TR" altLang="tr-TR" b="1" dirty="0" smtClean="0">
                <a:solidFill>
                  <a:srgbClr val="0070C0"/>
                </a:solidFill>
              </a:rPr>
              <a:t> </a:t>
            </a:r>
            <a:br>
              <a:rPr lang="tr-TR" altLang="tr-TR" b="1" dirty="0" smtClean="0">
                <a:solidFill>
                  <a:srgbClr val="0070C0"/>
                </a:solidFill>
              </a:rPr>
            </a:br>
            <a:r>
              <a:rPr lang="tr-TR" altLang="tr-TR" sz="1300" b="1" dirty="0" smtClean="0">
                <a:solidFill>
                  <a:srgbClr val="FF0000"/>
                </a:solidFill>
              </a:rPr>
              <a:t>Meslek Hizmetleri Ödül Töreni  (26.01.2017) SAADET ÖZKAN öğretmen</a:t>
            </a:r>
            <a:r>
              <a:rPr lang="tr-TR" sz="1300" dirty="0" smtClean="0"/>
              <a:t>.</a:t>
            </a:r>
            <a:r>
              <a:rPr lang="tr-TR" altLang="tr-TR" sz="1300" b="1" dirty="0" smtClean="0">
                <a:solidFill>
                  <a:srgbClr val="FF0000"/>
                </a:solidFill>
              </a:rPr>
              <a:t> </a:t>
            </a:r>
            <a:r>
              <a:rPr lang="tr-TR" altLang="tr-TR" sz="1300" dirty="0" smtClean="0">
                <a:solidFill>
                  <a:srgbClr val="FF0000"/>
                </a:solidFill>
              </a:rPr>
              <a:t/>
            </a:r>
            <a:br>
              <a:rPr lang="tr-TR" altLang="tr-TR" sz="1300" dirty="0" smtClean="0">
                <a:solidFill>
                  <a:srgbClr val="FF0000"/>
                </a:solidFill>
              </a:rPr>
            </a:br>
            <a:endParaRPr lang="tr-TR" sz="1300" dirty="0"/>
          </a:p>
        </p:txBody>
      </p:sp>
      <p:pic>
        <p:nvPicPr>
          <p:cNvPr id="4" name="Picture 7" descr="C:\Users\TTAdmin\Desktop\Meslek Ödülü Foto 2\IMG_4319.JPG"/>
          <p:cNvPicPr>
            <a:picLocks noChangeAspect="1" noChangeArrowheads="1"/>
          </p:cNvPicPr>
          <p:nvPr/>
        </p:nvPicPr>
        <p:blipFill>
          <a:blip r:embed="rId2" cstate="print"/>
          <a:srcRect/>
          <a:stretch>
            <a:fillRect/>
          </a:stretch>
        </p:blipFill>
        <p:spPr bwMode="auto">
          <a:xfrm>
            <a:off x="216707" y="972319"/>
            <a:ext cx="3240000" cy="2160000"/>
          </a:xfrm>
          <a:prstGeom prst="rect">
            <a:avLst/>
          </a:prstGeom>
          <a:noFill/>
        </p:spPr>
      </p:pic>
      <p:pic>
        <p:nvPicPr>
          <p:cNvPr id="5" name="Picture 8" descr="C:\Users\TTAdmin\Desktop\Meslek Ödülü Foto 2\IMG_4327.JPG"/>
          <p:cNvPicPr>
            <a:picLocks noGrp="1" noChangeAspect="1" noChangeArrowheads="1"/>
          </p:cNvPicPr>
          <p:nvPr>
            <p:ph idx="1"/>
          </p:nvPr>
        </p:nvPicPr>
        <p:blipFill>
          <a:blip r:embed="rId3" cstate="print"/>
          <a:srcRect/>
          <a:stretch>
            <a:fillRect/>
          </a:stretch>
        </p:blipFill>
        <p:spPr bwMode="auto">
          <a:xfrm>
            <a:off x="266700" y="3319710"/>
            <a:ext cx="4795838" cy="31972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4339" y="288172"/>
            <a:ext cx="5184000" cy="1260211"/>
          </a:xfrm>
        </p:spPr>
        <p:txBody>
          <a:bodyPr>
            <a:normAutofit/>
          </a:bodyPr>
          <a:lstStyle/>
          <a:p>
            <a:pPr algn="l"/>
            <a:r>
              <a:rPr lang="tr-TR" altLang="tr-TR" sz="1000" b="1" dirty="0" smtClean="0"/>
              <a:t>S</a:t>
            </a:r>
            <a:r>
              <a:rPr lang="tr-TR" altLang="tr-TR" sz="1000" dirty="0" smtClean="0"/>
              <a:t>incan Kapalı Kadın Cezaevinde “Kendi Kendine Meme Taraması” projesini 25 Ocak 2017 tarihinde başlattık. Yaklaşık 700 kişinin kullanabileceği cihaz, monitör yardımıyla kullanıcılara meme kontrolünde yardımcı olmaktadır. Cihazın teslimi sırasında, dostumuz Dr. Füsun Sözen tarafından kullanıcı eğitimi verilmiştir.</a:t>
            </a:r>
            <a:endParaRPr lang="tr-TR" sz="1000" dirty="0"/>
          </a:p>
        </p:txBody>
      </p:sp>
      <p:sp>
        <p:nvSpPr>
          <p:cNvPr id="17" name="16 Dikdörtgen"/>
          <p:cNvSpPr/>
          <p:nvPr/>
        </p:nvSpPr>
        <p:spPr>
          <a:xfrm>
            <a:off x="1968923" y="108223"/>
            <a:ext cx="1389804" cy="307777"/>
          </a:xfrm>
          <a:prstGeom prst="rect">
            <a:avLst/>
          </a:prstGeom>
        </p:spPr>
        <p:txBody>
          <a:bodyPr wrap="none">
            <a:spAutoFit/>
          </a:bodyPr>
          <a:lstStyle/>
          <a:p>
            <a:r>
              <a:rPr lang="tr-TR" altLang="tr-TR" b="1" dirty="0" smtClean="0">
                <a:solidFill>
                  <a:srgbClr val="0070C0"/>
                </a:solidFill>
              </a:rPr>
              <a:t>Kulüp Haberleri </a:t>
            </a:r>
            <a:endParaRPr lang="tr-TR" dirty="0"/>
          </a:p>
        </p:txBody>
      </p:sp>
      <p:pic>
        <p:nvPicPr>
          <p:cNvPr id="6146" name="Picture 2" descr="C:\Users\TTAdmin\Desktop\ROTA Fotolar\2017-01-24-PHOTO-00000031.jpg"/>
          <p:cNvPicPr>
            <a:picLocks noChangeAspect="1" noChangeArrowheads="1"/>
          </p:cNvPicPr>
          <p:nvPr/>
        </p:nvPicPr>
        <p:blipFill>
          <a:blip r:embed="rId2" cstate="print"/>
          <a:srcRect/>
          <a:stretch>
            <a:fillRect/>
          </a:stretch>
        </p:blipFill>
        <p:spPr bwMode="auto">
          <a:xfrm>
            <a:off x="768835" y="1620391"/>
            <a:ext cx="3840000" cy="21600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548397"/>
            <a:ext cx="4884394" cy="3477875"/>
          </a:xfrm>
          <a:prstGeom prst="rect">
            <a:avLst/>
          </a:prstGeom>
        </p:spPr>
        <p:txBody>
          <a:bodyPr wrap="square">
            <a:spAutoFit/>
          </a:bodyPr>
          <a:lstStyle/>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Dönemimizin dördüncü EŞLER TOPLANTISI, 4 Şubat 2017 </a:t>
            </a:r>
            <a:r>
              <a:rPr lang="tr-TR" sz="1000" dirty="0"/>
              <a:t>tarihinde, </a:t>
            </a:r>
            <a:r>
              <a:rPr lang="tr-TR" sz="1000" dirty="0" smtClean="0"/>
              <a:t>Hülya Güneş dostumuzun ev sahipliğinde  yapılacaktır.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 09 Şubat 2017 tarihinde 2430 Bölge Eğitim Lideri Korhan Atilla ve eşinin katılacağı, BES ve Asamble  etkinliğinin görüşüleceği eşli toplantı yapılacaktır.</a:t>
            </a:r>
            <a:endParaRPr lang="tr-TR" sz="1000" dirty="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lvl="0" defTabSz="914400" eaLnBrk="0" fontAlgn="base" hangingPunct="0">
              <a:spcBef>
                <a:spcPct val="0"/>
              </a:spcBef>
              <a:spcAft>
                <a:spcPct val="0"/>
              </a:spcAft>
              <a:buFont typeface="Arial" pitchFamily="34" charset="0"/>
              <a:buChar char="•"/>
            </a:pPr>
            <a:r>
              <a:rPr lang="tr-TR" sz="1000" dirty="0" smtClean="0">
                <a:latin typeface="+mj-lt"/>
                <a:ea typeface="Calibri" pitchFamily="34" charset="0"/>
                <a:cs typeface="Times New Roman" pitchFamily="18" charset="0"/>
              </a:rPr>
              <a:t>     </a:t>
            </a:r>
            <a:r>
              <a:rPr lang="tr-TR" sz="1000" dirty="0" smtClean="0">
                <a:ea typeface="Calibri" pitchFamily="34" charset="0"/>
                <a:cs typeface="Times New Roman" pitchFamily="18" charset="0"/>
              </a:rPr>
              <a:t>Bölgemiz 2019-20 Dönemi Guvernör Aday Adayının belirlenmesi amacı ile toplanan Guvernör Aday Saptama Komitemiz, </a:t>
            </a:r>
            <a:r>
              <a:rPr lang="tr-TR" sz="1000" b="1" dirty="0" smtClean="0">
                <a:ea typeface="Calibri" pitchFamily="34" charset="0"/>
                <a:cs typeface="Times New Roman" pitchFamily="18" charset="0"/>
              </a:rPr>
              <a:t>2017-18 Dönemi Guvernör Vekili olarak GDG Gürkan </a:t>
            </a:r>
            <a:r>
              <a:rPr lang="tr-TR" sz="1000" b="1" dirty="0" err="1" smtClean="0">
                <a:ea typeface="Calibri" pitchFamily="34" charset="0"/>
                <a:cs typeface="Times New Roman" pitchFamily="18" charset="0"/>
              </a:rPr>
              <a:t>Olguntürk’</a:t>
            </a:r>
            <a:r>
              <a:rPr lang="tr-TR" sz="1000" dirty="0" err="1" smtClean="0">
                <a:ea typeface="Calibri" pitchFamily="34" charset="0"/>
                <a:cs typeface="Times New Roman" pitchFamily="18" charset="0"/>
              </a:rPr>
              <a:t>ü</a:t>
            </a:r>
            <a:r>
              <a:rPr lang="tr-TR" sz="1000" dirty="0" smtClean="0">
                <a:ea typeface="Calibri" pitchFamily="34" charset="0"/>
                <a:cs typeface="Times New Roman" pitchFamily="18" charset="0"/>
              </a:rPr>
              <a:t> seçmiştir.</a:t>
            </a:r>
          </a:p>
          <a:p>
            <a:pPr marL="171450" indent="-171450">
              <a:buFont typeface="Arial" panose="020B0604020202020204" pitchFamily="34" charset="0"/>
              <a:buChar char="•"/>
            </a:pPr>
            <a:endParaRPr lang="tr-TR" sz="1000" dirty="0" smtClean="0"/>
          </a:p>
          <a:p>
            <a:pPr lvl="0" defTabSz="914400" fontAlgn="base">
              <a:spcBef>
                <a:spcPct val="0"/>
              </a:spcBef>
              <a:spcAft>
                <a:spcPct val="0"/>
              </a:spcAft>
              <a:buFont typeface="Arial" pitchFamily="34" charset="0"/>
              <a:buChar char="•"/>
            </a:pPr>
            <a:r>
              <a:rPr lang="tr-TR" sz="1000" dirty="0" smtClean="0">
                <a:ea typeface="Calibri" pitchFamily="34" charset="0"/>
                <a:cs typeface="Times New Roman" pitchFamily="18" charset="0"/>
              </a:rPr>
              <a:t>    Bölgemiz 2019-20 Dönemi Guvernör Aday Adayının belirlenmesi amacı ile toplanan </a:t>
            </a:r>
          </a:p>
          <a:p>
            <a:pPr lvl="0" defTabSz="914400" fontAlgn="base">
              <a:spcBef>
                <a:spcPct val="0"/>
              </a:spcBef>
              <a:spcAft>
                <a:spcPct val="0"/>
              </a:spcAft>
            </a:pPr>
            <a:r>
              <a:rPr lang="tr-TR" sz="1000" dirty="0" smtClean="0">
                <a:ea typeface="Calibri" pitchFamily="34" charset="0"/>
                <a:cs typeface="Times New Roman" pitchFamily="18" charset="0"/>
              </a:rPr>
              <a:t>Guvernör Aday Saptama Komitemiz, kendisine ulaşan çok sayıda değerli aday başvurusu</a:t>
            </a:r>
          </a:p>
          <a:p>
            <a:pPr lvl="0" defTabSz="914400" fontAlgn="base">
              <a:spcBef>
                <a:spcPct val="0"/>
              </a:spcBef>
              <a:spcAft>
                <a:spcPct val="0"/>
              </a:spcAft>
            </a:pPr>
            <a:r>
              <a:rPr lang="tr-TR" sz="1000" dirty="0" smtClean="0">
                <a:ea typeface="Calibri" pitchFamily="34" charset="0"/>
                <a:cs typeface="Times New Roman" pitchFamily="18" charset="0"/>
              </a:rPr>
              <a:t>arasından </a:t>
            </a:r>
            <a:r>
              <a:rPr lang="tr-TR" sz="1000" b="1" dirty="0" smtClean="0">
                <a:ea typeface="Calibri" pitchFamily="34" charset="0"/>
                <a:cs typeface="Times New Roman" pitchFamily="18" charset="0"/>
              </a:rPr>
              <a:t>Çankaya Rotary Kulübü üyesi, GDB Mehmet Hakan </a:t>
            </a:r>
            <a:r>
              <a:rPr lang="tr-TR" sz="1000" b="1" dirty="0" err="1" smtClean="0">
                <a:ea typeface="Calibri" pitchFamily="34" charset="0"/>
                <a:cs typeface="Times New Roman" pitchFamily="18" charset="0"/>
              </a:rPr>
              <a:t>Karaalioğlu’nu</a:t>
            </a:r>
            <a:r>
              <a:rPr lang="tr-TR" sz="1000" b="1" dirty="0" smtClean="0">
                <a:ea typeface="Calibri" pitchFamily="34" charset="0"/>
                <a:cs typeface="Times New Roman" pitchFamily="18" charset="0"/>
              </a:rPr>
              <a:t> </a:t>
            </a:r>
          </a:p>
          <a:p>
            <a:pPr lvl="0" defTabSz="914400" fontAlgn="base">
              <a:spcBef>
                <a:spcPct val="0"/>
              </a:spcBef>
              <a:spcAft>
                <a:spcPct val="0"/>
              </a:spcAft>
            </a:pPr>
            <a:r>
              <a:rPr lang="tr-TR" sz="1000" dirty="0" smtClean="0">
                <a:ea typeface="Calibri" pitchFamily="34" charset="0"/>
                <a:cs typeface="Times New Roman" pitchFamily="18" charset="0"/>
              </a:rPr>
              <a:t>UR 2430. Bölge 2019-20 Dönemi Guvernör Aday Adayı olarak belirlemiştir. U.R. İçtüzüğü Madde 14.020.8 de belirtilen şekilde adayında ısrar eden bir Kulübümüz olmadığı takdirde karar, </a:t>
            </a:r>
            <a:r>
              <a:rPr lang="tr-TR" sz="1000" b="1" u="sng" dirty="0" smtClean="0">
                <a:ea typeface="Calibri" pitchFamily="34" charset="0"/>
                <a:cs typeface="Times New Roman" pitchFamily="18" charset="0"/>
              </a:rPr>
              <a:t>07 Şubat 2017</a:t>
            </a:r>
            <a:r>
              <a:rPr lang="tr-TR" sz="1000" dirty="0" smtClean="0">
                <a:ea typeface="Calibri" pitchFamily="34" charset="0"/>
                <a:cs typeface="Times New Roman" pitchFamily="18" charset="0"/>
              </a:rPr>
              <a:t> günü saat 17:00’de kesinleşecektir. </a:t>
            </a:r>
          </a:p>
          <a:p>
            <a:pPr lvl="0" defTabSz="914400" eaLnBrk="0" fontAlgn="base" hangingPunct="0">
              <a:spcBef>
                <a:spcPct val="0"/>
              </a:spcBef>
              <a:spcAft>
                <a:spcPct val="0"/>
              </a:spcAft>
            </a:pPr>
            <a:r>
              <a:rPr lang="tr-TR" sz="1000" dirty="0" smtClean="0">
                <a:ea typeface="Calibri" pitchFamily="34" charset="0"/>
                <a:cs typeface="Times New Roman" pitchFamily="18" charset="0"/>
              </a:rPr>
              <a:t>Bu süre içinde sosyal medyada konu ile ilgili paylaşım yapılmamasını önemle istenmektedir.</a:t>
            </a:r>
            <a:endParaRPr lang="tr-TR" sz="1000" dirty="0"/>
          </a:p>
        </p:txBody>
      </p:sp>
      <p:sp>
        <p:nvSpPr>
          <p:cNvPr id="9" name="Rectangle 8"/>
          <p:cNvSpPr>
            <a:spLocks noChangeArrowheads="1"/>
          </p:cNvSpPr>
          <p:nvPr/>
        </p:nvSpPr>
        <p:spPr bwMode="auto">
          <a:xfrm>
            <a:off x="936427" y="250454"/>
            <a:ext cx="3435695" cy="2898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670071" y="1692399"/>
            <a:ext cx="2290691" cy="523220"/>
          </a:xfrm>
          <a:prstGeom prst="rect">
            <a:avLst/>
          </a:prstGeom>
        </p:spPr>
        <p:txBody>
          <a:bodyPr wrap="none">
            <a:spAutoFit/>
          </a:bodyPr>
          <a:lstStyle/>
          <a:p>
            <a:pPr algn="ctr"/>
            <a:endParaRPr lang="tr-TR" altLang="tr-TR" b="1" dirty="0" smtClean="0">
              <a:solidFill>
                <a:srgbClr val="0070C0"/>
              </a:solidFill>
            </a:endParaRPr>
          </a:p>
          <a:p>
            <a:pPr algn="ctr"/>
            <a:r>
              <a:rPr lang="tr-TR" altLang="tr-TR" b="1" dirty="0" smtClean="0">
                <a:solidFill>
                  <a:srgbClr val="0070C0"/>
                </a:solidFill>
              </a:rPr>
              <a:t>Bölge </a:t>
            </a:r>
            <a:r>
              <a:rPr lang="tr-TR" altLang="tr-TR" b="1" dirty="0">
                <a:solidFill>
                  <a:srgbClr val="0070C0"/>
                </a:solidFill>
              </a:rPr>
              <a:t>Duyuruları &amp; Haberler</a:t>
            </a:r>
            <a:endParaRPr lang="tr-TR" altLang="tr-TR" dirty="0">
              <a:solidFill>
                <a:srgbClr val="0070C0"/>
              </a:solidFill>
            </a:endParaRPr>
          </a:p>
        </p:txBody>
      </p:sp>
      <p:sp>
        <p:nvSpPr>
          <p:cNvPr id="3" name="Rectangle 2"/>
          <p:cNvSpPr/>
          <p:nvPr/>
        </p:nvSpPr>
        <p:spPr>
          <a:xfrm>
            <a:off x="144339" y="2266716"/>
            <a:ext cx="4719130" cy="1323439"/>
          </a:xfrm>
          <a:prstGeom prst="rect">
            <a:avLst/>
          </a:prstGeom>
        </p:spPr>
        <p:txBody>
          <a:bodyPr>
            <a:spAutoFit/>
          </a:bodyPr>
          <a:lstStyle/>
          <a:p>
            <a:pPr marL="171450" indent="-171450" algn="just"/>
            <a:endParaRPr lang="tr-TR" sz="1000" dirty="0"/>
          </a:p>
          <a:p>
            <a:pPr marL="171450" indent="-171450" algn="just"/>
            <a:endParaRPr lang="tr-TR" sz="1000" dirty="0" smtClean="0"/>
          </a:p>
          <a:p>
            <a:pPr marL="171450" indent="-171450" algn="just"/>
            <a:endParaRPr lang="tr-TR" altLang="tr-TR" sz="1000" dirty="0">
              <a:ea typeface="Times New Roman" panose="02020603050405020304" pitchFamily="18" charset="0"/>
              <a:cs typeface="Times New Roman" panose="02020603050405020304" pitchFamily="18" charset="0"/>
            </a:endParaRPr>
          </a:p>
          <a:p>
            <a:pPr marL="171450" indent="-171450" algn="just"/>
            <a:endParaRPr lang="tr-TR" altLang="tr-TR" sz="1000" dirty="0">
              <a:cs typeface="Times New Roman" panose="02020603050405020304" pitchFamily="18" charset="0"/>
            </a:endParaRPr>
          </a:p>
          <a:p>
            <a:pPr marL="171450" indent="-171450" algn="just"/>
            <a:endParaRPr lang="tr-TR" sz="1000" dirty="0"/>
          </a:p>
          <a:p>
            <a:pPr marL="171450" indent="-171450" algn="just"/>
            <a:endParaRPr lang="tr-TR" sz="1000" dirty="0"/>
          </a:p>
          <a:p>
            <a:pPr marL="171450" indent="-171450" algn="just"/>
            <a:endParaRPr lang="tr-TR" sz="1000" dirty="0" smtClean="0"/>
          </a:p>
          <a:p>
            <a:pPr marL="171450" indent="-171450" algn="just"/>
            <a:endParaRPr lang="tr-TR" sz="1000" dirty="0"/>
          </a:p>
        </p:txBody>
      </p:sp>
    </p:spTree>
    <p:extLst>
      <p:ext uri="{BB962C8B-B14F-4D97-AF65-F5344CB8AC3E}">
        <p14:creationId xmlns="" xmlns:p14="http://schemas.microsoft.com/office/powerpoint/2010/main" val="9821599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60883" y="756295"/>
            <a:ext cx="4680000" cy="4862870"/>
          </a:xfrm>
          <a:prstGeom prst="rect">
            <a:avLst/>
          </a:prstGeom>
        </p:spPr>
        <p:txBody>
          <a:bodyPr>
            <a:spAutoFit/>
          </a:bodyPr>
          <a:lstStyle/>
          <a:p>
            <a:r>
              <a:rPr lang="tr-TR" sz="1000" b="1" dirty="0" smtClean="0"/>
              <a:t>MESLEK HİZMETLERİ</a:t>
            </a:r>
          </a:p>
          <a:p>
            <a:r>
              <a:rPr lang="tr-TR" sz="1000" dirty="0" smtClean="0"/>
              <a:t/>
            </a:r>
            <a:br>
              <a:rPr lang="tr-TR" sz="1000" dirty="0" smtClean="0"/>
            </a:br>
            <a:r>
              <a:rPr lang="tr-TR" sz="1000" dirty="0" smtClean="0"/>
              <a:t>Meslek hizmetleri, hizmet </a:t>
            </a:r>
            <a:r>
              <a:rPr lang="tr-TR" sz="1000" dirty="0" err="1" smtClean="0"/>
              <a:t>avenüleri</a:t>
            </a:r>
            <a:r>
              <a:rPr lang="tr-TR" sz="1000" dirty="0" smtClean="0"/>
              <a:t> arasında “ İkinci Hizmet </a:t>
            </a:r>
            <a:r>
              <a:rPr lang="tr-TR" sz="1000" dirty="0" err="1" smtClean="0"/>
              <a:t>Avenüsü</a:t>
            </a:r>
            <a:r>
              <a:rPr lang="tr-TR" sz="1000" dirty="0" smtClean="0"/>
              <a:t>” dür. </a:t>
            </a:r>
            <a:r>
              <a:rPr lang="tr-TR" sz="1000" dirty="0" err="1" smtClean="0"/>
              <a:t>Rotaryenlik</a:t>
            </a:r>
            <a:r>
              <a:rPr lang="tr-TR" sz="1000" dirty="0" smtClean="0"/>
              <a:t> her bir </a:t>
            </a:r>
            <a:r>
              <a:rPr lang="tr-TR" sz="1000" dirty="0" err="1" smtClean="0"/>
              <a:t>Rotaryenin</a:t>
            </a:r>
            <a:r>
              <a:rPr lang="tr-TR" sz="1000" dirty="0" smtClean="0"/>
              <a:t> kendi iş veya meslek dalını bir arkadaş gurubunda temsil etme ve işinin en yüksek standartta ve ahlak değerleri içerisinde yapmak ve mesleğinde örnek kişi olma gibi yüce bir düşünceden hareketle her üyesinin mesleği ile son derecede  ilgilidir. Meslek hizmetleri </a:t>
            </a:r>
            <a:r>
              <a:rPr lang="tr-TR" sz="1000" dirty="0" err="1" smtClean="0"/>
              <a:t>porğramlarında</a:t>
            </a:r>
            <a:r>
              <a:rPr lang="tr-TR" sz="1000" dirty="0" smtClean="0"/>
              <a:t> iş, ticaret, sanayi ve meslek dallarında kaliteyi yükseltici iş ilişkilerini güçlendirmenin yolları aranır ve bu amaçla meslek hizmetleriyle ilgili </a:t>
            </a:r>
            <a:r>
              <a:rPr lang="tr-TR" sz="1000" dirty="0" err="1" smtClean="0"/>
              <a:t>proğramlar</a:t>
            </a:r>
            <a:r>
              <a:rPr lang="tr-TR" sz="1000" dirty="0" smtClean="0"/>
              <a:t> düzenlenir.</a:t>
            </a:r>
          </a:p>
          <a:p>
            <a:r>
              <a:rPr lang="tr-TR" sz="1000" dirty="0" err="1" smtClean="0"/>
              <a:t>Rotaryenler</a:t>
            </a:r>
            <a:r>
              <a:rPr lang="tr-TR" sz="1000" dirty="0" smtClean="0"/>
              <a:t> her bir kişinin günlük iş ve meslek faaliyetlerini yaparken, bu çalışmaları ile daha iyi bir topluma kavuşmak için çok değerli bir katkıda bulunduklarına inanırlar.</a:t>
            </a:r>
          </a:p>
          <a:p>
            <a:endParaRPr lang="tr-TR" sz="1000" dirty="0" smtClean="0"/>
          </a:p>
          <a:p>
            <a:r>
              <a:rPr lang="tr-TR" sz="1000" dirty="0" smtClean="0"/>
              <a:t>Meslek hizmetlerinde yardımcı olmanın bir yolu  genellikle genç ve yeni yetişen kişilere yol göstererek, onların meslek seçimlerinde öncü olmak, meslek özelliklerini tanıtmak gibi  hizmetlerdir. Bazı kulüpler bu amaçlar doğrultusunda okullara giderek, meslekleri hakkında konferanslar verir ve gençlere ışık tutmaya çalışırlar. Diğer bir kısım Rotary kulüpleri ise toplumda  kendi mesleklerinde başarılı olmuş kişileri ödüllendirme yoluyla mesleki başarıyı yüreklendirmek ve yüceltme yoluna giderler.</a:t>
            </a:r>
            <a:r>
              <a:rPr lang="tr-TR" sz="1000" dirty="0" err="1" smtClean="0"/>
              <a:t>Rotary’de</a:t>
            </a:r>
            <a:r>
              <a:rPr lang="tr-TR" sz="1000" dirty="0" smtClean="0"/>
              <a:t> bir sembol haline gelmiş olan 4’lü deneyi ve benzeri meslek ahlaki ile ilgili iş ve meslek hizmetlerinde dürüstlük aşılayan sözleri ve deneyimleri gençlere aşılayarak iş dünyasına girmeye hazırlana gençleri iyiye doğru yönlendirmeye çalışırlar. Yine bir çok kulüplerde sıkça başvurulan bir yöntem, konuşmacı olarak kendi mesleklerinde sivrilmiş ve </a:t>
            </a:r>
            <a:r>
              <a:rPr lang="tr-TR" sz="1000" dirty="0" err="1" smtClean="0"/>
              <a:t>başaılı</a:t>
            </a:r>
            <a:r>
              <a:rPr lang="tr-TR" sz="1000" dirty="0" smtClean="0"/>
              <a:t> olduğu bilinen kişileri toplantılarına sıkça davet ederek onların konuşmalarını dinlemek ve bunlardan  topluca yararlanmaktır.</a:t>
            </a:r>
          </a:p>
          <a:p>
            <a:r>
              <a:rPr lang="tr-TR" sz="1000" dirty="0" smtClean="0"/>
              <a:t>Meslek hizmetlerinin yerine getirilme yöntemi ne olursa olsun, </a:t>
            </a:r>
            <a:r>
              <a:rPr lang="tr-TR" sz="1000" dirty="0" err="1" smtClean="0"/>
              <a:t>Rotaryenler</a:t>
            </a:r>
            <a:r>
              <a:rPr lang="tr-TR" sz="1000" dirty="0" smtClean="0"/>
              <a:t> iş ve meslek  alanında  “her tür yararlı meşguliyetin değerini takdir eden bir anlayışa sahip olduklarını ve her tür meslek ve iş alanında yüksek ahlaki  standartlar arayan “ özelliklerini  her fırsatta bir bayrak gibi dalgalandırırlar. İşte bunun içindir ki  İkinci Hizmet </a:t>
            </a:r>
            <a:r>
              <a:rPr lang="tr-TR" sz="1000" dirty="0" err="1" smtClean="0"/>
              <a:t>Avenüsü</a:t>
            </a:r>
            <a:r>
              <a:rPr lang="tr-TR" sz="1000" dirty="0" smtClean="0"/>
              <a:t> her Rotary Kulübü için olması gereken temel bir şarttır.</a:t>
            </a:r>
          </a:p>
          <a:p>
            <a:endParaRPr lang="tr-TR" sz="1000" dirty="0" smtClean="0"/>
          </a:p>
          <a:p>
            <a:endParaRPr lang="tr-TR" sz="1000" dirty="0" smtClean="0"/>
          </a:p>
        </p:txBody>
      </p:sp>
      <p:sp>
        <p:nvSpPr>
          <p:cNvPr id="3" name="2 Dikdörtgen"/>
          <p:cNvSpPr/>
          <p:nvPr/>
        </p:nvSpPr>
        <p:spPr>
          <a:xfrm>
            <a:off x="1981234" y="180231"/>
            <a:ext cx="1281826" cy="307777"/>
          </a:xfrm>
          <a:prstGeom prst="rect">
            <a:avLst/>
          </a:prstGeom>
        </p:spPr>
        <p:txBody>
          <a:bodyPr wrap="none">
            <a:spAutoFit/>
          </a:bodyPr>
          <a:lstStyle/>
          <a:p>
            <a:r>
              <a:rPr lang="tr-TR" altLang="tr-TR" b="1" dirty="0" err="1" smtClean="0">
                <a:solidFill>
                  <a:srgbClr val="0070C0"/>
                </a:solidFill>
                <a:ea typeface="Times New Roman" pitchFamily="18" charset="0"/>
              </a:rPr>
              <a:t>Rotary</a:t>
            </a:r>
            <a:r>
              <a:rPr lang="tr-TR" altLang="tr-TR" b="1" dirty="0" smtClean="0">
                <a:solidFill>
                  <a:srgbClr val="0070C0"/>
                </a:solidFill>
                <a:ea typeface="Times New Roman" pitchFamily="18" charset="0"/>
              </a:rPr>
              <a:t> Bilgileri</a:t>
            </a:r>
            <a:endParaRPr lang="tr-T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3852639"/>
            <a:ext cx="4896000" cy="1260211"/>
          </a:xfrm>
        </p:spPr>
        <p:txBody>
          <a:bodyPr>
            <a:noAutofit/>
          </a:bodyPr>
          <a:lstStyle/>
          <a:p>
            <a:pPr algn="l"/>
            <a:r>
              <a:rPr lang="tr-TR" sz="1000" b="1" u="sng" dirty="0" smtClean="0">
                <a:latin typeface="+mn-lt"/>
              </a:rPr>
              <a:t/>
            </a:r>
            <a:br>
              <a:rPr lang="tr-TR" sz="1000" b="1" u="sng" dirty="0" smtClean="0">
                <a:latin typeface="+mn-lt"/>
              </a:rPr>
            </a:br>
            <a:r>
              <a:rPr lang="en-US" sz="1000" b="1" dirty="0" smtClean="0"/>
              <a:t>İŞTE BEN ANADOLU ZAFERİNİ</a:t>
            </a:r>
            <a:r>
              <a:rPr lang="tr-TR" sz="1000" b="1" dirty="0" smtClean="0"/>
              <a:t> </a:t>
            </a:r>
            <a:r>
              <a:rPr lang="en-US" sz="1000" b="1" dirty="0" smtClean="0"/>
              <a:t>BUNLARLA KAZANDIM</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ATATÜRK, </a:t>
            </a:r>
            <a:r>
              <a:rPr lang="en-US" sz="1000" dirty="0" err="1" smtClean="0"/>
              <a:t>yaşamı</a:t>
            </a:r>
            <a:r>
              <a:rPr lang="en-US" sz="1000" dirty="0" smtClean="0"/>
              <a:t> </a:t>
            </a:r>
            <a:r>
              <a:rPr lang="en-US" sz="1000" dirty="0" err="1" smtClean="0"/>
              <a:t>boyunca</a:t>
            </a:r>
            <a:r>
              <a:rPr lang="en-US" sz="1000" dirty="0" smtClean="0"/>
              <a:t> </a:t>
            </a:r>
            <a:r>
              <a:rPr lang="en-US" sz="1000" dirty="0" err="1" smtClean="0"/>
              <a:t>birçok</a:t>
            </a:r>
            <a:r>
              <a:rPr lang="en-US" sz="1000" dirty="0" smtClean="0"/>
              <a:t> </a:t>
            </a:r>
            <a:r>
              <a:rPr lang="en-US" sz="1000" dirty="0" err="1" smtClean="0"/>
              <a:t>başarının</a:t>
            </a:r>
            <a:r>
              <a:rPr lang="en-US" sz="1000" dirty="0" smtClean="0"/>
              <a:t> </a:t>
            </a:r>
            <a:r>
              <a:rPr lang="en-US" sz="1000" dirty="0" err="1" smtClean="0"/>
              <a:t>ve</a:t>
            </a:r>
            <a:r>
              <a:rPr lang="en-US" sz="1000" dirty="0" smtClean="0"/>
              <a:t> </a:t>
            </a:r>
            <a:r>
              <a:rPr lang="en-US" sz="1000" dirty="0" err="1" smtClean="0"/>
              <a:t>zaferin</a:t>
            </a:r>
            <a:r>
              <a:rPr lang="en-US" sz="1000" dirty="0" smtClean="0"/>
              <a:t> </a:t>
            </a:r>
            <a:r>
              <a:rPr lang="en-US" sz="1000" dirty="0" err="1" smtClean="0"/>
              <a:t>yaratıcısı</a:t>
            </a:r>
            <a:r>
              <a:rPr lang="en-US" sz="1000" dirty="0" smtClean="0"/>
              <a:t> </a:t>
            </a:r>
            <a:r>
              <a:rPr lang="en-US" sz="1000" dirty="0" err="1" smtClean="0"/>
              <a:t>olmasına</a:t>
            </a:r>
            <a:r>
              <a:rPr lang="en-US" sz="1000" dirty="0" smtClean="0"/>
              <a:t> </a:t>
            </a:r>
            <a:r>
              <a:rPr lang="en-US" sz="1000" dirty="0" err="1" smtClean="0"/>
              <a:t>karşın</a:t>
            </a:r>
            <a:r>
              <a:rPr lang="en-US" sz="1000" dirty="0" smtClean="0"/>
              <a:t> </a:t>
            </a:r>
            <a:r>
              <a:rPr lang="en-US" sz="1000" dirty="0" err="1" smtClean="0"/>
              <a:t>bunların</a:t>
            </a:r>
            <a:r>
              <a:rPr lang="en-US" sz="1000" dirty="0" smtClean="0"/>
              <a:t> </a:t>
            </a:r>
            <a:r>
              <a:rPr lang="en-US" sz="1000" dirty="0" err="1" smtClean="0"/>
              <a:t>hiç</a:t>
            </a:r>
            <a:r>
              <a:rPr lang="en-US" sz="1000" dirty="0" smtClean="0"/>
              <a:t> </a:t>
            </a:r>
            <a:r>
              <a:rPr lang="en-US" sz="1000" dirty="0" err="1" smtClean="0"/>
              <a:t>birisini</a:t>
            </a:r>
            <a:r>
              <a:rPr lang="en-US" sz="1000" dirty="0" smtClean="0"/>
              <a:t> </a:t>
            </a:r>
            <a:r>
              <a:rPr lang="en-US" sz="1000" dirty="0" err="1" smtClean="0"/>
              <a:t>tek</a:t>
            </a:r>
            <a:r>
              <a:rPr lang="en-US" sz="1000" dirty="0" smtClean="0"/>
              <a:t> </a:t>
            </a:r>
            <a:r>
              <a:rPr lang="en-US" sz="1000" dirty="0" err="1" smtClean="0"/>
              <a:t>başına</a:t>
            </a:r>
            <a:r>
              <a:rPr lang="en-US" sz="1000" dirty="0" smtClean="0"/>
              <a:t> </a:t>
            </a:r>
            <a:r>
              <a:rPr lang="en-US" sz="1000" dirty="0" err="1" smtClean="0"/>
              <a:t>sahiplenmemiştir</a:t>
            </a:r>
            <a:r>
              <a:rPr lang="en-US" sz="1000" dirty="0" smtClean="0"/>
              <a:t>. </a:t>
            </a:r>
            <a:r>
              <a:rPr lang="en-US" sz="1000" dirty="0" err="1" smtClean="0"/>
              <a:t>Başarıların</a:t>
            </a:r>
            <a:r>
              <a:rPr lang="en-US" sz="1000" dirty="0" smtClean="0"/>
              <a:t> </a:t>
            </a:r>
            <a:r>
              <a:rPr lang="en-US" sz="1000" dirty="0" err="1" smtClean="0"/>
              <a:t>arkasında</a:t>
            </a:r>
            <a:r>
              <a:rPr lang="en-US" sz="1000" dirty="0" smtClean="0"/>
              <a:t> </a:t>
            </a:r>
            <a:r>
              <a:rPr lang="en-US" sz="1000" dirty="0" err="1" smtClean="0"/>
              <a:t>yüce</a:t>
            </a:r>
            <a:r>
              <a:rPr lang="en-US" sz="1000" dirty="0" smtClean="0"/>
              <a:t> </a:t>
            </a:r>
            <a:r>
              <a:rPr lang="en-US" sz="1000" dirty="0" err="1" smtClean="0"/>
              <a:t>Türk</a:t>
            </a:r>
            <a:r>
              <a:rPr lang="en-US" sz="1000" dirty="0" smtClean="0"/>
              <a:t> </a:t>
            </a:r>
            <a:r>
              <a:rPr lang="en-US" sz="1000" dirty="0" err="1" smtClean="0"/>
              <a:t>ulusunu</a:t>
            </a:r>
            <a:r>
              <a:rPr lang="en-US" sz="1000" dirty="0" smtClean="0"/>
              <a:t>, </a:t>
            </a:r>
            <a:r>
              <a:rPr lang="en-US" sz="1000" dirty="0" err="1" smtClean="0"/>
              <a:t>zaferlerin</a:t>
            </a:r>
            <a:r>
              <a:rPr lang="en-US" sz="1000" dirty="0" smtClean="0"/>
              <a:t> </a:t>
            </a:r>
            <a:r>
              <a:rPr lang="en-US" sz="1000" dirty="0" err="1" smtClean="0"/>
              <a:t>arkasında</a:t>
            </a:r>
            <a:r>
              <a:rPr lang="en-US" sz="1000" dirty="0" smtClean="0"/>
              <a:t> </a:t>
            </a:r>
            <a:r>
              <a:rPr lang="en-US" sz="1000" dirty="0" err="1" smtClean="0"/>
              <a:t>ise</a:t>
            </a:r>
            <a:r>
              <a:rPr lang="en-US" sz="1000" dirty="0" smtClean="0"/>
              <a:t> </a:t>
            </a:r>
            <a:r>
              <a:rPr lang="en-US" sz="1000" dirty="0" err="1" smtClean="0"/>
              <a:t>onun</a:t>
            </a:r>
            <a:r>
              <a:rPr lang="en-US" sz="1000" dirty="0" smtClean="0"/>
              <a:t> </a:t>
            </a:r>
            <a:r>
              <a:rPr lang="en-US" sz="1000" dirty="0" err="1" smtClean="0"/>
              <a:t>fedakâr</a:t>
            </a:r>
            <a:r>
              <a:rPr lang="en-US" sz="1000" dirty="0" smtClean="0"/>
              <a:t> </a:t>
            </a:r>
            <a:r>
              <a:rPr lang="en-US" sz="1000" dirty="0" err="1" smtClean="0"/>
              <a:t>ve</a:t>
            </a:r>
            <a:r>
              <a:rPr lang="en-US" sz="1000" dirty="0" smtClean="0"/>
              <a:t> </a:t>
            </a:r>
            <a:r>
              <a:rPr lang="en-US" sz="1000" dirty="0" err="1" smtClean="0"/>
              <a:t>kahraman</a:t>
            </a:r>
            <a:r>
              <a:rPr lang="en-US" sz="1000" dirty="0" smtClean="0"/>
              <a:t> </a:t>
            </a:r>
            <a:r>
              <a:rPr lang="en-US" sz="1000" dirty="0" err="1" smtClean="0"/>
              <a:t>evlâdı</a:t>
            </a:r>
            <a:r>
              <a:rPr lang="en-US" sz="1000" dirty="0" smtClean="0"/>
              <a:t> </a:t>
            </a:r>
            <a:r>
              <a:rPr lang="en-US" sz="1000" dirty="0" err="1" smtClean="0"/>
              <a:t>Mehmetçiği</a:t>
            </a:r>
            <a:r>
              <a:rPr lang="en-US" sz="1000" dirty="0" smtClean="0"/>
              <a:t> </a:t>
            </a:r>
            <a:r>
              <a:rPr lang="en-US" sz="1000" dirty="0" err="1" smtClean="0"/>
              <a:t>görmüştür</a:t>
            </a:r>
            <a:r>
              <a:rPr lang="en-US" sz="1000" dirty="0" smtClean="0"/>
              <a:t>. </a:t>
            </a:r>
            <a:r>
              <a:rPr lang="en-US" sz="1000" dirty="0" err="1" smtClean="0"/>
              <a:t>Türk</a:t>
            </a:r>
            <a:r>
              <a:rPr lang="en-US" sz="1000" dirty="0" smtClean="0"/>
              <a:t> </a:t>
            </a:r>
            <a:r>
              <a:rPr lang="en-US" sz="1000" dirty="0" err="1" smtClean="0"/>
              <a:t>ulusunun</a:t>
            </a:r>
            <a:r>
              <a:rPr lang="en-US" sz="1000" dirty="0" smtClean="0"/>
              <a:t> </a:t>
            </a:r>
            <a:r>
              <a:rPr lang="en-US" sz="1000" dirty="0" err="1" smtClean="0"/>
              <a:t>yediden</a:t>
            </a:r>
            <a:r>
              <a:rPr lang="en-US" sz="1000" dirty="0" smtClean="0"/>
              <a:t> </a:t>
            </a:r>
            <a:r>
              <a:rPr lang="en-US" sz="1000" dirty="0" err="1" smtClean="0"/>
              <a:t>yetmişine</a:t>
            </a:r>
            <a:r>
              <a:rPr lang="en-US" sz="1000" dirty="0" smtClean="0"/>
              <a:t> </a:t>
            </a:r>
            <a:r>
              <a:rPr lang="en-US" sz="1000" dirty="0" err="1" smtClean="0"/>
              <a:t>vatan</a:t>
            </a:r>
            <a:r>
              <a:rPr lang="en-US" sz="1000" dirty="0" smtClean="0"/>
              <a:t> </a:t>
            </a:r>
            <a:r>
              <a:rPr lang="en-US" sz="1000" dirty="0" err="1" smtClean="0"/>
              <a:t>hizmetindeki</a:t>
            </a:r>
            <a:r>
              <a:rPr lang="en-US" sz="1000" dirty="0" smtClean="0"/>
              <a:t> </a:t>
            </a:r>
            <a:r>
              <a:rPr lang="en-US" sz="1000" dirty="0" err="1" smtClean="0"/>
              <a:t>yarışı</a:t>
            </a:r>
            <a:r>
              <a:rPr lang="en-US" sz="1000" dirty="0" smtClean="0"/>
              <a:t> </a:t>
            </a:r>
            <a:r>
              <a:rPr lang="en-US" sz="1000" dirty="0" err="1" smtClean="0"/>
              <a:t>hep</a:t>
            </a:r>
            <a:r>
              <a:rPr lang="en-US" sz="1000" dirty="0" smtClean="0"/>
              <a:t> </a:t>
            </a:r>
            <a:r>
              <a:rPr lang="en-US" sz="1000" dirty="0" err="1" smtClean="0"/>
              <a:t>onun</a:t>
            </a:r>
            <a:r>
              <a:rPr lang="en-US" sz="1000" dirty="0" smtClean="0"/>
              <a:t> </a:t>
            </a:r>
            <a:r>
              <a:rPr lang="en-US" sz="1000" dirty="0" err="1" smtClean="0"/>
              <a:t>gurur</a:t>
            </a:r>
            <a:r>
              <a:rPr lang="en-US" sz="1000" dirty="0" smtClean="0"/>
              <a:t> </a:t>
            </a:r>
            <a:r>
              <a:rPr lang="en-US" sz="1000" dirty="0" err="1" smtClean="0"/>
              <a:t>kaynağı</a:t>
            </a:r>
            <a:r>
              <a:rPr lang="en-US" sz="1000" dirty="0" smtClean="0"/>
              <a:t> </a:t>
            </a:r>
            <a:r>
              <a:rPr lang="en-US" sz="1000" dirty="0" err="1" smtClean="0"/>
              <a:t>olmuştur</a:t>
            </a:r>
            <a:r>
              <a:rPr lang="en-US" sz="1000" dirty="0" smtClean="0"/>
              <a:t>. </a:t>
            </a:r>
            <a:r>
              <a:rPr lang="en-US" sz="1000" dirty="0" err="1" smtClean="0"/>
              <a:t>Onun</a:t>
            </a:r>
            <a:r>
              <a:rPr lang="en-US" sz="1000" dirty="0" smtClean="0"/>
              <a:t> </a:t>
            </a:r>
            <a:r>
              <a:rPr lang="en-US" sz="1000" dirty="0" err="1" smtClean="0"/>
              <a:t>ağzından</a:t>
            </a:r>
            <a:r>
              <a:rPr lang="en-US" sz="1000" dirty="0" smtClean="0"/>
              <a:t> </a:t>
            </a:r>
            <a:r>
              <a:rPr lang="en-US" sz="1000" dirty="0" err="1" smtClean="0"/>
              <a:t>çıkan</a:t>
            </a:r>
            <a:r>
              <a:rPr lang="en-US" sz="1000" dirty="0" smtClean="0"/>
              <a:t> </a:t>
            </a:r>
            <a:r>
              <a:rPr lang="en-US" sz="1000" dirty="0" err="1" smtClean="0"/>
              <a:t>bir</a:t>
            </a:r>
            <a:r>
              <a:rPr lang="en-US" sz="1000" dirty="0" smtClean="0"/>
              <a:t> </a:t>
            </a:r>
            <a:r>
              <a:rPr lang="en-US" sz="1000" dirty="0" err="1" smtClean="0"/>
              <a:t>Türk</a:t>
            </a:r>
            <a:r>
              <a:rPr lang="en-US" sz="1000" dirty="0" smtClean="0"/>
              <a:t> </a:t>
            </a:r>
            <a:r>
              <a:rPr lang="en-US" sz="1000" dirty="0" err="1" smtClean="0"/>
              <a:t>sözü</a:t>
            </a:r>
            <a:r>
              <a:rPr lang="en-US" sz="1000" dirty="0" smtClean="0"/>
              <a:t> </a:t>
            </a:r>
            <a:r>
              <a:rPr lang="en-US" sz="1000" dirty="0" err="1" smtClean="0"/>
              <a:t>gönlünde</a:t>
            </a:r>
            <a:r>
              <a:rPr lang="en-US" sz="1000" dirty="0" smtClean="0"/>
              <a:t> bin </a:t>
            </a:r>
            <a:r>
              <a:rPr lang="en-US" sz="1000" dirty="0" err="1" smtClean="0"/>
              <a:t>Türk</a:t>
            </a:r>
            <a:r>
              <a:rPr lang="en-US" sz="1000" dirty="0" smtClean="0"/>
              <a:t> </a:t>
            </a:r>
            <a:r>
              <a:rPr lang="en-US" sz="1000" dirty="0" err="1" smtClean="0"/>
              <a:t>coşkusu</a:t>
            </a:r>
            <a:r>
              <a:rPr lang="en-US" sz="1000" dirty="0" smtClean="0"/>
              <a:t> </a:t>
            </a:r>
            <a:r>
              <a:rPr lang="en-US" sz="1000" dirty="0" err="1" smtClean="0"/>
              <a:t>yaratmaktaydı</a:t>
            </a:r>
            <a:r>
              <a:rPr lang="en-US" sz="1000" dirty="0" smtClean="0"/>
              <a:t>. O </a:t>
            </a:r>
            <a:r>
              <a:rPr lang="en-US" sz="1000" dirty="0" err="1" smtClean="0"/>
              <a:t>nedenle</a:t>
            </a:r>
            <a:r>
              <a:rPr lang="en-US" sz="1000" dirty="0" smtClean="0"/>
              <a:t> </a:t>
            </a:r>
            <a:r>
              <a:rPr lang="en-US" sz="1000" dirty="0" err="1" smtClean="0"/>
              <a:t>ATATÜRK’ün</a:t>
            </a:r>
            <a:r>
              <a:rPr lang="en-US" sz="1000" dirty="0" smtClean="0"/>
              <a:t> </a:t>
            </a:r>
            <a:r>
              <a:rPr lang="en-US" sz="1000" dirty="0" err="1" smtClean="0"/>
              <a:t>Türk</a:t>
            </a:r>
            <a:r>
              <a:rPr lang="en-US" sz="1000" dirty="0" smtClean="0"/>
              <a:t> </a:t>
            </a:r>
            <a:r>
              <a:rPr lang="en-US" sz="1000" dirty="0" err="1" smtClean="0"/>
              <a:t>sevgisi</a:t>
            </a:r>
            <a:r>
              <a:rPr lang="en-US" sz="1000" dirty="0" smtClean="0"/>
              <a:t> </a:t>
            </a:r>
            <a:r>
              <a:rPr lang="en-US" sz="1000" dirty="0" err="1" smtClean="0"/>
              <a:t>anlatılamaz</a:t>
            </a:r>
            <a:r>
              <a:rPr lang="en-US" sz="1000" dirty="0" smtClean="0"/>
              <a:t>. </a:t>
            </a:r>
            <a:r>
              <a:rPr lang="en-US" sz="1000" dirty="0" err="1" smtClean="0"/>
              <a:t>Aşağıdaki</a:t>
            </a:r>
            <a:r>
              <a:rPr lang="en-US" sz="1000" dirty="0" smtClean="0"/>
              <a:t> </a:t>
            </a:r>
            <a:r>
              <a:rPr lang="en-US" sz="1000" dirty="0" err="1" smtClean="0"/>
              <a:t>anekdot</a:t>
            </a:r>
            <a:r>
              <a:rPr lang="en-US" sz="1000" dirty="0" smtClean="0"/>
              <a:t>, </a:t>
            </a:r>
            <a:r>
              <a:rPr lang="en-US" sz="1000" dirty="0" err="1" smtClean="0"/>
              <a:t>Türk</a:t>
            </a:r>
            <a:r>
              <a:rPr lang="en-US" sz="1000" dirty="0" smtClean="0"/>
              <a:t> </a:t>
            </a:r>
            <a:r>
              <a:rPr lang="en-US" sz="1000" dirty="0" err="1" smtClean="0"/>
              <a:t>insanının</a:t>
            </a:r>
            <a:r>
              <a:rPr lang="en-US" sz="1000" dirty="0" smtClean="0"/>
              <a:t> </a:t>
            </a:r>
            <a:r>
              <a:rPr lang="en-US" sz="1000" dirty="0" err="1" smtClean="0"/>
              <a:t>ATAsına</a:t>
            </a:r>
            <a:r>
              <a:rPr lang="en-US" sz="1000" dirty="0" smtClean="0"/>
              <a:t>, </a:t>
            </a:r>
            <a:r>
              <a:rPr lang="en-US" sz="1000" dirty="0" err="1" smtClean="0"/>
              <a:t>ATA’nın</a:t>
            </a:r>
            <a:r>
              <a:rPr lang="en-US" sz="1000" dirty="0" smtClean="0"/>
              <a:t> </a:t>
            </a:r>
            <a:r>
              <a:rPr lang="en-US" sz="1000" dirty="0" err="1" smtClean="0"/>
              <a:t>Türk</a:t>
            </a:r>
            <a:r>
              <a:rPr lang="en-US" sz="1000" dirty="0" smtClean="0"/>
              <a:t> </a:t>
            </a:r>
            <a:r>
              <a:rPr lang="en-US" sz="1000" dirty="0" err="1" smtClean="0"/>
              <a:t>insanına</a:t>
            </a:r>
            <a:r>
              <a:rPr lang="en-US" sz="1000" dirty="0" smtClean="0"/>
              <a:t> </a:t>
            </a:r>
            <a:r>
              <a:rPr lang="en-US" sz="1000" dirty="0" err="1" smtClean="0"/>
              <a:t>inanmışlığını</a:t>
            </a:r>
            <a:r>
              <a:rPr lang="en-US" sz="1000" dirty="0" smtClean="0"/>
              <a:t>, </a:t>
            </a:r>
            <a:r>
              <a:rPr lang="en-US" sz="1000" dirty="0" err="1" smtClean="0"/>
              <a:t>güvenini</a:t>
            </a:r>
            <a:r>
              <a:rPr lang="en-US" sz="1000" dirty="0" smtClean="0"/>
              <a:t> </a:t>
            </a:r>
            <a:r>
              <a:rPr lang="en-US" sz="1000" dirty="0" err="1" smtClean="0"/>
              <a:t>ve</a:t>
            </a:r>
            <a:r>
              <a:rPr lang="en-US" sz="1000" dirty="0" smtClean="0"/>
              <a:t> </a:t>
            </a:r>
            <a:r>
              <a:rPr lang="en-US" sz="1000" dirty="0" err="1" smtClean="0"/>
              <a:t>sevgisini</a:t>
            </a:r>
            <a:r>
              <a:rPr lang="en-US" sz="1000" dirty="0" smtClean="0"/>
              <a:t> </a:t>
            </a:r>
            <a:r>
              <a:rPr lang="en-US" sz="1000" dirty="0" err="1" smtClean="0"/>
              <a:t>yansıtması</a:t>
            </a:r>
            <a:r>
              <a:rPr lang="en-US" sz="1000" dirty="0" smtClean="0"/>
              <a:t> </a:t>
            </a:r>
            <a:r>
              <a:rPr lang="en-US" sz="1000" dirty="0" err="1" smtClean="0"/>
              <a:t>nedeniyle</a:t>
            </a:r>
            <a:r>
              <a:rPr lang="en-US" sz="1000" dirty="0" smtClean="0"/>
              <a:t> </a:t>
            </a:r>
            <a:r>
              <a:rPr lang="en-US" sz="1000" dirty="0" err="1" smtClean="0"/>
              <a:t>güzel</a:t>
            </a:r>
            <a:r>
              <a:rPr lang="en-US" sz="1000" dirty="0" smtClean="0"/>
              <a:t> </a:t>
            </a:r>
            <a:r>
              <a:rPr lang="en-US" sz="1000" dirty="0" err="1" smtClean="0"/>
              <a:t>bir</a:t>
            </a:r>
            <a:r>
              <a:rPr lang="en-US" sz="1000" dirty="0" smtClean="0"/>
              <a:t> </a:t>
            </a:r>
            <a:r>
              <a:rPr lang="en-US" sz="1000" dirty="0" err="1" smtClean="0"/>
              <a:t>örnektir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err="1" smtClean="0"/>
              <a:t>Cumhuriyet’in</a:t>
            </a:r>
            <a:r>
              <a:rPr lang="en-US" sz="1000" dirty="0" smtClean="0"/>
              <a:t> </a:t>
            </a:r>
            <a:r>
              <a:rPr lang="en-US" sz="1000" dirty="0" err="1" smtClean="0"/>
              <a:t>onuncu</a:t>
            </a:r>
            <a:r>
              <a:rPr lang="en-US" sz="1000" dirty="0" smtClean="0"/>
              <a:t> </a:t>
            </a:r>
            <a:r>
              <a:rPr lang="en-US" sz="1000" dirty="0" err="1" smtClean="0"/>
              <a:t>yıl</a:t>
            </a:r>
            <a:r>
              <a:rPr lang="en-US" sz="1000" dirty="0" smtClean="0"/>
              <a:t> </a:t>
            </a:r>
            <a:r>
              <a:rPr lang="en-US" sz="1000" dirty="0" err="1" smtClean="0"/>
              <a:t>dönümünde</a:t>
            </a:r>
            <a:r>
              <a:rPr lang="en-US" sz="1000" dirty="0" smtClean="0"/>
              <a:t> ATATÜRK, </a:t>
            </a:r>
            <a:r>
              <a:rPr lang="en-US" sz="1000" dirty="0" err="1" smtClean="0"/>
              <a:t>resmî</a:t>
            </a:r>
            <a:r>
              <a:rPr lang="en-US" sz="1000" dirty="0" smtClean="0"/>
              <a:t> </a:t>
            </a:r>
            <a:r>
              <a:rPr lang="en-US" sz="1000" dirty="0" err="1" smtClean="0"/>
              <a:t>baloların</a:t>
            </a:r>
            <a:r>
              <a:rPr lang="en-US" sz="1000" dirty="0" smtClean="0"/>
              <a:t> </a:t>
            </a:r>
            <a:r>
              <a:rPr lang="en-US" sz="1000" dirty="0" err="1" smtClean="0"/>
              <a:t>verildiği</a:t>
            </a:r>
            <a:r>
              <a:rPr lang="en-US" sz="1000" dirty="0" smtClean="0"/>
              <a:t> </a:t>
            </a:r>
            <a:r>
              <a:rPr lang="en-US" sz="1000" dirty="0" err="1" smtClean="0"/>
              <a:t>yerlere</a:t>
            </a:r>
            <a:r>
              <a:rPr lang="en-US" sz="1000" dirty="0" smtClean="0"/>
              <a:t> </a:t>
            </a:r>
            <a:r>
              <a:rPr lang="en-US" sz="1000" dirty="0" err="1" smtClean="0"/>
              <a:t>uğradıktan</a:t>
            </a:r>
            <a:r>
              <a:rPr lang="en-US" sz="1000" dirty="0" smtClean="0"/>
              <a:t> </a:t>
            </a:r>
            <a:r>
              <a:rPr lang="en-US" sz="1000" dirty="0" err="1" smtClean="0"/>
              <a:t>sonra</a:t>
            </a:r>
            <a:r>
              <a:rPr lang="en-US" sz="1000" dirty="0" smtClean="0"/>
              <a:t>, </a:t>
            </a:r>
            <a:r>
              <a:rPr lang="en-US" sz="1000" dirty="0" err="1" smtClean="0"/>
              <a:t>Halk</a:t>
            </a:r>
            <a:r>
              <a:rPr lang="en-US" sz="1000" dirty="0" smtClean="0"/>
              <a:t> </a:t>
            </a:r>
            <a:r>
              <a:rPr lang="en-US" sz="1000" dirty="0" err="1" smtClean="0"/>
              <a:t>Evini</a:t>
            </a:r>
            <a:r>
              <a:rPr lang="en-US" sz="1000" dirty="0" smtClean="0"/>
              <a:t> de </a:t>
            </a:r>
            <a:r>
              <a:rPr lang="en-US" sz="1000" dirty="0" err="1" smtClean="0"/>
              <a:t>ziyaret</a:t>
            </a:r>
            <a:r>
              <a:rPr lang="en-US" sz="1000" dirty="0" smtClean="0"/>
              <a:t> </a:t>
            </a:r>
            <a:r>
              <a:rPr lang="en-US" sz="1000" dirty="0" err="1" smtClean="0"/>
              <a:t>eder</a:t>
            </a:r>
            <a:r>
              <a:rPr lang="en-US" sz="1000" dirty="0" smtClean="0"/>
              <a:t>. </a:t>
            </a:r>
            <a:r>
              <a:rPr lang="en-US" sz="1000" dirty="0" err="1" smtClean="0"/>
              <a:t>Orada</a:t>
            </a:r>
            <a:r>
              <a:rPr lang="en-US" sz="1000" dirty="0" smtClean="0"/>
              <a:t> </a:t>
            </a:r>
            <a:r>
              <a:rPr lang="en-US" sz="1000" dirty="0" err="1" smtClean="0"/>
              <a:t>efelerin</a:t>
            </a:r>
            <a:r>
              <a:rPr lang="en-US" sz="1000" dirty="0" smtClean="0"/>
              <a:t> </a:t>
            </a:r>
            <a:r>
              <a:rPr lang="en-US" sz="1000" dirty="0" err="1" smtClean="0"/>
              <a:t>coşku</a:t>
            </a:r>
            <a:r>
              <a:rPr lang="en-US" sz="1000" dirty="0" smtClean="0"/>
              <a:t> </a:t>
            </a:r>
            <a:r>
              <a:rPr lang="en-US" sz="1000" dirty="0" err="1" smtClean="0"/>
              <a:t>içinde</a:t>
            </a:r>
            <a:r>
              <a:rPr lang="en-US" sz="1000" dirty="0" smtClean="0"/>
              <a:t> </a:t>
            </a:r>
            <a:r>
              <a:rPr lang="en-US" sz="1000" dirty="0" err="1" smtClean="0"/>
              <a:t>eğlendiklerini</a:t>
            </a:r>
            <a:r>
              <a:rPr lang="en-US" sz="1000" dirty="0" smtClean="0"/>
              <a:t> </a:t>
            </a:r>
            <a:r>
              <a:rPr lang="en-US" sz="1000" dirty="0" err="1" smtClean="0"/>
              <a:t>görür</a:t>
            </a:r>
            <a:r>
              <a:rPr lang="en-US" sz="1000" dirty="0" smtClean="0"/>
              <a:t>, son </a:t>
            </a:r>
            <a:r>
              <a:rPr lang="en-US" sz="1000" dirty="0" err="1" smtClean="0"/>
              <a:t>derece</a:t>
            </a:r>
            <a:r>
              <a:rPr lang="en-US" sz="1000" dirty="0" smtClean="0"/>
              <a:t> </a:t>
            </a:r>
            <a:r>
              <a:rPr lang="en-US" sz="1000" dirty="0" err="1" smtClean="0"/>
              <a:t>duygulanır</a:t>
            </a:r>
            <a:r>
              <a:rPr lang="en-US" sz="1000" dirty="0" smtClean="0"/>
              <a:t> </a:t>
            </a:r>
            <a:r>
              <a:rPr lang="en-US" sz="1000" dirty="0" err="1" smtClean="0"/>
              <a:t>Çankaya’ya</a:t>
            </a:r>
            <a:r>
              <a:rPr lang="en-US" sz="1000" dirty="0" smtClean="0"/>
              <a:t> </a:t>
            </a:r>
            <a:r>
              <a:rPr lang="en-US" sz="1000" dirty="0" err="1" smtClean="0"/>
              <a:t>döndükten</a:t>
            </a:r>
            <a:r>
              <a:rPr lang="en-US" sz="1000" dirty="0" smtClean="0"/>
              <a:t> </a:t>
            </a:r>
            <a:r>
              <a:rPr lang="en-US" sz="1000" dirty="0" err="1" smtClean="0"/>
              <a:t>sonra</a:t>
            </a:r>
            <a:r>
              <a:rPr lang="en-US" sz="1000" dirty="0" smtClean="0"/>
              <a:t> “</a:t>
            </a:r>
            <a:r>
              <a:rPr lang="en-US" sz="1000" dirty="0" err="1" smtClean="0"/>
              <a:t>Efeleri</a:t>
            </a:r>
            <a:r>
              <a:rPr lang="en-US" sz="1000" dirty="0" smtClean="0"/>
              <a:t> </a:t>
            </a:r>
            <a:r>
              <a:rPr lang="en-US" sz="1000" dirty="0" err="1" smtClean="0"/>
              <a:t>buraya</a:t>
            </a:r>
            <a:r>
              <a:rPr lang="en-US" sz="1000" dirty="0" smtClean="0"/>
              <a:t> </a:t>
            </a:r>
            <a:r>
              <a:rPr lang="en-US" sz="1000" dirty="0" err="1" smtClean="0"/>
              <a:t>getiriniz</a:t>
            </a:r>
            <a:r>
              <a:rPr lang="en-US" sz="1000" dirty="0" smtClean="0"/>
              <a:t>.” </a:t>
            </a:r>
            <a:r>
              <a:rPr lang="en-US" sz="1000" dirty="0" err="1" smtClean="0"/>
              <a:t>diye</a:t>
            </a:r>
            <a:r>
              <a:rPr lang="en-US" sz="1000" dirty="0" smtClean="0"/>
              <a:t> emir </a:t>
            </a:r>
            <a:r>
              <a:rPr lang="en-US" sz="1000" dirty="0" err="1" smtClean="0"/>
              <a:t>verir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err="1" smtClean="0"/>
              <a:t>Bir</a:t>
            </a:r>
            <a:r>
              <a:rPr lang="en-US" sz="1000" dirty="0" smtClean="0"/>
              <a:t> </a:t>
            </a:r>
            <a:r>
              <a:rPr lang="en-US" sz="1000" dirty="0" err="1" smtClean="0"/>
              <a:t>süre</a:t>
            </a:r>
            <a:r>
              <a:rPr lang="en-US" sz="1000" dirty="0" smtClean="0"/>
              <a:t> </a:t>
            </a:r>
            <a:r>
              <a:rPr lang="en-US" sz="1000" dirty="0" err="1" smtClean="0"/>
              <a:t>sonra</a:t>
            </a:r>
            <a:r>
              <a:rPr lang="en-US" sz="1000" dirty="0" smtClean="0"/>
              <a:t> </a:t>
            </a:r>
            <a:r>
              <a:rPr lang="en-US" sz="1000" dirty="0" err="1" smtClean="0"/>
              <a:t>gelen</a:t>
            </a:r>
            <a:r>
              <a:rPr lang="en-US" sz="1000" dirty="0" smtClean="0"/>
              <a:t> </a:t>
            </a:r>
            <a:r>
              <a:rPr lang="en-US" sz="1000" dirty="0" err="1" smtClean="0"/>
              <a:t>efeleri</a:t>
            </a:r>
            <a:r>
              <a:rPr lang="en-US" sz="1000" dirty="0" smtClean="0"/>
              <a:t> </a:t>
            </a:r>
            <a:r>
              <a:rPr lang="en-US" sz="1000" dirty="0" err="1" smtClean="0"/>
              <a:t>odasında</a:t>
            </a:r>
            <a:r>
              <a:rPr lang="en-US" sz="1000" dirty="0" smtClean="0"/>
              <a:t> </a:t>
            </a:r>
            <a:r>
              <a:rPr lang="en-US" sz="1000" dirty="0" err="1" smtClean="0"/>
              <a:t>oturtur</a:t>
            </a:r>
            <a:r>
              <a:rPr lang="en-US" sz="1000" dirty="0" smtClean="0"/>
              <a:t>. </a:t>
            </a:r>
            <a:r>
              <a:rPr lang="en-US" sz="1000" dirty="0" err="1" smtClean="0"/>
              <a:t>Birlikte</a:t>
            </a:r>
            <a:r>
              <a:rPr lang="en-US" sz="1000" dirty="0" smtClean="0"/>
              <a:t> </a:t>
            </a:r>
            <a:r>
              <a:rPr lang="en-US" sz="1000" dirty="0" err="1" smtClean="0"/>
              <a:t>eğlenmeye</a:t>
            </a:r>
            <a:r>
              <a:rPr lang="en-US" sz="1000" dirty="0" smtClean="0"/>
              <a:t> </a:t>
            </a:r>
            <a:r>
              <a:rPr lang="en-US" sz="1000" dirty="0" err="1" smtClean="0"/>
              <a:t>başlarlar</a:t>
            </a:r>
            <a:r>
              <a:rPr lang="en-US" sz="1000" dirty="0" smtClean="0"/>
              <a:t>. </a:t>
            </a:r>
            <a:r>
              <a:rPr lang="en-US" sz="1000" dirty="0" err="1" smtClean="0"/>
              <a:t>Efeler</a:t>
            </a:r>
            <a:r>
              <a:rPr lang="en-US" sz="1000" dirty="0" smtClean="0"/>
              <a:t> </a:t>
            </a:r>
            <a:r>
              <a:rPr lang="en-US" sz="1000" dirty="0" err="1" smtClean="0"/>
              <a:t>büsbütün</a:t>
            </a:r>
            <a:r>
              <a:rPr lang="en-US" sz="1000" dirty="0" smtClean="0"/>
              <a:t> </a:t>
            </a:r>
            <a:r>
              <a:rPr lang="en-US" sz="1000" dirty="0" err="1" smtClean="0"/>
              <a:t>coşup</a:t>
            </a:r>
            <a:r>
              <a:rPr lang="en-US" sz="1000" dirty="0" smtClean="0"/>
              <a:t> </a:t>
            </a:r>
            <a:r>
              <a:rPr lang="en-US" sz="1000" dirty="0" err="1" smtClean="0"/>
              <a:t>coştururlar</a:t>
            </a:r>
            <a:r>
              <a:rPr lang="en-US" sz="1000" dirty="0" smtClean="0"/>
              <a:t>. ATATÜRK </a:t>
            </a:r>
            <a:r>
              <a:rPr lang="en-US" sz="1000" dirty="0" err="1" smtClean="0"/>
              <a:t>eğlencenin</a:t>
            </a:r>
            <a:r>
              <a:rPr lang="en-US" sz="1000" dirty="0" smtClean="0"/>
              <a:t> en </a:t>
            </a:r>
            <a:r>
              <a:rPr lang="en-US" sz="1000" dirty="0" err="1" smtClean="0"/>
              <a:t>coşkulu</a:t>
            </a:r>
            <a:r>
              <a:rPr lang="en-US" sz="1000" dirty="0" smtClean="0"/>
              <a:t> </a:t>
            </a:r>
            <a:r>
              <a:rPr lang="en-US" sz="1000" dirty="0" err="1" smtClean="0"/>
              <a:t>bir</a:t>
            </a:r>
            <a:r>
              <a:rPr lang="en-US" sz="1000" dirty="0" smtClean="0"/>
              <a:t> </a:t>
            </a:r>
            <a:r>
              <a:rPr lang="en-US" sz="1000" dirty="0" err="1" smtClean="0"/>
              <a:t>anında</a:t>
            </a:r>
            <a:r>
              <a:rPr lang="en-US" sz="1000" dirty="0" smtClean="0"/>
              <a:t>, </a:t>
            </a:r>
            <a:r>
              <a:rPr lang="en-US" sz="1000" dirty="0" err="1" smtClean="0"/>
              <a:t>efelerden</a:t>
            </a:r>
            <a:r>
              <a:rPr lang="en-US" sz="1000" dirty="0" smtClean="0"/>
              <a:t> </a:t>
            </a:r>
            <a:r>
              <a:rPr lang="en-US" sz="1000" dirty="0" err="1" smtClean="0"/>
              <a:t>birine</a:t>
            </a:r>
            <a:r>
              <a:rPr lang="en-US" sz="1000" dirty="0" smtClean="0"/>
              <a:t> </a:t>
            </a:r>
            <a:r>
              <a:rPr lang="en-US" sz="1000" dirty="0" err="1" smtClean="0"/>
              <a:t>sorar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
            </a:r>
            <a:r>
              <a:rPr lang="en-US" sz="1000" dirty="0" err="1" smtClean="0"/>
              <a:t>Efe</a:t>
            </a:r>
            <a:r>
              <a:rPr lang="en-US" sz="1000" dirty="0" smtClean="0"/>
              <a:t> </a:t>
            </a:r>
            <a:r>
              <a:rPr lang="en-US" sz="1000" dirty="0" err="1" smtClean="0"/>
              <a:t>sen</a:t>
            </a:r>
            <a:r>
              <a:rPr lang="en-US" sz="1000" dirty="0" smtClean="0"/>
              <a:t> </a:t>
            </a:r>
            <a:r>
              <a:rPr lang="en-US" sz="1000" dirty="0" err="1" smtClean="0"/>
              <a:t>benim</a:t>
            </a:r>
            <a:r>
              <a:rPr lang="en-US" sz="1000" dirty="0" smtClean="0"/>
              <a:t> </a:t>
            </a:r>
            <a:r>
              <a:rPr lang="en-US" sz="1000" dirty="0" err="1" smtClean="0"/>
              <a:t>için</a:t>
            </a:r>
            <a:r>
              <a:rPr lang="en-US" sz="1000" dirty="0" smtClean="0"/>
              <a:t> ne </a:t>
            </a:r>
            <a:r>
              <a:rPr lang="en-US" sz="1000" dirty="0" err="1" smtClean="0"/>
              <a:t>yapabilirsin</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-Her </a:t>
            </a:r>
            <a:r>
              <a:rPr lang="en-US" sz="1000" dirty="0" err="1" smtClean="0"/>
              <a:t>şey</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
            </a:r>
            <a:r>
              <a:rPr lang="en-US" sz="1000" dirty="0" err="1" smtClean="0"/>
              <a:t>Meselâ</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
            </a:r>
            <a:r>
              <a:rPr lang="en-US" sz="1000" dirty="0" err="1" smtClean="0"/>
              <a:t>Ölürüm</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Bu </a:t>
            </a:r>
            <a:r>
              <a:rPr lang="en-US" sz="1000" dirty="0" err="1" smtClean="0"/>
              <a:t>yanıt</a:t>
            </a:r>
            <a:r>
              <a:rPr lang="en-US" sz="1000" dirty="0" smtClean="0"/>
              <a:t> </a:t>
            </a:r>
            <a:r>
              <a:rPr lang="en-US" sz="1000" dirty="0" err="1" smtClean="0"/>
              <a:t>üzerine</a:t>
            </a:r>
            <a:r>
              <a:rPr lang="en-US" sz="1000" dirty="0" smtClean="0"/>
              <a:t>, </a:t>
            </a:r>
            <a:r>
              <a:rPr lang="en-US" sz="1000" dirty="0" err="1" smtClean="0"/>
              <a:t>tüm</a:t>
            </a:r>
            <a:r>
              <a:rPr lang="en-US" sz="1000" dirty="0" smtClean="0"/>
              <a:t> </a:t>
            </a:r>
            <a:r>
              <a:rPr lang="en-US" sz="1000" dirty="0" err="1" smtClean="0"/>
              <a:t>dikkatler</a:t>
            </a:r>
            <a:r>
              <a:rPr lang="en-US" sz="1000" dirty="0" smtClean="0"/>
              <a:t> </a:t>
            </a:r>
            <a:r>
              <a:rPr lang="en-US" sz="1000" dirty="0" err="1" smtClean="0"/>
              <a:t>ATATÜRK’e</a:t>
            </a:r>
            <a:r>
              <a:rPr lang="en-US" sz="1000" dirty="0" smtClean="0"/>
              <a:t> </a:t>
            </a:r>
            <a:r>
              <a:rPr lang="en-US" sz="1000" dirty="0" err="1" smtClean="0"/>
              <a:t>çevrilir</a:t>
            </a:r>
            <a:r>
              <a:rPr lang="en-US" sz="1000" dirty="0" smtClean="0"/>
              <a:t>. Ne </a:t>
            </a:r>
            <a:r>
              <a:rPr lang="en-US" sz="1000" dirty="0" err="1" smtClean="0"/>
              <a:t>söyleyeceğini</a:t>
            </a:r>
            <a:r>
              <a:rPr lang="en-US" sz="1000" dirty="0" smtClean="0"/>
              <a:t>, ne </a:t>
            </a:r>
            <a:r>
              <a:rPr lang="en-US" sz="1000" dirty="0" err="1" smtClean="0"/>
              <a:t>yapacağını</a:t>
            </a:r>
            <a:r>
              <a:rPr lang="en-US" sz="1000" dirty="0" smtClean="0"/>
              <a:t> </a:t>
            </a:r>
            <a:r>
              <a:rPr lang="en-US" sz="1000" dirty="0" err="1" smtClean="0"/>
              <a:t>merak</a:t>
            </a:r>
            <a:r>
              <a:rPr lang="en-US" sz="1000" dirty="0" smtClean="0"/>
              <a:t> </a:t>
            </a:r>
            <a:r>
              <a:rPr lang="en-US" sz="1000" dirty="0" err="1" smtClean="0"/>
              <a:t>ediyorlar</a:t>
            </a:r>
            <a:r>
              <a:rPr lang="en-US" sz="1000" dirty="0" smtClean="0"/>
              <a:t>. ATATÜRK </a:t>
            </a:r>
            <a:r>
              <a:rPr lang="en-US" sz="1000" dirty="0" err="1" smtClean="0"/>
              <a:t>bakışlarını</a:t>
            </a:r>
            <a:r>
              <a:rPr lang="en-US" sz="1000" dirty="0" smtClean="0"/>
              <a:t> </a:t>
            </a:r>
            <a:r>
              <a:rPr lang="en-US" sz="1000" dirty="0" err="1" smtClean="0"/>
              <a:t>bir</a:t>
            </a:r>
            <a:r>
              <a:rPr lang="en-US" sz="1000" dirty="0" smtClean="0"/>
              <a:t> </a:t>
            </a:r>
            <a:r>
              <a:rPr lang="en-US" sz="1000" dirty="0" err="1" smtClean="0"/>
              <a:t>kez</a:t>
            </a:r>
            <a:r>
              <a:rPr lang="en-US" sz="1000" dirty="0" smtClean="0"/>
              <a:t> </a:t>
            </a:r>
            <a:r>
              <a:rPr lang="en-US" sz="1000" dirty="0" err="1" smtClean="0"/>
              <a:t>çevredekiler</a:t>
            </a:r>
            <a:r>
              <a:rPr lang="en-US" sz="1000" dirty="0" smtClean="0"/>
              <a:t> </a:t>
            </a:r>
            <a:r>
              <a:rPr lang="en-US" sz="1000" dirty="0" err="1" smtClean="0"/>
              <a:t>üzerinde</a:t>
            </a:r>
            <a:r>
              <a:rPr lang="en-US" sz="1000" dirty="0" smtClean="0"/>
              <a:t> </a:t>
            </a:r>
            <a:r>
              <a:rPr lang="en-US" sz="1000" dirty="0" err="1" smtClean="0"/>
              <a:t>gezdirdikten</a:t>
            </a:r>
            <a:r>
              <a:rPr lang="en-US" sz="1000" dirty="0" smtClean="0"/>
              <a:t> </a:t>
            </a:r>
            <a:r>
              <a:rPr lang="en-US" sz="1000" dirty="0" err="1" smtClean="0"/>
              <a:t>sonra</a:t>
            </a:r>
            <a:r>
              <a:rPr lang="en-US" sz="1000" dirty="0" smtClean="0"/>
              <a:t> </a:t>
            </a:r>
            <a:r>
              <a:rPr lang="en-US" sz="1000" dirty="0" err="1" smtClean="0"/>
              <a:t>Efeye</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
            </a:r>
            <a:r>
              <a:rPr lang="en-US" sz="1000" dirty="0" err="1" smtClean="0"/>
              <a:t>Efe</a:t>
            </a:r>
            <a:r>
              <a:rPr lang="en-US" sz="1000" dirty="0" smtClean="0"/>
              <a:t>, </a:t>
            </a:r>
            <a:r>
              <a:rPr lang="en-US" sz="1000" dirty="0" err="1" smtClean="0"/>
              <a:t>sözünde</a:t>
            </a:r>
            <a:r>
              <a:rPr lang="en-US" sz="1000" dirty="0" smtClean="0"/>
              <a:t> </a:t>
            </a:r>
            <a:r>
              <a:rPr lang="en-US" sz="1000" dirty="0" err="1" smtClean="0"/>
              <a:t>samimî</a:t>
            </a:r>
            <a:r>
              <a:rPr lang="en-US" sz="1000" dirty="0" smtClean="0"/>
              <a:t> </a:t>
            </a:r>
            <a:r>
              <a:rPr lang="en-US" sz="1000" dirty="0" err="1" smtClean="0"/>
              <a:t>misin</a:t>
            </a:r>
            <a:r>
              <a:rPr lang="en-US" sz="1000" dirty="0" smtClean="0"/>
              <a:t>? </a:t>
            </a:r>
            <a:r>
              <a:rPr lang="en-US" sz="1000" dirty="0" err="1" smtClean="0"/>
              <a:t>diyor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-Emir </a:t>
            </a:r>
            <a:r>
              <a:rPr lang="en-US" sz="1000" dirty="0" err="1" smtClean="0"/>
              <a:t>sizindir</a:t>
            </a:r>
            <a:r>
              <a:rPr lang="en-US" sz="1000" dirty="0" smtClean="0"/>
              <a:t> </a:t>
            </a:r>
            <a:r>
              <a:rPr lang="en-US" sz="1000" dirty="0" err="1" smtClean="0"/>
              <a:t>ATA’m</a:t>
            </a:r>
            <a:r>
              <a:rPr lang="en-US" sz="1000" dirty="0" smtClean="0"/>
              <a:t>... ATATÜRK </a:t>
            </a:r>
            <a:r>
              <a:rPr lang="en-US" sz="1000" dirty="0" err="1" smtClean="0"/>
              <a:t>elini</a:t>
            </a:r>
            <a:r>
              <a:rPr lang="en-US" sz="1000" dirty="0" smtClean="0"/>
              <a:t> </a:t>
            </a:r>
            <a:r>
              <a:rPr lang="en-US" sz="1000" dirty="0" err="1" smtClean="0"/>
              <a:t>dizine</a:t>
            </a:r>
            <a:r>
              <a:rPr lang="en-US" sz="1000" dirty="0" smtClean="0"/>
              <a:t> </a:t>
            </a:r>
            <a:r>
              <a:rPr lang="en-US" sz="1000" dirty="0" err="1" smtClean="0"/>
              <a:t>vuruyor</a:t>
            </a:r>
            <a:r>
              <a:rPr lang="en-US" sz="1000" dirty="0" smtClean="0"/>
              <a:t>.</a:t>
            </a:r>
            <a:r>
              <a:rPr lang="tr-TR" sz="1000" dirty="0" smtClean="0"/>
              <a:t/>
            </a:r>
            <a:br>
              <a:rPr lang="tr-TR" sz="1000" dirty="0" smtClean="0"/>
            </a:br>
            <a:r>
              <a:rPr lang="en-US" sz="1000" dirty="0" smtClean="0"/>
              <a:t>-</a:t>
            </a:r>
            <a:r>
              <a:rPr lang="en-US" sz="1000" dirty="0" err="1" smtClean="0"/>
              <a:t>Koy</a:t>
            </a:r>
            <a:r>
              <a:rPr lang="en-US" sz="1000" dirty="0" smtClean="0"/>
              <a:t> </a:t>
            </a:r>
            <a:r>
              <a:rPr lang="en-US" sz="1000" dirty="0" err="1" smtClean="0"/>
              <a:t>başını</a:t>
            </a:r>
            <a:r>
              <a:rPr lang="en-US" sz="1000" dirty="0" smtClean="0"/>
              <a:t> </a:t>
            </a:r>
            <a:r>
              <a:rPr lang="en-US" sz="1000" dirty="0" err="1" smtClean="0"/>
              <a:t>şuraya</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err="1" smtClean="0"/>
              <a:t>Efe</a:t>
            </a:r>
            <a:r>
              <a:rPr lang="en-US" sz="1000" dirty="0" smtClean="0"/>
              <a:t>, </a:t>
            </a:r>
            <a:r>
              <a:rPr lang="en-US" sz="1000" dirty="0" err="1" smtClean="0"/>
              <a:t>hemen</a:t>
            </a:r>
            <a:r>
              <a:rPr lang="en-US" sz="1000" dirty="0" smtClean="0"/>
              <a:t> </a:t>
            </a:r>
            <a:r>
              <a:rPr lang="en-US" sz="1000" dirty="0" err="1" smtClean="0"/>
              <a:t>başını</a:t>
            </a:r>
            <a:r>
              <a:rPr lang="en-US" sz="1000" dirty="0" smtClean="0"/>
              <a:t> </a:t>
            </a:r>
            <a:r>
              <a:rPr lang="en-US" sz="1000" dirty="0" err="1" smtClean="0"/>
              <a:t>ATA’nın</a:t>
            </a:r>
            <a:r>
              <a:rPr lang="en-US" sz="1000" dirty="0" smtClean="0"/>
              <a:t> </a:t>
            </a:r>
            <a:r>
              <a:rPr lang="en-US" sz="1000" dirty="0" err="1" smtClean="0"/>
              <a:t>dizine</a:t>
            </a:r>
            <a:r>
              <a:rPr lang="en-US" sz="1000" dirty="0" smtClean="0"/>
              <a:t> </a:t>
            </a:r>
            <a:r>
              <a:rPr lang="en-US" sz="1000" dirty="0" err="1" smtClean="0"/>
              <a:t>koydu</a:t>
            </a:r>
            <a:r>
              <a:rPr lang="en-US" sz="1000" dirty="0" smtClean="0"/>
              <a:t>. </a:t>
            </a:r>
            <a:r>
              <a:rPr lang="en-US" sz="1000" dirty="0" err="1" smtClean="0"/>
              <a:t>Koyar</a:t>
            </a:r>
            <a:r>
              <a:rPr lang="en-US" sz="1000" dirty="0" smtClean="0"/>
              <a:t> </a:t>
            </a:r>
            <a:r>
              <a:rPr lang="en-US" sz="1000" dirty="0" err="1" smtClean="0"/>
              <a:t>koymaz</a:t>
            </a:r>
            <a:r>
              <a:rPr lang="en-US" sz="1000" dirty="0" smtClean="0"/>
              <a:t> </a:t>
            </a:r>
            <a:r>
              <a:rPr lang="en-US" sz="1000" dirty="0" err="1" smtClean="0"/>
              <a:t>şakağında</a:t>
            </a:r>
            <a:r>
              <a:rPr lang="en-US" sz="1000" dirty="0" smtClean="0"/>
              <a:t> </a:t>
            </a:r>
            <a:r>
              <a:rPr lang="en-US" sz="1000" dirty="0" err="1" smtClean="0"/>
              <a:t>soğuk</a:t>
            </a:r>
            <a:r>
              <a:rPr lang="en-US" sz="1000" dirty="0" smtClean="0"/>
              <a:t> </a:t>
            </a:r>
            <a:r>
              <a:rPr lang="en-US" sz="1000" dirty="0" err="1" smtClean="0"/>
              <a:t>bir</a:t>
            </a:r>
            <a:r>
              <a:rPr lang="en-US" sz="1000" dirty="0" smtClean="0"/>
              <a:t> </a:t>
            </a:r>
            <a:r>
              <a:rPr lang="en-US" sz="1000" dirty="0" err="1" smtClean="0"/>
              <a:t>temas</a:t>
            </a:r>
            <a:r>
              <a:rPr lang="tr-TR" sz="1000" dirty="0" smtClean="0"/>
              <a:t/>
            </a:r>
            <a:br>
              <a:rPr lang="tr-TR" sz="1000" dirty="0" smtClean="0"/>
            </a:br>
            <a:r>
              <a:rPr lang="en-US" sz="1000" dirty="0" err="1" smtClean="0"/>
              <a:t>duydu</a:t>
            </a:r>
            <a:r>
              <a:rPr lang="en-US" sz="1000" dirty="0" smtClean="0"/>
              <a:t>. Bu </a:t>
            </a:r>
            <a:r>
              <a:rPr lang="en-US" sz="1000" dirty="0" err="1" smtClean="0"/>
              <a:t>ATATÜRK’ün</a:t>
            </a:r>
            <a:r>
              <a:rPr lang="en-US" sz="1000" dirty="0" smtClean="0"/>
              <a:t> </a:t>
            </a:r>
            <a:r>
              <a:rPr lang="en-US" sz="1000" dirty="0" err="1" smtClean="0"/>
              <a:t>şakağına</a:t>
            </a:r>
            <a:r>
              <a:rPr lang="en-US" sz="1000" dirty="0" smtClean="0"/>
              <a:t> </a:t>
            </a:r>
            <a:r>
              <a:rPr lang="en-US" sz="1000" dirty="0" err="1" smtClean="0"/>
              <a:t>dayadığı</a:t>
            </a:r>
            <a:r>
              <a:rPr lang="en-US" sz="1000" dirty="0" smtClean="0"/>
              <a:t> </a:t>
            </a:r>
            <a:r>
              <a:rPr lang="en-US" sz="1000" dirty="0" err="1" smtClean="0"/>
              <a:t>tabanca</a:t>
            </a:r>
            <a:r>
              <a:rPr lang="en-US" sz="1000" dirty="0" smtClean="0"/>
              <a:t> </a:t>
            </a:r>
            <a:r>
              <a:rPr lang="en-US" sz="1000" dirty="0" err="1" smtClean="0"/>
              <a:t>namlusunun</a:t>
            </a:r>
            <a:r>
              <a:rPr lang="en-US" sz="1000" dirty="0" smtClean="0"/>
              <a:t> </a:t>
            </a:r>
            <a:r>
              <a:rPr lang="en-US" sz="1000" dirty="0" err="1" smtClean="0"/>
              <a:t>soğukluğuydu</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err="1" smtClean="0"/>
              <a:t>Efe</a:t>
            </a:r>
            <a:r>
              <a:rPr lang="en-US" sz="1000" dirty="0" smtClean="0"/>
              <a:t>, </a:t>
            </a:r>
            <a:r>
              <a:rPr lang="en-US" sz="1000" dirty="0" err="1" smtClean="0"/>
              <a:t>ATA’sı</a:t>
            </a:r>
            <a:r>
              <a:rPr lang="en-US" sz="1000" dirty="0" smtClean="0"/>
              <a:t> </a:t>
            </a:r>
            <a:r>
              <a:rPr lang="en-US" sz="1000" dirty="0" err="1" smtClean="0"/>
              <a:t>için</a:t>
            </a:r>
            <a:r>
              <a:rPr lang="en-US" sz="1000" dirty="0" smtClean="0"/>
              <a:t> </a:t>
            </a:r>
            <a:r>
              <a:rPr lang="en-US" sz="1000" dirty="0" err="1" smtClean="0"/>
              <a:t>gerçekten</a:t>
            </a:r>
            <a:r>
              <a:rPr lang="en-US" sz="1000" dirty="0" smtClean="0"/>
              <a:t> </a:t>
            </a:r>
            <a:r>
              <a:rPr lang="en-US" sz="1000" dirty="0" err="1" smtClean="0"/>
              <a:t>seve</a:t>
            </a:r>
            <a:r>
              <a:rPr lang="en-US" sz="1000" dirty="0" smtClean="0"/>
              <a:t> </a:t>
            </a:r>
            <a:r>
              <a:rPr lang="en-US" sz="1000" dirty="0" err="1" smtClean="0"/>
              <a:t>seve</a:t>
            </a:r>
            <a:r>
              <a:rPr lang="en-US" sz="1000" dirty="0" smtClean="0"/>
              <a:t> </a:t>
            </a:r>
            <a:r>
              <a:rPr lang="en-US" sz="1000" dirty="0" err="1" smtClean="0"/>
              <a:t>canını</a:t>
            </a:r>
            <a:r>
              <a:rPr lang="en-US" sz="1000" dirty="0" smtClean="0"/>
              <a:t> </a:t>
            </a:r>
            <a:r>
              <a:rPr lang="en-US" sz="1000" dirty="0" err="1" smtClean="0"/>
              <a:t>verebilirdi</a:t>
            </a:r>
            <a:r>
              <a:rPr lang="en-US" sz="1000" dirty="0" smtClean="0"/>
              <a:t>. </a:t>
            </a:r>
            <a:r>
              <a:rPr lang="en-US" sz="1000" dirty="0" err="1" smtClean="0"/>
              <a:t>Fakat</a:t>
            </a:r>
            <a:r>
              <a:rPr lang="en-US" sz="1000" dirty="0" smtClean="0"/>
              <a:t> </a:t>
            </a:r>
            <a:r>
              <a:rPr lang="en-US" sz="1000" dirty="0" err="1" smtClean="0"/>
              <a:t>ATA’sı</a:t>
            </a:r>
            <a:r>
              <a:rPr lang="en-US" sz="1000" dirty="0" smtClean="0"/>
              <a:t> </a:t>
            </a:r>
            <a:r>
              <a:rPr lang="en-US" sz="1000" dirty="0" err="1" smtClean="0"/>
              <a:t>cana</a:t>
            </a:r>
            <a:r>
              <a:rPr lang="en-US" sz="1000" dirty="0" smtClean="0"/>
              <a:t> </a:t>
            </a:r>
            <a:r>
              <a:rPr lang="en-US" sz="1000" dirty="0" err="1" smtClean="0"/>
              <a:t>kıyacak</a:t>
            </a:r>
            <a:r>
              <a:rPr lang="en-US" sz="1000" dirty="0" smtClean="0"/>
              <a:t> </a:t>
            </a:r>
            <a:r>
              <a:rPr lang="en-US" sz="1000" dirty="0" err="1" smtClean="0"/>
              <a:t>mıydı</a:t>
            </a:r>
            <a:r>
              <a:rPr lang="en-US" sz="1000" dirty="0" smtClean="0"/>
              <a:t>?</a:t>
            </a:r>
            <a:r>
              <a:rPr lang="tr-TR" sz="1000" dirty="0" smtClean="0"/>
              <a:t/>
            </a:r>
            <a:br>
              <a:rPr lang="tr-TR" sz="1000" dirty="0" smtClean="0"/>
            </a:br>
            <a:r>
              <a:rPr lang="en-US" sz="1000" dirty="0" smtClean="0"/>
              <a:t/>
            </a:r>
            <a:br>
              <a:rPr lang="en-US" sz="1000" dirty="0" smtClean="0"/>
            </a:br>
            <a:r>
              <a:rPr lang="en-US" sz="1000" dirty="0" err="1" smtClean="0"/>
              <a:t>Bütün</a:t>
            </a:r>
            <a:r>
              <a:rPr lang="en-US" sz="1000" dirty="0" smtClean="0"/>
              <a:t> </a:t>
            </a:r>
            <a:r>
              <a:rPr lang="en-US" sz="1000" dirty="0" err="1" smtClean="0"/>
              <a:t>yüzlerin</a:t>
            </a:r>
            <a:r>
              <a:rPr lang="en-US" sz="1000" dirty="0" smtClean="0"/>
              <a:t> </a:t>
            </a:r>
            <a:r>
              <a:rPr lang="en-US" sz="1000" dirty="0" err="1" smtClean="0"/>
              <a:t>rengi</a:t>
            </a:r>
            <a:r>
              <a:rPr lang="en-US" sz="1000" dirty="0" smtClean="0"/>
              <a:t> </a:t>
            </a:r>
            <a:r>
              <a:rPr lang="en-US" sz="1000" dirty="0" err="1" smtClean="0"/>
              <a:t>solmuş</a:t>
            </a:r>
            <a:r>
              <a:rPr lang="en-US" sz="1000" dirty="0" smtClean="0"/>
              <a:t>, </a:t>
            </a:r>
            <a:r>
              <a:rPr lang="en-US" sz="1000" dirty="0" err="1" smtClean="0"/>
              <a:t>heyecan</a:t>
            </a:r>
            <a:r>
              <a:rPr lang="en-US" sz="1000" dirty="0" smtClean="0"/>
              <a:t> son </a:t>
            </a:r>
            <a:r>
              <a:rPr lang="en-US" sz="1000" dirty="0" err="1" smtClean="0"/>
              <a:t>haddine</a:t>
            </a:r>
            <a:r>
              <a:rPr lang="en-US" sz="1000" dirty="0" smtClean="0"/>
              <a:t> </a:t>
            </a:r>
            <a:r>
              <a:rPr lang="en-US" sz="1000" dirty="0" err="1" smtClean="0"/>
              <a:t>varmıştı</a:t>
            </a:r>
            <a:r>
              <a:rPr lang="en-US" sz="1000" dirty="0" smtClean="0"/>
              <a:t>. </a:t>
            </a:r>
            <a:r>
              <a:rPr lang="en-US" sz="1000" dirty="0" err="1" smtClean="0"/>
              <a:t>Nefes</a:t>
            </a:r>
            <a:r>
              <a:rPr lang="en-US" sz="1000" dirty="0" smtClean="0"/>
              <a:t> </a:t>
            </a:r>
            <a:r>
              <a:rPr lang="en-US" sz="1000" dirty="0" err="1" smtClean="0"/>
              <a:t>almaya</a:t>
            </a:r>
            <a:r>
              <a:rPr lang="en-US" sz="1000" dirty="0" smtClean="0"/>
              <a:t> </a:t>
            </a:r>
            <a:r>
              <a:rPr lang="en-US" sz="1000" dirty="0" err="1" smtClean="0"/>
              <a:t>korkuyorlardı</a:t>
            </a:r>
            <a:r>
              <a:rPr lang="en-US" sz="1000" dirty="0" smtClean="0"/>
              <a:t>. </a:t>
            </a:r>
            <a:r>
              <a:rPr lang="en-US" sz="1000" dirty="0" err="1" smtClean="0"/>
              <a:t>Gözler</a:t>
            </a:r>
            <a:r>
              <a:rPr lang="en-US" sz="1000" dirty="0" smtClean="0"/>
              <a:t> </a:t>
            </a:r>
            <a:r>
              <a:rPr lang="en-US" sz="1000" dirty="0" err="1" smtClean="0"/>
              <a:t>ATATÜRK'ün</a:t>
            </a:r>
            <a:r>
              <a:rPr lang="en-US" sz="1000" dirty="0" smtClean="0"/>
              <a:t> </a:t>
            </a:r>
            <a:r>
              <a:rPr lang="en-US" sz="1000" dirty="0" err="1" smtClean="0"/>
              <a:t>elindeydi</a:t>
            </a:r>
            <a:r>
              <a:rPr lang="en-US" sz="1000" dirty="0" smtClean="0"/>
              <a:t>. </a:t>
            </a:r>
            <a:r>
              <a:rPr lang="en-US" sz="1000" dirty="0" err="1" smtClean="0"/>
              <a:t>Tabanca</a:t>
            </a:r>
            <a:r>
              <a:rPr lang="en-US" sz="1000" dirty="0" smtClean="0"/>
              <a:t> </a:t>
            </a:r>
            <a:r>
              <a:rPr lang="en-US" sz="1000" dirty="0" err="1" smtClean="0"/>
              <a:t>Efenin</a:t>
            </a:r>
            <a:r>
              <a:rPr lang="en-US" sz="1000" dirty="0" smtClean="0"/>
              <a:t> </a:t>
            </a:r>
            <a:r>
              <a:rPr lang="en-US" sz="1000" dirty="0" err="1" smtClean="0"/>
              <a:t>şakağına</a:t>
            </a:r>
            <a:r>
              <a:rPr lang="en-US" sz="1000" dirty="0" smtClean="0"/>
              <a:t> </a:t>
            </a:r>
            <a:r>
              <a:rPr lang="en-US" sz="1000" dirty="0" err="1" smtClean="0"/>
              <a:t>dayanmıştı</a:t>
            </a:r>
            <a:r>
              <a:rPr lang="en-US" sz="1000" dirty="0" smtClean="0"/>
              <a:t>. ATATÜRK </a:t>
            </a:r>
            <a:r>
              <a:rPr lang="en-US" sz="1000" dirty="0" err="1" smtClean="0"/>
              <a:t>bir</a:t>
            </a:r>
            <a:r>
              <a:rPr lang="en-US" sz="1000" dirty="0" smtClean="0"/>
              <a:t> </a:t>
            </a:r>
            <a:r>
              <a:rPr lang="en-US" sz="1000" dirty="0" err="1" smtClean="0"/>
              <a:t>saniye</a:t>
            </a:r>
            <a:r>
              <a:rPr lang="en-US" sz="1000" dirty="0" smtClean="0"/>
              <a:t> bile </a:t>
            </a:r>
            <a:r>
              <a:rPr lang="tr-TR" sz="1000" dirty="0" smtClean="0"/>
              <a:t/>
            </a:r>
            <a:br>
              <a:rPr lang="tr-TR" sz="1000" dirty="0" smtClean="0"/>
            </a:br>
            <a:r>
              <a:rPr lang="en-US" sz="1000" dirty="0" err="1" smtClean="0"/>
              <a:t>tutmayan</a:t>
            </a:r>
            <a:r>
              <a:rPr lang="en-US" sz="1000" dirty="0" smtClean="0"/>
              <a:t> </a:t>
            </a:r>
            <a:r>
              <a:rPr lang="en-US" sz="1000" dirty="0" err="1" smtClean="0"/>
              <a:t>bir</a:t>
            </a:r>
            <a:r>
              <a:rPr lang="en-US" sz="1000" dirty="0" smtClean="0"/>
              <a:t> </a:t>
            </a:r>
            <a:r>
              <a:rPr lang="en-US" sz="1000" dirty="0" err="1" smtClean="0"/>
              <a:t>zaman</a:t>
            </a:r>
            <a:r>
              <a:rPr lang="en-US" sz="1000" dirty="0" smtClean="0"/>
              <a:t> </a:t>
            </a:r>
            <a:r>
              <a:rPr lang="en-US" sz="1000" dirty="0" err="1" smtClean="0"/>
              <a:t>içinde</a:t>
            </a:r>
            <a:r>
              <a:rPr lang="en-US" sz="1000" dirty="0" smtClean="0"/>
              <a:t>, </a:t>
            </a:r>
            <a:r>
              <a:rPr lang="en-US" sz="1000" dirty="0" err="1" smtClean="0"/>
              <a:t>göz</a:t>
            </a:r>
            <a:r>
              <a:rPr lang="en-US" sz="1000" dirty="0" smtClean="0"/>
              <a:t> </a:t>
            </a:r>
            <a:r>
              <a:rPr lang="en-US" sz="1000" dirty="0" err="1" smtClean="0"/>
              <a:t>ile</a:t>
            </a:r>
            <a:r>
              <a:rPr lang="en-US" sz="1000" dirty="0" smtClean="0"/>
              <a:t> </a:t>
            </a:r>
            <a:r>
              <a:rPr lang="en-US" sz="1000" dirty="0" err="1" smtClean="0"/>
              <a:t>fark</a:t>
            </a:r>
            <a:r>
              <a:rPr lang="en-US" sz="1000" dirty="0" smtClean="0"/>
              <a:t> </a:t>
            </a:r>
            <a:r>
              <a:rPr lang="en-US" sz="1000" dirty="0" err="1" smtClean="0"/>
              <a:t>edilmeyecek</a:t>
            </a:r>
            <a:r>
              <a:rPr lang="en-US" sz="1000" dirty="0" smtClean="0"/>
              <a:t> </a:t>
            </a:r>
            <a:r>
              <a:rPr lang="en-US" sz="1000" dirty="0" err="1" smtClean="0"/>
              <a:t>bir</a:t>
            </a:r>
            <a:r>
              <a:rPr lang="en-US" sz="1000" dirty="0" smtClean="0"/>
              <a:t> </a:t>
            </a:r>
            <a:r>
              <a:rPr lang="en-US" sz="1000" dirty="0" err="1" smtClean="0"/>
              <a:t>hızla</a:t>
            </a:r>
            <a:r>
              <a:rPr lang="en-US" sz="1000" dirty="0" smtClean="0"/>
              <a:t>, </a:t>
            </a:r>
            <a:r>
              <a:rPr lang="en-US" sz="1000" dirty="0" err="1" smtClean="0"/>
              <a:t>tabancasının</a:t>
            </a:r>
            <a:r>
              <a:rPr lang="en-US" sz="1000" dirty="0" smtClean="0"/>
              <a:t> </a:t>
            </a:r>
            <a:r>
              <a:rPr lang="en-US" sz="1000" dirty="0" err="1" smtClean="0"/>
              <a:t>namlusunu</a:t>
            </a:r>
            <a:r>
              <a:rPr lang="en-US" sz="1000" dirty="0" smtClean="0"/>
              <a:t> </a:t>
            </a:r>
            <a:r>
              <a:rPr lang="en-US" sz="1000" dirty="0" err="1" smtClean="0"/>
              <a:t>şakağının</a:t>
            </a:r>
            <a:r>
              <a:rPr lang="en-US" sz="1000" dirty="0" smtClean="0"/>
              <a:t> </a:t>
            </a:r>
            <a:r>
              <a:rPr lang="en-US" sz="1000" dirty="0" err="1" smtClean="0"/>
              <a:t>yanından</a:t>
            </a:r>
            <a:r>
              <a:rPr lang="en-US" sz="1000" dirty="0" smtClean="0"/>
              <a:t>, </a:t>
            </a:r>
            <a:r>
              <a:rPr lang="en-US" sz="1000" dirty="0" err="1" smtClean="0"/>
              <a:t>iki</a:t>
            </a:r>
            <a:r>
              <a:rPr lang="en-US" sz="1000" dirty="0" smtClean="0"/>
              <a:t> </a:t>
            </a:r>
            <a:r>
              <a:rPr lang="en-US" sz="1000" dirty="0" err="1" smtClean="0"/>
              <a:t>santim</a:t>
            </a:r>
            <a:r>
              <a:rPr lang="en-US" sz="1000" dirty="0" smtClean="0"/>
              <a:t> </a:t>
            </a:r>
            <a:r>
              <a:rPr lang="en-US" sz="1000" dirty="0" err="1" smtClean="0"/>
              <a:t>kadar</a:t>
            </a:r>
            <a:r>
              <a:rPr lang="en-US" sz="1000" dirty="0" smtClean="0"/>
              <a:t> </a:t>
            </a:r>
            <a:r>
              <a:rPr lang="en-US" sz="1000" dirty="0" err="1" smtClean="0"/>
              <a:t>kaydırarak</a:t>
            </a:r>
            <a:r>
              <a:rPr lang="en-US" sz="1000" dirty="0" smtClean="0"/>
              <a:t> </a:t>
            </a:r>
            <a:r>
              <a:rPr lang="en-US" sz="1000" dirty="0" err="1" smtClean="0"/>
              <a:t>tetiği</a:t>
            </a:r>
            <a:r>
              <a:rPr lang="en-US" sz="1000" dirty="0" smtClean="0"/>
              <a:t> </a:t>
            </a:r>
            <a:r>
              <a:rPr lang="en-US" sz="1000" dirty="0" err="1" smtClean="0"/>
              <a:t>çekiyor</a:t>
            </a:r>
            <a:r>
              <a:rPr lang="en-US" sz="1000" dirty="0" smtClean="0"/>
              <a:t>.</a:t>
            </a:r>
            <a:r>
              <a:rPr lang="tr-TR" sz="1000" dirty="0" smtClean="0"/>
              <a:t/>
            </a:r>
            <a:br>
              <a:rPr lang="tr-TR" sz="1000" dirty="0" smtClean="0"/>
            </a:br>
            <a:r>
              <a:rPr lang="en-US" sz="1000" dirty="0" smtClean="0"/>
              <a:t> </a:t>
            </a:r>
            <a:r>
              <a:rPr lang="en-US" sz="1000" dirty="0" err="1" smtClean="0"/>
              <a:t>Derin</a:t>
            </a:r>
            <a:r>
              <a:rPr lang="en-US" sz="1000" dirty="0" smtClean="0"/>
              <a:t> </a:t>
            </a:r>
            <a:r>
              <a:rPr lang="en-US" sz="1000" dirty="0" err="1" smtClean="0"/>
              <a:t>sessizliği</a:t>
            </a:r>
            <a:r>
              <a:rPr lang="en-US" sz="1000" dirty="0" smtClean="0"/>
              <a:t> </a:t>
            </a:r>
            <a:r>
              <a:rPr lang="en-US" sz="1000" dirty="0" err="1" smtClean="0"/>
              <a:t>yırtan</a:t>
            </a:r>
            <a:r>
              <a:rPr lang="en-US" sz="1000" dirty="0" smtClean="0"/>
              <a:t> </a:t>
            </a:r>
            <a:r>
              <a:rPr lang="en-US" sz="1000" dirty="0" err="1" smtClean="0"/>
              <a:t>korkunç</a:t>
            </a:r>
            <a:r>
              <a:rPr lang="en-US" sz="1000" dirty="0" smtClean="0"/>
              <a:t> </a:t>
            </a:r>
            <a:r>
              <a:rPr lang="en-US" sz="1000" dirty="0" err="1" smtClean="0"/>
              <a:t>bir</a:t>
            </a:r>
            <a:r>
              <a:rPr lang="en-US" sz="1000" dirty="0" smtClean="0"/>
              <a:t> </a:t>
            </a:r>
            <a:r>
              <a:rPr lang="en-US" sz="1000" dirty="0" err="1" smtClean="0"/>
              <a:t>tabanca</a:t>
            </a:r>
            <a:r>
              <a:rPr lang="en-US" sz="1000" dirty="0" smtClean="0"/>
              <a:t> </a:t>
            </a:r>
            <a:r>
              <a:rPr lang="en-US" sz="1000" dirty="0" err="1" smtClean="0"/>
              <a:t>sesi</a:t>
            </a:r>
            <a:r>
              <a:rPr lang="en-US" sz="1000" dirty="0" smtClean="0"/>
              <a:t>... </a:t>
            </a:r>
            <a:r>
              <a:rPr lang="en-US" sz="1000" dirty="0" err="1" smtClean="0"/>
              <a:t>Hazır</a:t>
            </a:r>
            <a:r>
              <a:rPr lang="en-US" sz="1000" dirty="0" smtClean="0"/>
              <a:t> </a:t>
            </a:r>
            <a:r>
              <a:rPr lang="en-US" sz="1000" dirty="0" err="1" smtClean="0"/>
              <a:t>bulunanların</a:t>
            </a:r>
            <a:r>
              <a:rPr lang="en-US" sz="1000" dirty="0" smtClean="0"/>
              <a:t> </a:t>
            </a:r>
            <a:r>
              <a:rPr lang="en-US" sz="1000" dirty="0" err="1" smtClean="0"/>
              <a:t>hepsinin</a:t>
            </a:r>
            <a:r>
              <a:rPr lang="en-US" sz="1000" dirty="0" smtClean="0"/>
              <a:t> </a:t>
            </a:r>
            <a:r>
              <a:rPr lang="en-US" sz="1000" dirty="0" err="1" smtClean="0"/>
              <a:t>rengi</a:t>
            </a:r>
            <a:r>
              <a:rPr lang="en-US" sz="1000" dirty="0" smtClean="0"/>
              <a:t>, </a:t>
            </a:r>
            <a:r>
              <a:rPr lang="en-US" sz="1000" dirty="0" err="1" smtClean="0"/>
              <a:t>kül</a:t>
            </a:r>
            <a:r>
              <a:rPr lang="en-US" sz="1000" dirty="0" smtClean="0"/>
              <a:t> </a:t>
            </a:r>
            <a:r>
              <a:rPr lang="en-US" sz="1000" dirty="0" err="1" smtClean="0"/>
              <a:t>rengini</a:t>
            </a:r>
            <a:r>
              <a:rPr lang="en-US" sz="1000" dirty="0" smtClean="0"/>
              <a:t> </a:t>
            </a:r>
            <a:r>
              <a:rPr lang="en-US" sz="1000" dirty="0" err="1" smtClean="0"/>
              <a:t>almıştır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 </a:t>
            </a:r>
            <a:r>
              <a:rPr lang="tr-TR" sz="1000" dirty="0" smtClean="0"/>
              <a:t/>
            </a:r>
            <a:br>
              <a:rPr lang="tr-TR" sz="1000" dirty="0" smtClean="0"/>
            </a:br>
            <a:r>
              <a:rPr lang="tr-TR" sz="1000" b="1" u="sng" dirty="0" smtClean="0">
                <a:latin typeface="+mn-lt"/>
              </a:rPr>
              <a:t/>
            </a:r>
            <a:br>
              <a:rPr lang="tr-TR" sz="1000" b="1" u="sng" dirty="0" smtClean="0">
                <a:latin typeface="+mn-lt"/>
              </a:rPr>
            </a:br>
            <a:r>
              <a:rPr lang="tr-TR" sz="1000" b="1" u="sng" dirty="0" smtClean="0">
                <a:latin typeface="+mn-lt"/>
              </a:rPr>
              <a:t/>
            </a:r>
            <a:br>
              <a:rPr lang="tr-TR" sz="1000" b="1" u="sng" dirty="0" smtClean="0">
                <a:latin typeface="+mn-lt"/>
              </a:rPr>
            </a:br>
            <a:r>
              <a:rPr lang="tr-TR" sz="1000" b="1" u="sng" dirty="0" smtClean="0">
                <a:latin typeface="+mn-lt"/>
              </a:rPr>
              <a:t/>
            </a:r>
            <a:br>
              <a:rPr lang="tr-TR" sz="1000" b="1" u="sng" dirty="0" smtClean="0">
                <a:latin typeface="+mn-lt"/>
              </a:rPr>
            </a:br>
            <a:r>
              <a:rPr lang="tr-TR" sz="1000" b="1" u="sng" dirty="0" smtClean="0">
                <a:latin typeface="+mn-lt"/>
              </a:rPr>
              <a:t/>
            </a:r>
            <a:br>
              <a:rPr lang="tr-TR" sz="1000" b="1" u="sng" dirty="0" smtClean="0">
                <a:latin typeface="+mn-lt"/>
              </a:rPr>
            </a:br>
            <a:endParaRPr lang="tr-TR" sz="1000" dirty="0">
              <a:latin typeface="+mn-lt"/>
            </a:endParaRPr>
          </a:p>
        </p:txBody>
      </p:sp>
      <p:sp>
        <p:nvSpPr>
          <p:cNvPr id="4" name="3 Dikdörtgen"/>
          <p:cNvSpPr/>
          <p:nvPr/>
        </p:nvSpPr>
        <p:spPr>
          <a:xfrm>
            <a:off x="1981234" y="160486"/>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540271"/>
            <a:ext cx="4796314" cy="1260211"/>
          </a:xfrm>
        </p:spPr>
        <p:txBody>
          <a:bodyPr>
            <a:noAutofit/>
          </a:bodyPr>
          <a:lstStyle/>
          <a:p>
            <a:pPr algn="l"/>
            <a:r>
              <a:rPr lang="en-US" sz="1000" dirty="0" smtClean="0"/>
              <a:t/>
            </a:r>
            <a:br>
              <a:rPr lang="en-US" sz="1000" dirty="0" smtClean="0"/>
            </a:br>
            <a:r>
              <a:rPr lang="en-US" sz="1000" dirty="0" smtClean="0"/>
              <a:t> </a:t>
            </a:r>
            <a:r>
              <a:rPr lang="tr-TR" sz="1000" dirty="0" smtClean="0"/>
              <a:t/>
            </a:r>
            <a:br>
              <a:rPr lang="tr-TR" sz="1000" dirty="0" smtClean="0"/>
            </a:br>
            <a:r>
              <a:rPr lang="en-US" sz="1000" dirty="0" err="1" smtClean="0"/>
              <a:t>Fakat</a:t>
            </a:r>
            <a:r>
              <a:rPr lang="en-US" sz="1000" dirty="0" smtClean="0"/>
              <a:t> </a:t>
            </a:r>
            <a:r>
              <a:rPr lang="en-US" sz="1000" dirty="0" err="1" smtClean="0"/>
              <a:t>Efenin</a:t>
            </a:r>
            <a:r>
              <a:rPr lang="en-US" sz="1000" dirty="0" smtClean="0"/>
              <a:t> </a:t>
            </a:r>
            <a:r>
              <a:rPr lang="en-US" sz="1000" dirty="0" err="1" smtClean="0"/>
              <a:t>başı</a:t>
            </a:r>
            <a:r>
              <a:rPr lang="en-US" sz="1000" dirty="0" smtClean="0"/>
              <a:t> </a:t>
            </a:r>
            <a:r>
              <a:rPr lang="en-US" sz="1000" dirty="0" err="1" smtClean="0"/>
              <a:t>hâlâ</a:t>
            </a:r>
            <a:r>
              <a:rPr lang="en-US" sz="1000" dirty="0" smtClean="0"/>
              <a:t> </a:t>
            </a:r>
            <a:r>
              <a:rPr lang="en-US" sz="1000" dirty="0" err="1" smtClean="0"/>
              <a:t>ATA’nın</a:t>
            </a:r>
            <a:r>
              <a:rPr lang="en-US" sz="1000" dirty="0" smtClean="0"/>
              <a:t> </a:t>
            </a:r>
            <a:r>
              <a:rPr lang="en-US" sz="1000" dirty="0" err="1" smtClean="0"/>
              <a:t>dizindedir</a:t>
            </a:r>
            <a:r>
              <a:rPr lang="en-US" sz="1000" dirty="0" smtClean="0"/>
              <a:t>. En </a:t>
            </a:r>
            <a:r>
              <a:rPr lang="en-US" sz="1000" dirty="0" err="1" smtClean="0"/>
              <a:t>ufak</a:t>
            </a:r>
            <a:r>
              <a:rPr lang="en-US" sz="1000" dirty="0" smtClean="0"/>
              <a:t> </a:t>
            </a:r>
            <a:r>
              <a:rPr lang="en-US" sz="1000" dirty="0" err="1" smtClean="0"/>
              <a:t>bir</a:t>
            </a:r>
            <a:r>
              <a:rPr lang="en-US" sz="1000" dirty="0" smtClean="0"/>
              <a:t> </a:t>
            </a:r>
            <a:r>
              <a:rPr lang="en-US" sz="1000" dirty="0" err="1" smtClean="0"/>
              <a:t>kıpırdanma</a:t>
            </a:r>
            <a:r>
              <a:rPr lang="en-US" sz="1000" dirty="0" smtClean="0"/>
              <a:t> </a:t>
            </a:r>
            <a:r>
              <a:rPr lang="en-US" sz="1000" dirty="0" err="1" smtClean="0"/>
              <a:t>yoktur</a:t>
            </a:r>
            <a:r>
              <a:rPr lang="en-US" sz="1000" dirty="0" smtClean="0"/>
              <a:t>. ATATÜRK, </a:t>
            </a:r>
            <a:r>
              <a:rPr lang="en-US" sz="1000" dirty="0" err="1" smtClean="0"/>
              <a:t>Efenin</a:t>
            </a:r>
            <a:r>
              <a:rPr lang="en-US" sz="1000" dirty="0" smtClean="0"/>
              <a:t> </a:t>
            </a:r>
            <a:r>
              <a:rPr lang="en-US" sz="1000" dirty="0" err="1" smtClean="0"/>
              <a:t>başını</a:t>
            </a:r>
            <a:r>
              <a:rPr lang="en-US" sz="1000" dirty="0" smtClean="0"/>
              <a:t> </a:t>
            </a:r>
            <a:r>
              <a:rPr lang="en-US" sz="1000" dirty="0" err="1" smtClean="0"/>
              <a:t>dizlerinden</a:t>
            </a:r>
            <a:r>
              <a:rPr lang="en-US" sz="1000" dirty="0" smtClean="0"/>
              <a:t> </a:t>
            </a:r>
            <a:r>
              <a:rPr lang="en-US" sz="1000" dirty="0" err="1" smtClean="0"/>
              <a:t>kaldırır</a:t>
            </a:r>
            <a:r>
              <a:rPr lang="en-US" sz="1000" dirty="0" smtClean="0"/>
              <a:t>, </a:t>
            </a:r>
            <a:r>
              <a:rPr lang="en-US" sz="1000" dirty="0" err="1" smtClean="0"/>
              <a:t>temiz</a:t>
            </a:r>
            <a:r>
              <a:rPr lang="en-US" sz="1000" dirty="0" smtClean="0"/>
              <a:t> </a:t>
            </a:r>
            <a:r>
              <a:rPr lang="en-US" sz="1000" dirty="0" err="1" smtClean="0"/>
              <a:t>alnını</a:t>
            </a:r>
            <a:r>
              <a:rPr lang="en-US" sz="1000" dirty="0" smtClean="0"/>
              <a:t> </a:t>
            </a:r>
            <a:r>
              <a:rPr lang="en-US" sz="1000" dirty="0" err="1" smtClean="0"/>
              <a:t>dudaklarına</a:t>
            </a:r>
            <a:r>
              <a:rPr lang="en-US" sz="1000" dirty="0" smtClean="0"/>
              <a:t> </a:t>
            </a:r>
            <a:r>
              <a:rPr lang="en-US" sz="1000" dirty="0" err="1" smtClean="0"/>
              <a:t>götürerek</a:t>
            </a:r>
            <a:r>
              <a:rPr lang="en-US" sz="1000" dirty="0" smtClean="0"/>
              <a:t> </a:t>
            </a:r>
            <a:r>
              <a:rPr lang="en-US" sz="1000" dirty="0" err="1" smtClean="0"/>
              <a:t>öper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err="1" smtClean="0"/>
              <a:t>Hâlâ</a:t>
            </a:r>
            <a:r>
              <a:rPr lang="en-US" sz="1000" dirty="0" smtClean="0"/>
              <a:t> </a:t>
            </a:r>
            <a:r>
              <a:rPr lang="en-US" sz="1000" dirty="0" err="1" smtClean="0"/>
              <a:t>biraz</a:t>
            </a:r>
            <a:r>
              <a:rPr lang="en-US" sz="1000" dirty="0" smtClean="0"/>
              <a:t> </a:t>
            </a:r>
            <a:r>
              <a:rPr lang="en-US" sz="1000" dirty="0" err="1" smtClean="0"/>
              <a:t>önceki</a:t>
            </a:r>
            <a:r>
              <a:rPr lang="en-US" sz="1000" dirty="0" smtClean="0"/>
              <a:t> </a:t>
            </a:r>
            <a:r>
              <a:rPr lang="en-US" sz="1000" dirty="0" err="1" smtClean="0"/>
              <a:t>havanın</a:t>
            </a:r>
            <a:r>
              <a:rPr lang="en-US" sz="1000" dirty="0" smtClean="0"/>
              <a:t> </a:t>
            </a:r>
            <a:r>
              <a:rPr lang="en-US" sz="1000" dirty="0" err="1" smtClean="0"/>
              <a:t>etkisinden</a:t>
            </a:r>
            <a:r>
              <a:rPr lang="en-US" sz="1000" dirty="0" smtClean="0"/>
              <a:t> </a:t>
            </a:r>
            <a:r>
              <a:rPr lang="en-US" sz="1000" dirty="0" err="1" smtClean="0"/>
              <a:t>kurtulamayanlara</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r>
              <a:rPr lang="en-US" sz="1000" dirty="0" smtClean="0"/>
              <a:t>-</a:t>
            </a:r>
            <a:r>
              <a:rPr lang="en-US" sz="1000" dirty="0" err="1" smtClean="0"/>
              <a:t>İşte</a:t>
            </a:r>
            <a:r>
              <a:rPr lang="en-US" sz="1000" dirty="0" smtClean="0"/>
              <a:t> </a:t>
            </a:r>
            <a:r>
              <a:rPr lang="en-US" sz="1000" dirty="0" err="1" smtClean="0"/>
              <a:t>ben</a:t>
            </a:r>
            <a:r>
              <a:rPr lang="en-US" sz="1000" dirty="0" smtClean="0"/>
              <a:t> </a:t>
            </a:r>
            <a:r>
              <a:rPr lang="en-US" sz="1000" dirty="0" err="1" smtClean="0"/>
              <a:t>Anadolu</a:t>
            </a:r>
            <a:r>
              <a:rPr lang="en-US" sz="1000" dirty="0" smtClean="0"/>
              <a:t> </a:t>
            </a:r>
            <a:r>
              <a:rPr lang="en-US" sz="1000" dirty="0" err="1" smtClean="0"/>
              <a:t>zaferini</a:t>
            </a:r>
            <a:r>
              <a:rPr lang="en-US" sz="1000" dirty="0" smtClean="0"/>
              <a:t>, </a:t>
            </a:r>
            <a:r>
              <a:rPr lang="en-US" sz="1000" dirty="0" err="1" smtClean="0"/>
              <a:t>bunlarla</a:t>
            </a:r>
            <a:r>
              <a:rPr lang="en-US" sz="1000" dirty="0" smtClean="0"/>
              <a:t> </a:t>
            </a:r>
            <a:r>
              <a:rPr lang="en-US" sz="1000" dirty="0" err="1" smtClean="0"/>
              <a:t>ve</a:t>
            </a:r>
            <a:r>
              <a:rPr lang="en-US" sz="1000" dirty="0" smtClean="0"/>
              <a:t> </a:t>
            </a:r>
            <a:r>
              <a:rPr lang="en-US" sz="1000" dirty="0" err="1" smtClean="0"/>
              <a:t>böyle</a:t>
            </a:r>
            <a:r>
              <a:rPr lang="en-US" sz="1000" dirty="0" smtClean="0"/>
              <a:t> </a:t>
            </a:r>
            <a:r>
              <a:rPr lang="en-US" sz="1000" dirty="0" err="1" smtClean="0"/>
              <a:t>canlarını</a:t>
            </a:r>
            <a:r>
              <a:rPr lang="en-US" sz="1000" dirty="0" smtClean="0"/>
              <a:t> </a:t>
            </a:r>
            <a:r>
              <a:rPr lang="en-US" sz="1000" dirty="0" err="1" smtClean="0"/>
              <a:t>esirgemeyenlerle</a:t>
            </a:r>
            <a:r>
              <a:rPr lang="en-US" sz="1000" dirty="0" smtClean="0"/>
              <a:t> </a:t>
            </a:r>
            <a:r>
              <a:rPr lang="en-US" sz="1000" dirty="0" err="1" smtClean="0"/>
              <a:t>kazandım</a:t>
            </a:r>
            <a:r>
              <a:rPr lang="en-US" sz="1000" dirty="0" smtClean="0"/>
              <a:t>,</a:t>
            </a:r>
            <a:r>
              <a:rPr lang="tr-TR" sz="1000" dirty="0" smtClean="0"/>
              <a:t/>
            </a:r>
            <a:br>
              <a:rPr lang="tr-TR" sz="1000" dirty="0" smtClean="0"/>
            </a:br>
            <a:r>
              <a:rPr lang="en-US" sz="1000" dirty="0" err="1" smtClean="0"/>
              <a:t>diyor</a:t>
            </a:r>
            <a:r>
              <a:rPr lang="en-US" sz="1000" dirty="0" smtClean="0"/>
              <a:t>.</a:t>
            </a:r>
            <a:r>
              <a:rPr lang="tr-TR" sz="1000" dirty="0" smtClean="0"/>
              <a:t/>
            </a:r>
            <a:br>
              <a:rPr lang="tr-TR" sz="1000" dirty="0" smtClean="0"/>
            </a:br>
            <a:r>
              <a:rPr lang="en-US" sz="1000" dirty="0" smtClean="0"/>
              <a:t> </a:t>
            </a:r>
            <a:r>
              <a:rPr lang="tr-TR" sz="1000" dirty="0" smtClean="0"/>
              <a:t/>
            </a:r>
            <a:br>
              <a:rPr lang="tr-TR" sz="1000" dirty="0" smtClean="0"/>
            </a:br>
            <a:endParaRPr lang="tr-TR" sz="1000" dirty="0"/>
          </a:p>
        </p:txBody>
      </p:sp>
      <p:sp>
        <p:nvSpPr>
          <p:cNvPr id="4" name="3 Dikdörtgen"/>
          <p:cNvSpPr/>
          <p:nvPr/>
        </p:nvSpPr>
        <p:spPr>
          <a:xfrm>
            <a:off x="1981234" y="180231"/>
            <a:ext cx="1365182" cy="307777"/>
          </a:xfrm>
          <a:prstGeom prst="rect">
            <a:avLst/>
          </a:prstGeom>
        </p:spPr>
        <p:txBody>
          <a:bodyPr wrap="none">
            <a:spAutoFit/>
          </a:bodyPr>
          <a:lstStyle/>
          <a:p>
            <a:r>
              <a:rPr lang="tr-TR" altLang="tr-TR" b="1" dirty="0" smtClean="0">
                <a:solidFill>
                  <a:srgbClr val="0070C0"/>
                </a:solidFill>
                <a:ea typeface="Times New Roman" pitchFamily="18" charset="0"/>
              </a:rPr>
              <a:t>Anılarla Atatürk</a:t>
            </a:r>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7712</TotalTime>
  <Words>3340</Words>
  <Application>Microsoft Office PowerPoint</Application>
  <PresentationFormat>Özel</PresentationFormat>
  <Paragraphs>430</Paragraphs>
  <Slides>26</Slides>
  <Notes>6</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Office Theme</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Kulüp Haberleri  Meslek Hizmetleri Ödül Töreni  (26.01.2017) SAADET ÖZKAN öğretmen.  </vt:lpstr>
      <vt:lpstr>Kulüp Haberleri  Meslek Hizmetleri Ödül Töreni  (26.01.2017) SAADET ÖZKAN öğretmen.  </vt:lpstr>
      <vt:lpstr>Sincan Kapalı Kadın Cezaevinde “Kendi Kendine Meme Taraması” projesini 25 Ocak 2017 tarihinde başlattık. Yaklaşık 700 kişinin kullanabileceği cihaz, monitör yardımıyla kullanıcılara meme kontrolünde yardımcı olmaktadır. Cihazın teslimi sırasında, dostumuz Dr. Füsun Sözen tarafından kullanıcı eğitimi verilmiştir.</vt:lpstr>
      <vt:lpstr>Slayt 22</vt:lpstr>
      <vt:lpstr>Slayt 23</vt:lpstr>
      <vt:lpstr> İŞTE BEN ANADOLU ZAFERİNİ BUNLARLA KAZANDIM   ATATÜRK, yaşamı boyunca birçok başarının ve zaferin yaratıcısı olmasına karşın bunların hiç birisini tek başına sahiplenmemiştir. Başarıların arkasında yüce Türk ulusunu, zaferlerin arkasında ise onun fedakâr ve kahraman evlâdı Mehmetçiği görmüştür. Türk ulusunun yediden yetmişine vatan hizmetindeki yarışı hep onun gurur kaynağı olmuştur. Onun ağzından çıkan bir Türk sözü gönlünde bin Türk coşkusu yaratmaktaydı. O nedenle ATATÜRK’ün Türk sevgisi anlatılamaz. Aşağıdaki anekdot, Türk insanının ATAsına, ATA’nın Türk insanına inanmışlığını, güvenini ve sevgisini yansıtması nedeniyle güzel bir örnektir:   Cumhuriyet’in onuncu yıl dönümünde ATATÜRK, resmî baloların verildiği yerlere uğradıktan sonra, Halk Evini de ziyaret eder. Orada efelerin coşku içinde eğlendiklerini görür, son derece duygulanır Çankaya’ya döndükten sonra “Efeleri buraya getiriniz.” diye emir verir.   Bir süre sonra gelen efeleri odasında oturtur. Birlikte eğlenmeye başlarlar. Efeler büsbütün coşup coştururlar. ATATÜRK eğlencenin en coşkulu bir anında, efelerden birine sorar:   -Efe sen benim için ne yapabilirsin?   -Her şey...   -Meselâ...   -Ölürüm...   Bu yanıt üzerine, tüm dikkatler ATATÜRK’e çevrilir. Ne söyleyeceğini, ne yapacağını merak ediyorlar. ATATÜRK bakışlarını bir kez çevredekiler üzerinde gezdirdikten sonra Efeye:   -Efe, sözünde samimî misin? diyor.   -Emir sizindir ATA’m... ATATÜRK elini dizine vuruyor. -Koy başını şuraya...   Efe, hemen başını ATA’nın dizine koydu. Koyar koymaz şakağında soğuk bir temas duydu. Bu ATATÜRK’ün şakağına dayadığı tabanca namlusunun soğukluğuydu.   Efe, ATA’sı için gerçekten seve seve canını verebilirdi. Fakat ATA’sı cana kıyacak mıydı?  Bütün yüzlerin rengi solmuş, heyecan son haddine varmıştı. Nefes almaya korkuyorlardı. Gözler ATATÜRK'ün elindeydi. Tabanca Efenin şakağına dayanmıştı. ATATÜRK bir saniye bile  tutmayan bir zaman içinde, göz ile fark edilmeyecek bir hızla, tabancasının namlusunu şakağının yanından, iki santim kadar kaydırarak tetiği çekiyor.  Derin sessizliği yırtan korkunç bir tabanca sesi... Hazır bulunanların hepsinin rengi, kül rengini almıştır.         </vt:lpstr>
      <vt:lpstr>   Fakat Efenin başı hâlâ ATA’nın dizindedir. En ufak bir kıpırdanma yoktur. ATATÜRK, Efenin başını dizlerinden kaldırır, temiz alnını dudaklarına götürerek öper.   Hâlâ biraz önceki havanın etkisinden kurtulamayanlara:   -İşte ben Anadolu zaferini, bunlarla ve böyle canlarını esirgemeyenlerle kazandım, diyor.   </vt:lpstr>
      <vt:lpstr>Slayt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876</cp:revision>
  <cp:lastPrinted>2015-07-20T20:37:19Z</cp:lastPrinted>
  <dcterms:created xsi:type="dcterms:W3CDTF">2015-07-17T21:22:56Z</dcterms:created>
  <dcterms:modified xsi:type="dcterms:W3CDTF">2017-02-02T13:09:55Z</dcterms:modified>
</cp:coreProperties>
</file>