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2"/>
  </p:notesMasterIdLst>
  <p:sldIdLst>
    <p:sldId id="256" r:id="rId2"/>
    <p:sldId id="399" r:id="rId3"/>
    <p:sldId id="377" r:id="rId4"/>
    <p:sldId id="431" r:id="rId5"/>
    <p:sldId id="432" r:id="rId6"/>
    <p:sldId id="382" r:id="rId7"/>
    <p:sldId id="434" r:id="rId8"/>
    <p:sldId id="437" r:id="rId9"/>
    <p:sldId id="388" r:id="rId10"/>
    <p:sldId id="438" r:id="rId11"/>
    <p:sldId id="439" r:id="rId12"/>
    <p:sldId id="440" r:id="rId13"/>
    <p:sldId id="383" r:id="rId14"/>
    <p:sldId id="443" r:id="rId15"/>
    <p:sldId id="442" r:id="rId16"/>
    <p:sldId id="262" r:id="rId17"/>
    <p:sldId id="304" r:id="rId18"/>
    <p:sldId id="389" r:id="rId19"/>
    <p:sldId id="424" r:id="rId20"/>
    <p:sldId id="425" r:id="rId21"/>
    <p:sldId id="422" r:id="rId22"/>
    <p:sldId id="428" r:id="rId23"/>
    <p:sldId id="429" r:id="rId24"/>
    <p:sldId id="426" r:id="rId25"/>
    <p:sldId id="427" r:id="rId26"/>
    <p:sldId id="445" r:id="rId27"/>
    <p:sldId id="396" r:id="rId28"/>
    <p:sldId id="451" r:id="rId29"/>
    <p:sldId id="449" r:id="rId30"/>
    <p:sldId id="263" r:id="rId31"/>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60" autoAdjust="0"/>
    <p:restoredTop sz="94622" autoAdjust="0"/>
  </p:normalViewPr>
  <p:slideViewPr>
    <p:cSldViewPr>
      <p:cViewPr>
        <p:scale>
          <a:sx n="48" d="100"/>
          <a:sy n="48" d="100"/>
        </p:scale>
        <p:origin x="-2548" y="-264"/>
      </p:cViewPr>
      <p:guideLst>
        <p:guide orient="horz" pos="2382"/>
        <p:guide pos="16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pPr/>
              <a:t>1.1.2017</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pPr/>
              <a:t>‹#›</a:t>
            </a:fld>
            <a:endParaRPr lang="tr-TR"/>
          </a:p>
        </p:txBody>
      </p:sp>
    </p:spTree>
    <p:extLst>
      <p:ext uri="{BB962C8B-B14F-4D97-AF65-F5344CB8AC3E}">
        <p14:creationId xmlns=""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a:t>
            </a:fld>
            <a:endParaRPr lang="tr-TR" dirty="0"/>
          </a:p>
        </p:txBody>
      </p:sp>
    </p:spTree>
    <p:extLst>
      <p:ext uri="{BB962C8B-B14F-4D97-AF65-F5344CB8AC3E}">
        <p14:creationId xmlns=""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16</a:t>
            </a:fld>
            <a:endParaRPr lang="tr-TR"/>
          </a:p>
        </p:txBody>
      </p:sp>
    </p:spTree>
    <p:extLst>
      <p:ext uri="{BB962C8B-B14F-4D97-AF65-F5344CB8AC3E}">
        <p14:creationId xmlns="" xmlns:p14="http://schemas.microsoft.com/office/powerpoint/2010/main" val="136149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17</a:t>
            </a:fld>
            <a:endParaRPr lang="tr-TR"/>
          </a:p>
        </p:txBody>
      </p:sp>
    </p:spTree>
    <p:extLst>
      <p:ext uri="{BB962C8B-B14F-4D97-AF65-F5344CB8AC3E}">
        <p14:creationId xmlns="" xmlns:p14="http://schemas.microsoft.com/office/powerpoint/2010/main" val="379254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18</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pPr/>
              <a:t>30</a:t>
            </a:fld>
            <a:endParaRPr lang="tr-TR"/>
          </a:p>
        </p:txBody>
      </p:sp>
    </p:spTree>
    <p:extLst>
      <p:ext uri="{BB962C8B-B14F-4D97-AF65-F5344CB8AC3E}">
        <p14:creationId xmlns=""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pPr/>
              <a:t>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pPr/>
              <a:t>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pPr/>
              <a:t>1.1.2017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pPr/>
              <a:t>1.1.2017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pPr/>
              <a:t>1.1.2017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pPr/>
              <a:t>1.1.2017</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0.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22.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2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24.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25.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image" Target="../media/image95.jpe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26.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image" Target="../media/image101.jpeg"/><Relationship Id="rId1" Type="http://schemas.openxmlformats.org/officeDocument/2006/relationships/slideLayout" Target="../slideLayouts/slideLayout7.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 Id="rId9" Type="http://schemas.openxmlformats.org/officeDocument/2006/relationships/image" Target="../media/image108.jpeg"/></Relationships>
</file>

<file path=ppt/slides/_rels/slide27.xml.rels><?xml version="1.0" encoding="UTF-8" standalone="yes"?>
<Relationships xmlns="http://schemas.openxmlformats.org/package/2006/relationships"><Relationship Id="rId2" Type="http://schemas.openxmlformats.org/officeDocument/2006/relationships/hyperlink" Target="http://fapp1.ftrans01.com/linktrack/lt.pl?id=15414=cU5RVlUCVlAHGlQDVQcFBwUHU04=WgpUHQdQA3IKCxcPU1sNSAdYDx0CUlMFXA8NBQUEUAsLVwFdVQ==&amp;fl=WkYVFl4YTQdSFhQCS1FBRVRZEAIIT1YLC0pcWwwPFxBTUQpJCENMEV8=&amp;ext=aWQ9MTU0MTQ9Y1U1UlZsVUNWbEFIR2xRRFZRY0ZCd1VIVTA0PVhoUlpTZ1VFUUZNUUpBUVBVMXNOU0FkWUR4MENVbE1GVXdNSEFRVUZVUVVKVWdGVVZBPT0mYW1wO2ZsPVdrWVZGbDRZVFJOS0ExWUhWZ2NiV0VkUVRFWkxUZz09"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hyperlink" Target="http://www.google.com.tr/url?sa=i&amp;rct=j&amp;q=&amp;esrc=s&amp;source=images&amp;cd=&amp;cad=rja&amp;uact=8&amp;ved=0ahUKEwiZ14maqJnRAhVL1hoKHQviA-IQjRwIBw&amp;url=http://www.nkfu.com/ataturkun-ankaraya-gelisi-ile-ilgili-yazi/&amp;bvm=bv.142059868,d.d24&amp;psig=AFQjCNHKcapOaTErkukeHljh9g5xADGfag&amp;ust=148309771097132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 xmlns:a14="http://schemas.microsoft.com/office/drawing/2010/main">
                  <a14:imgLayer r:embed="rId5">
                    <a14:imgEffect>
                      <a14:colorTemperature colorTemp="11200"/>
                    </a14:imgEffect>
                  </a14:imgLayer>
                </a14:imgProps>
              </a:ext>
              <a:ext uri="{28A0092B-C50C-407E-A947-70E740481C1C}">
                <a14:useLocalDpi xmlns=""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Aralık 2016</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 xmlns:p14="http://schemas.microsoft.com/office/powerpoint/2010/main" val="3923792577"/>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Haluk Yüceel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36215"/>
            <a:ext cx="3348704" cy="382150"/>
          </a:xfrm>
          <a:prstGeom prst="rect">
            <a:avLst/>
          </a:prstGeom>
        </p:spPr>
        <p:txBody>
          <a:bodyPr wrap="square" lIns="73655" tIns="36827" rIns="73655" bIns="36827">
            <a:spAutoFit/>
          </a:bodyPr>
          <a:lstStyle/>
          <a:p>
            <a:pPr algn="just"/>
            <a:r>
              <a:rPr lang="tr-TR" sz="1000" dirty="0"/>
              <a:t>Değerli Dostlarım,</a:t>
            </a:r>
          </a:p>
          <a:p>
            <a:pPr algn="just"/>
            <a:endParaRPr lang="tr-TR" sz="1000" dirty="0"/>
          </a:p>
        </p:txBody>
      </p:sp>
      <p:sp>
        <p:nvSpPr>
          <p:cNvPr id="3" name="Rectangle 2"/>
          <p:cNvSpPr/>
          <p:nvPr/>
        </p:nvSpPr>
        <p:spPr>
          <a:xfrm>
            <a:off x="216347" y="3348583"/>
            <a:ext cx="4979512" cy="843815"/>
          </a:xfrm>
          <a:prstGeom prst="rect">
            <a:avLst/>
          </a:prstGeom>
        </p:spPr>
        <p:txBody>
          <a:bodyPr wrap="square" lIns="73655" tIns="36827" rIns="73655" bIns="36827">
            <a:spAutoFit/>
          </a:bodyPr>
          <a:lstStyle/>
          <a:p>
            <a:pPr algn="just"/>
            <a:endParaRPr lang="tr-TR" sz="1000" dirty="0" smtClean="0"/>
          </a:p>
          <a:p>
            <a:pPr algn="just"/>
            <a:endParaRPr lang="tr-TR" sz="1000" dirty="0"/>
          </a:p>
          <a:p>
            <a:pPr algn="just"/>
            <a:endParaRPr lang="tr-TR" sz="1000" dirty="0" smtClean="0"/>
          </a:p>
          <a:p>
            <a:pPr algn="just"/>
            <a:endParaRPr lang="tr-TR" sz="1000" dirty="0"/>
          </a:p>
          <a:p>
            <a:pPr algn="just"/>
            <a:endParaRPr lang="tr-TR" sz="1000" dirty="0" smtClean="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462566" y="389132"/>
            <a:ext cx="1836000" cy="1735315"/>
          </a:xfrm>
          <a:prstGeom prst="rect">
            <a:avLst/>
          </a:prstGeom>
        </p:spPr>
      </p:pic>
      <p:sp>
        <p:nvSpPr>
          <p:cNvPr id="7" name="Rectangle 6"/>
          <p:cNvSpPr/>
          <p:nvPr/>
        </p:nvSpPr>
        <p:spPr>
          <a:xfrm>
            <a:off x="185285" y="-467841"/>
            <a:ext cx="3343430" cy="1631216"/>
          </a:xfrm>
          <a:prstGeom prst="rect">
            <a:avLst/>
          </a:prstGeom>
        </p:spPr>
        <p:txBody>
          <a:bodyPr wrap="square">
            <a:spAutoFit/>
          </a:bodyPr>
          <a:lstStyle/>
          <a:p>
            <a:pPr algn="just"/>
            <a:endParaRPr lang="tr-TR" sz="1000" dirty="0" smtClean="0"/>
          </a:p>
          <a:p>
            <a:pPr algn="just"/>
            <a:endParaRPr lang="tr-TR" sz="1000" dirty="0" smtClean="0"/>
          </a:p>
          <a:p>
            <a:pPr algn="just"/>
            <a:endParaRPr lang="tr-TR" sz="1000" dirty="0" smtClean="0"/>
          </a:p>
          <a:p>
            <a:pPr algn="just">
              <a:tabLst>
                <a:tab pos="981075" algn="l"/>
              </a:tabLst>
            </a:pPr>
            <a:endParaRPr lang="tr-TR" sz="1000" dirty="0" smtClean="0"/>
          </a:p>
          <a:p>
            <a:pPr algn="just"/>
            <a:endParaRPr lang="tr-TR" sz="1000" dirty="0"/>
          </a:p>
          <a:p>
            <a:pPr algn="just"/>
            <a:endParaRPr lang="tr-TR" sz="1000" dirty="0" smtClean="0"/>
          </a:p>
          <a:p>
            <a:pPr algn="just"/>
            <a:r>
              <a:rPr lang="tr-TR" sz="1000" dirty="0" smtClean="0"/>
              <a:t> </a:t>
            </a:r>
            <a:endParaRPr lang="tr-TR" sz="1000" dirty="0"/>
          </a:p>
          <a:p>
            <a:pPr algn="just"/>
            <a:endParaRPr lang="tr-TR" sz="1000" dirty="0" smtClean="0"/>
          </a:p>
          <a:p>
            <a:pPr algn="just"/>
            <a:endParaRPr lang="tr-TR" sz="1000" dirty="0" smtClean="0"/>
          </a:p>
          <a:p>
            <a:pPr algn="just"/>
            <a:endParaRPr lang="tr-TR" sz="1000" dirty="0" smtClean="0"/>
          </a:p>
        </p:txBody>
      </p:sp>
      <p:sp>
        <p:nvSpPr>
          <p:cNvPr id="6" name="5 Dikdörtgen"/>
          <p:cNvSpPr/>
          <p:nvPr/>
        </p:nvSpPr>
        <p:spPr>
          <a:xfrm>
            <a:off x="180707" y="36215"/>
            <a:ext cx="3276000" cy="2088000"/>
          </a:xfrm>
          <a:prstGeom prst="rect">
            <a:avLst/>
          </a:prstGeom>
        </p:spPr>
        <p:txBody>
          <a:bodyPr wrap="square">
            <a:spAutoFit/>
          </a:bodyPr>
          <a:lstStyle/>
          <a:p>
            <a:pPr algn="just"/>
            <a:endParaRPr lang="tr-TR" sz="1000" dirty="0" smtClean="0"/>
          </a:p>
          <a:p>
            <a:pPr algn="just"/>
            <a:r>
              <a:rPr lang="tr-TR" sz="1000" dirty="0" smtClean="0"/>
              <a:t>2016 yılını ve dönemimizin ilk 6 ayını tamamladık. Aralık  ayı  </a:t>
            </a:r>
          </a:p>
          <a:p>
            <a:pPr lvl="0" algn="just" defTabSz="914400" eaLnBrk="0" fontAlgn="base" hangingPunct="0">
              <a:spcBef>
                <a:spcPct val="0"/>
              </a:spcBef>
              <a:spcAft>
                <a:spcPct val="0"/>
              </a:spcAft>
            </a:pPr>
            <a:r>
              <a:rPr lang="en-US" sz="1000" dirty="0" err="1" smtClean="0">
                <a:latin typeface="Calibri" pitchFamily="34" charset="0"/>
                <a:ea typeface="Calibri" pitchFamily="34" charset="0"/>
                <a:cs typeface="Calibri" pitchFamily="34" charset="0"/>
              </a:rPr>
              <a:t>Projeler</a:t>
            </a:r>
            <a:r>
              <a:rPr lang="tr-TR" sz="1000" dirty="0" smtClean="0">
                <a:latin typeface="Calibri" pitchFamily="34" charset="0"/>
                <a:ea typeface="Calibri" pitchFamily="34" charset="0"/>
                <a:cs typeface="Calibri" pitchFamily="34" charset="0"/>
              </a:rPr>
              <a:t>i gerçekleştirdiğimiz </a:t>
            </a:r>
            <a:r>
              <a:rPr lang="en-US" sz="1000" dirty="0" smtClean="0">
                <a:latin typeface="Calibri" pitchFamily="34" charset="0"/>
                <a:ea typeface="Times New Roman" pitchFamily="18" charset="0"/>
                <a:cs typeface="Times New Roman" pitchFamily="18" charset="0"/>
              </a:rPr>
              <a:t> </a:t>
            </a:r>
            <a:r>
              <a:rPr lang="tr-TR" sz="1000" dirty="0" smtClean="0">
                <a:latin typeface="Calibri" pitchFamily="34" charset="0"/>
                <a:ea typeface="Times New Roman" pitchFamily="18" charset="0"/>
                <a:cs typeface="Times New Roman" pitchFamily="18" charset="0"/>
              </a:rPr>
              <a:t>çok </a:t>
            </a:r>
            <a:r>
              <a:rPr lang="en-US" sz="1000" dirty="0" err="1" smtClean="0">
                <a:latin typeface="Calibri" pitchFamily="34" charset="0"/>
                <a:ea typeface="Calibri" pitchFamily="34" charset="0"/>
                <a:cs typeface="Calibri" pitchFamily="34" charset="0"/>
              </a:rPr>
              <a:t>yoğun</a:t>
            </a:r>
            <a:r>
              <a:rPr lang="tr-TR" sz="1000" dirty="0" smtClean="0">
                <a:latin typeface="Calibri" pitchFamily="34" charset="0"/>
                <a:ea typeface="Calibri" pitchFamily="34" charset="0"/>
                <a:cs typeface="Calibri" pitchFamily="34" charset="0"/>
              </a:rPr>
              <a:t> bir aydı.</a:t>
            </a:r>
          </a:p>
          <a:p>
            <a:pPr algn="just" defTabSz="914400" eaLnBrk="0" fontAlgn="base" hangingPunct="0">
              <a:spcBef>
                <a:spcPct val="0"/>
              </a:spcBef>
              <a:spcAft>
                <a:spcPct val="0"/>
              </a:spcAft>
            </a:pPr>
            <a:r>
              <a:rPr lang="tr-TR" sz="1000" b="1" dirty="0" smtClean="0">
                <a:latin typeface="Calibri" pitchFamily="34" charset="0"/>
                <a:ea typeface="Calibri" pitchFamily="34" charset="0"/>
                <a:cs typeface="Calibri" pitchFamily="34" charset="0"/>
              </a:rPr>
              <a:t>07 </a:t>
            </a:r>
            <a:r>
              <a:rPr lang="en-US" sz="1000" b="1" dirty="0" err="1" smtClean="0">
                <a:latin typeface="Calibri" pitchFamily="34" charset="0"/>
                <a:ea typeface="Calibri" pitchFamily="34" charset="0"/>
                <a:cs typeface="Calibri" pitchFamily="34" charset="0"/>
              </a:rPr>
              <a:t>Aralık</a:t>
            </a:r>
            <a:r>
              <a:rPr lang="en-US" sz="1000" b="1" dirty="0" smtClean="0">
                <a:latin typeface="Calibri" pitchFamily="34" charset="0"/>
                <a:ea typeface="Times New Roman" pitchFamily="18" charset="0"/>
                <a:cs typeface="Times New Roman" pitchFamily="18" charset="0"/>
              </a:rPr>
              <a:t> </a:t>
            </a:r>
            <a:r>
              <a:rPr lang="tr-TR" sz="1000" dirty="0" smtClean="0">
                <a:latin typeface="Calibri" pitchFamily="34" charset="0"/>
                <a:ea typeface="Times New Roman" pitchFamily="18" charset="0"/>
                <a:cs typeface="Times New Roman" pitchFamily="18" charset="0"/>
              </a:rPr>
              <a:t> tarihinde  Sevil, </a:t>
            </a:r>
            <a:r>
              <a:rPr lang="tr-TR" sz="1000" dirty="0" err="1" smtClean="0">
                <a:latin typeface="Calibri" pitchFamily="34" charset="0"/>
                <a:ea typeface="Times New Roman" pitchFamily="18" charset="0"/>
                <a:cs typeface="Times New Roman" pitchFamily="18" charset="0"/>
              </a:rPr>
              <a:t>Birgül</a:t>
            </a:r>
            <a:r>
              <a:rPr lang="tr-TR" sz="1000" dirty="0" smtClean="0">
                <a:latin typeface="Calibri" pitchFamily="34" charset="0"/>
                <a:ea typeface="Times New Roman" pitchFamily="18" charset="0"/>
                <a:cs typeface="Times New Roman" pitchFamily="18" charset="0"/>
              </a:rPr>
              <a:t> Küreğibüyük ve Füsun Sözen dostlarımızla birlikte  </a:t>
            </a:r>
            <a:r>
              <a:rPr lang="tr-TR" sz="1000" dirty="0" smtClean="0"/>
              <a:t>Ankara  Çocuk Sağlığı ve Hastalıkları Hematoloji Onkoloji Eğitim ve Araştırma </a:t>
            </a:r>
            <a:r>
              <a:rPr lang="tr-TR" sz="1000" dirty="0" err="1" smtClean="0"/>
              <a:t>Hastahanesine</a:t>
            </a:r>
            <a:r>
              <a:rPr lang="tr-TR" sz="1000" dirty="0" smtClean="0"/>
              <a:t>  giderek “</a:t>
            </a:r>
            <a:r>
              <a:rPr lang="tr-TR" sz="1000" b="1" dirty="0" smtClean="0"/>
              <a:t>Bebeğimle Aynı Bereyi Giyiyorum</a:t>
            </a:r>
            <a:r>
              <a:rPr lang="tr-TR" sz="1000" dirty="0" smtClean="0"/>
              <a:t>” projemizi gerçekleştirdik. Eşlerimizin ördükleri bere, kaşkol, eldiven ve  diğer çocuk </a:t>
            </a:r>
            <a:r>
              <a:rPr lang="tr-TR" sz="1000" dirty="0" err="1" smtClean="0"/>
              <a:t>giysilerininin</a:t>
            </a:r>
            <a:r>
              <a:rPr lang="tr-TR" sz="1000" dirty="0" smtClean="0"/>
              <a:t> </a:t>
            </a:r>
            <a:r>
              <a:rPr lang="tr-TR" sz="1000" dirty="0" err="1" smtClean="0"/>
              <a:t>yanısıra</a:t>
            </a:r>
            <a:r>
              <a:rPr lang="tr-TR" sz="1000" dirty="0" smtClean="0"/>
              <a:t>   eşlerimizin tedarik ettikleri, </a:t>
            </a:r>
            <a:r>
              <a:rPr lang="tr-TR" sz="1000" dirty="0" err="1" smtClean="0"/>
              <a:t>hastahanede</a:t>
            </a:r>
            <a:r>
              <a:rPr lang="tr-TR" sz="1000" dirty="0" smtClean="0"/>
              <a:t> ihtiyaç duyulan bir mikrodalga fırını da </a:t>
            </a:r>
            <a:r>
              <a:rPr lang="tr-TR" sz="1000" dirty="0" err="1" smtClean="0"/>
              <a:t>hastahane</a:t>
            </a:r>
            <a:r>
              <a:rPr lang="tr-TR" sz="1000" dirty="0" smtClean="0"/>
              <a:t> yetkililerine teslim ettik. Teslim ettiğimiz</a:t>
            </a:r>
            <a:r>
              <a:rPr lang="tr-TR" sz="1000" dirty="0" smtClean="0">
                <a:latin typeface="Calibri" pitchFamily="34" charset="0"/>
                <a:ea typeface="Times New Roman" pitchFamily="18" charset="0"/>
                <a:cs typeface="Times New Roman" pitchFamily="18" charset="0"/>
              </a:rPr>
              <a:t> eşyaların anında katlardan gelen hemşireler tarafından alınarak, çocuklara yönlendirilmesi hepimizi çok duygulandırdı.</a:t>
            </a:r>
            <a:r>
              <a:rPr lang="tr-TR" sz="1000" dirty="0" err="1" smtClean="0">
                <a:latin typeface="Calibri" pitchFamily="34" charset="0"/>
                <a:ea typeface="Times New Roman" pitchFamily="18" charset="0"/>
                <a:cs typeface="Times New Roman" pitchFamily="18" charset="0"/>
              </a:rPr>
              <a:t>Hastahane</a:t>
            </a:r>
            <a:r>
              <a:rPr lang="tr-TR" sz="1000" dirty="0" smtClean="0">
                <a:latin typeface="Calibri" pitchFamily="34" charset="0"/>
                <a:ea typeface="Times New Roman" pitchFamily="18" charset="0"/>
                <a:cs typeface="Times New Roman" pitchFamily="18" charset="0"/>
              </a:rPr>
              <a:t> yetkililerinin  yeni ihtiyaçları</a:t>
            </a:r>
          </a:p>
          <a:p>
            <a:pPr lvl="0" defTabSz="914400" eaLnBrk="0" fontAlgn="base" hangingPunct="0">
              <a:spcBef>
                <a:spcPct val="0"/>
              </a:spcBef>
              <a:spcAft>
                <a:spcPct val="0"/>
              </a:spcAft>
            </a:pPr>
            <a:endParaRPr lang="tr-TR" sz="1000" dirty="0" smtClean="0">
              <a:latin typeface="Calibri" pitchFamily="34" charset="0"/>
              <a:ea typeface="Times New Roman" pitchFamily="18" charset="0"/>
              <a:cs typeface="Times New Roman" pitchFamily="18" charset="0"/>
            </a:endParaRPr>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p:txBody>
      </p:sp>
      <p:sp>
        <p:nvSpPr>
          <p:cNvPr id="8" name="7 Dikdörtgen"/>
          <p:cNvSpPr/>
          <p:nvPr/>
        </p:nvSpPr>
        <p:spPr>
          <a:xfrm>
            <a:off x="180907" y="2170896"/>
            <a:ext cx="5076000" cy="5786199"/>
          </a:xfrm>
          <a:prstGeom prst="rect">
            <a:avLst/>
          </a:prstGeom>
        </p:spPr>
        <p:txBody>
          <a:bodyPr>
            <a:spAutoFit/>
          </a:bodyPr>
          <a:lstStyle/>
          <a:p>
            <a:pPr lvl="0">
              <a:defRPr/>
            </a:pPr>
            <a:r>
              <a:rPr lang="tr-TR" sz="1000" dirty="0" smtClean="0"/>
              <a:t>duyurması ile, bu projenin dönem içinde ve gelecek dönemlerde de devamının gerekliliğini anladık. 10 Aralık tarihindeki Beşiktaş maçı sonrasındaki terör olayı ertesi , terörün bizleri </a:t>
            </a:r>
            <a:r>
              <a:rPr lang="tr-TR" sz="1000" dirty="0" err="1" smtClean="0"/>
              <a:t>yıldıramıyacağını</a:t>
            </a:r>
            <a:r>
              <a:rPr lang="tr-TR" sz="1000" dirty="0" smtClean="0"/>
              <a:t>, bizleri evlerimize kapatamayacağını </a:t>
            </a:r>
            <a:r>
              <a:rPr lang="tr-TR" sz="1000" dirty="0" err="1" smtClean="0"/>
              <a:t>birkez</a:t>
            </a:r>
            <a:r>
              <a:rPr lang="tr-TR" sz="1000" dirty="0" smtClean="0"/>
              <a:t> daha göstererek, </a:t>
            </a:r>
            <a:r>
              <a:rPr lang="tr-TR" sz="1000" b="1" dirty="0" smtClean="0"/>
              <a:t>11 Aralık </a:t>
            </a:r>
            <a:r>
              <a:rPr lang="tr-TR" sz="1000" dirty="0" smtClean="0"/>
              <a:t>tarihinde çok yoğun duygularla, Ankara dışından katılan kulüplerle birlikte 17 farklı kulübün katıldığı, 19 takımın yarıştığı  ve Guvernörümüzün atışı ile başlattığımız,   “</a:t>
            </a:r>
            <a:r>
              <a:rPr lang="tr-TR" sz="1000" b="1" dirty="0" smtClean="0"/>
              <a:t>7. </a:t>
            </a:r>
            <a:r>
              <a:rPr lang="tr-TR" sz="1000" b="1" dirty="0" err="1" smtClean="0"/>
              <a:t>Berdan</a:t>
            </a:r>
            <a:r>
              <a:rPr lang="tr-TR" sz="1000" b="1" dirty="0" smtClean="0"/>
              <a:t> Akalın Bowling Turnuvasını</a:t>
            </a:r>
            <a:r>
              <a:rPr lang="tr-TR" sz="1000" dirty="0" smtClean="0"/>
              <a:t>” Ankara Bahçelievler </a:t>
            </a:r>
            <a:r>
              <a:rPr lang="tr-TR" sz="1000" dirty="0" err="1" smtClean="0"/>
              <a:t>Rotary</a:t>
            </a:r>
            <a:r>
              <a:rPr lang="tr-TR" sz="1000" dirty="0" smtClean="0"/>
              <a:t> Kulübü olarak başarılı bir şekilde bir kez daha gerçekleştirdik. Etkinliği organize eden başta Levent Çolak dostumuz ve Bowling Komitemize bir kez daha teşekkür ederiz.</a:t>
            </a:r>
          </a:p>
          <a:p>
            <a:pPr lvl="0" algn="just">
              <a:defRPr/>
            </a:pPr>
            <a:r>
              <a:rPr lang="tr-TR" sz="1000" b="1" dirty="0" smtClean="0"/>
              <a:t>15 Aralık </a:t>
            </a:r>
            <a:r>
              <a:rPr lang="tr-TR" sz="1000" dirty="0" smtClean="0"/>
              <a:t> tarihinde, </a:t>
            </a:r>
            <a:r>
              <a:rPr lang="tr-TR" sz="1000" b="1" dirty="0" smtClean="0"/>
              <a:t>Guvernör ziyareti</a:t>
            </a:r>
            <a:r>
              <a:rPr lang="tr-TR" sz="1000" dirty="0" smtClean="0"/>
              <a:t> nedeniyle çok yoğun katılımlı bir toplantı gerçekleştirdik. Selda ve Murat Soysalan dostlarımızın Kulübümüze katıldıkları, Guvernörümüzün Kulübümüze yönelik övgülerini söylediği bu toplantımıza katılan tüm dostlarımıza bir kez daha teşekkür etmek istiyorum.</a:t>
            </a:r>
          </a:p>
          <a:p>
            <a:pPr lvl="0">
              <a:defRPr/>
            </a:pPr>
            <a:r>
              <a:rPr lang="tr-TR" sz="1000" b="1" dirty="0" smtClean="0"/>
              <a:t>18 Aralık</a:t>
            </a:r>
            <a:r>
              <a:rPr lang="tr-TR" sz="1000" dirty="0" smtClean="0"/>
              <a:t> tarihinde,” </a:t>
            </a:r>
            <a:r>
              <a:rPr lang="tr-TR" sz="1000" b="1" dirty="0" err="1" smtClean="0"/>
              <a:t>Rotary</a:t>
            </a:r>
            <a:r>
              <a:rPr lang="tr-TR" sz="1000" b="1" dirty="0" smtClean="0"/>
              <a:t> Vakfı’nın 100. Yılı Nedeniyle, RC Müzayede’nin 100. Müzayedesi ne 10 Eserle Katılma</a:t>
            </a:r>
            <a:r>
              <a:rPr lang="tr-TR" sz="1000" dirty="0" smtClean="0"/>
              <a:t>” projemizi, </a:t>
            </a:r>
            <a:r>
              <a:rPr lang="tr-TR" sz="1000" dirty="0" err="1" smtClean="0"/>
              <a:t>rotaryenlerin</a:t>
            </a:r>
            <a:r>
              <a:rPr lang="tr-TR" sz="1000" dirty="0" smtClean="0"/>
              <a:t> ve sanatseverlerin yoğun katılımının olduğu bir müzayede ile gerçekleştirdik.</a:t>
            </a:r>
          </a:p>
          <a:p>
            <a:pPr lvl="0">
              <a:defRPr/>
            </a:pPr>
            <a:r>
              <a:rPr lang="tr-TR" sz="1000" b="1" dirty="0" smtClean="0"/>
              <a:t>22 Aralık </a:t>
            </a:r>
            <a:r>
              <a:rPr lang="tr-TR" sz="1000" dirty="0" smtClean="0"/>
              <a:t>toplantımıza katılan </a:t>
            </a:r>
            <a:r>
              <a:rPr lang="tr-TR" sz="1000" b="1" dirty="0" smtClean="0"/>
              <a:t>Türkiye Organ Bağışı ve Organ Nakli Vakfı Başkanı Eyüp Kahveci</a:t>
            </a:r>
            <a:r>
              <a:rPr lang="tr-TR" sz="1000" dirty="0" smtClean="0"/>
              <a:t>, bizleri konu ile ilgili olarak bilgilendirdi. Kendisine bir kez daha teşekkür ederiz.</a:t>
            </a:r>
          </a:p>
          <a:p>
            <a:pPr lvl="0">
              <a:defRPr/>
            </a:pPr>
            <a:r>
              <a:rPr lang="tr-TR" sz="1000" b="1" dirty="0" smtClean="0"/>
              <a:t>23 Aralık</a:t>
            </a:r>
            <a:r>
              <a:rPr lang="tr-TR" sz="1000" dirty="0" smtClean="0"/>
              <a:t> tarihinde ASO Sincan Teknik Koleji’nde “</a:t>
            </a:r>
            <a:r>
              <a:rPr lang="tr-TR" sz="1000" b="1" dirty="0" smtClean="0"/>
              <a:t>Geleceği Şekillendiren Teknolojiler</a:t>
            </a:r>
            <a:r>
              <a:rPr lang="tr-TR" sz="1000" dirty="0" smtClean="0"/>
              <a:t>” isimli bir Konferans gerçekleştirdik.</a:t>
            </a:r>
          </a:p>
          <a:p>
            <a:pPr lvl="0">
              <a:defRPr/>
            </a:pPr>
            <a:r>
              <a:rPr lang="tr-TR" sz="1000" b="1" dirty="0" smtClean="0"/>
              <a:t>27 Aralık</a:t>
            </a:r>
            <a:r>
              <a:rPr lang="tr-TR" sz="1000" dirty="0" smtClean="0"/>
              <a:t> tarihinde Necil ve Yaşar dostlarımızla birlikte Sincan Kapalı Kadın Cezaevine giderek,    “</a:t>
            </a:r>
            <a:r>
              <a:rPr lang="tr-TR" sz="1000" b="1" dirty="0" smtClean="0"/>
              <a:t> Sincan Kapalı Kadın Cezaevine Kitap Bağışı</a:t>
            </a:r>
            <a:r>
              <a:rPr lang="tr-TR" sz="1000" dirty="0" smtClean="0"/>
              <a:t>” projemizi gerçekleştirdik. Ziyaretimiz sırasında beklentiler nedeniyle burada birçok projenin yapılabileceğini anladık. “ Sincan Kapalı Kadın Cezaevinde Saksı ve Sera Çiçekliğini Başlatmak” projelerimizden birisi olacak …</a:t>
            </a:r>
          </a:p>
          <a:p>
            <a:pPr lvl="0">
              <a:defRPr/>
            </a:pPr>
            <a:r>
              <a:rPr lang="tr-TR" sz="1000" b="1" dirty="0" smtClean="0"/>
              <a:t>28 Aralık </a:t>
            </a:r>
            <a:r>
              <a:rPr lang="tr-TR" sz="1000" dirty="0" smtClean="0"/>
              <a:t>tarihinde dostlarımızla,  Bilkent Senfoni Orkestrasının Yılbaşı Konserine katıldık. </a:t>
            </a:r>
          </a:p>
          <a:p>
            <a:pPr lvl="0">
              <a:defRPr/>
            </a:pPr>
            <a:r>
              <a:rPr lang="tr-TR" sz="1000" b="1" dirty="0" smtClean="0"/>
              <a:t>31 Aralık </a:t>
            </a:r>
            <a:r>
              <a:rPr lang="tr-TR" sz="1000" dirty="0" smtClean="0"/>
              <a:t>yılbaşı gecesi dostlarımızla birlikte, Çiroz </a:t>
            </a:r>
            <a:r>
              <a:rPr lang="tr-TR" sz="1000" dirty="0" err="1" smtClean="0"/>
              <a:t>Restaurant’ta</a:t>
            </a:r>
            <a:r>
              <a:rPr lang="tr-TR" sz="1000" dirty="0" smtClean="0"/>
              <a:t> Yeni Yılı karşıladık…</a:t>
            </a:r>
          </a:p>
          <a:p>
            <a:r>
              <a:rPr lang="tr-TR" sz="1000" b="1" i="1" dirty="0" smtClean="0">
                <a:solidFill>
                  <a:srgbClr val="FF0000"/>
                </a:solidFill>
              </a:rPr>
              <a:t>Bazı şeyler çabuk biter, Sigara çabuk biter, Çay, alarm kurulmuşsa Uyku, bitmesin isteniyorsa Yol. Yarısında yakalamışsanız çok sevdiğiniz o Şarkı çabuk biter. Sarılmış izliyorsanız Film, hızlı yaşıyorsanız Ömür, Çok severseniz Aşk, çabuk biter …2016, siz nasıl isterseniz öyle bitsin… </a:t>
            </a:r>
            <a:r>
              <a:rPr lang="tr-TR" sz="1000" b="1" dirty="0" smtClean="0">
                <a:solidFill>
                  <a:srgbClr val="FF0000"/>
                </a:solidFill>
              </a:rPr>
              <a:t>2017 Gönlünüzce olsun…</a:t>
            </a:r>
          </a:p>
          <a:p>
            <a:r>
              <a:rPr lang="tr-TR" sz="1000" dirty="0" err="1" smtClean="0">
                <a:latin typeface="Calibri" pitchFamily="34" charset="0"/>
                <a:ea typeface="Calibri" pitchFamily="34" charset="0"/>
                <a:cs typeface="Calibri" pitchFamily="34" charset="0"/>
              </a:rPr>
              <a:t>Dö</a:t>
            </a:r>
            <a:r>
              <a:rPr lang="en-US" sz="1000" dirty="0" err="1" smtClean="0">
                <a:latin typeface="Calibri" pitchFamily="34" charset="0"/>
                <a:ea typeface="Calibri" pitchFamily="34" charset="0"/>
                <a:cs typeface="Calibri" pitchFamily="34" charset="0"/>
              </a:rPr>
              <a:t>nemimizin</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ikinci</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yarısında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Rotary’den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hizmetlerimizden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dostluklardan</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keyif</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almaya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devam</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etmek</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üzere</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sağlı</a:t>
            </a:r>
            <a:r>
              <a:rPr lang="tr-TR" sz="1000" dirty="0" err="1" smtClean="0">
                <a:latin typeface="Calibri" pitchFamily="34" charset="0"/>
                <a:ea typeface="Calibri" pitchFamily="34" charset="0"/>
                <a:cs typeface="Calibri" pitchFamily="34" charset="0"/>
              </a:rPr>
              <a:t>klı</a:t>
            </a:r>
            <a:r>
              <a:rPr lang="tr-TR" sz="1000" dirty="0" smtClean="0">
                <a:latin typeface="Calibri" pitchFamily="34" charset="0"/>
                <a:ea typeface="Calibri" pitchFamily="34" charset="0"/>
                <a:cs typeface="Calibri" pitchFamily="34" charset="0"/>
              </a:rPr>
              <a:t> ve s</a:t>
            </a:r>
            <a:r>
              <a:rPr lang="tr-TR" sz="1000" dirty="0" smtClean="0"/>
              <a:t>evgiyle kalın ... </a:t>
            </a:r>
          </a:p>
          <a:p>
            <a:r>
              <a:rPr lang="tr-TR" sz="1000" b="1" dirty="0" smtClean="0"/>
              <a:t>Rtn. Cengiz KAYA &amp; Sevil</a:t>
            </a:r>
          </a:p>
          <a:p>
            <a:r>
              <a:rPr lang="tr-TR" sz="1000" dirty="0" smtClean="0"/>
              <a:t>U.R. 2430. Bölge</a:t>
            </a:r>
          </a:p>
          <a:p>
            <a:r>
              <a:rPr lang="tr-TR" sz="1000" dirty="0" smtClean="0"/>
              <a:t>Ankara Bahçelievler </a:t>
            </a:r>
            <a:r>
              <a:rPr lang="tr-TR" sz="1000" dirty="0" err="1" smtClean="0"/>
              <a:t>Rotary</a:t>
            </a:r>
            <a:r>
              <a:rPr lang="tr-TR" sz="1000" dirty="0" smtClean="0"/>
              <a:t> Kulübü</a:t>
            </a:r>
          </a:p>
          <a:p>
            <a:r>
              <a:rPr lang="tr-TR" sz="1000" dirty="0" smtClean="0"/>
              <a:t>2016-2017 Dönem Başkanı  ve Eşi  </a:t>
            </a:r>
          </a:p>
          <a:p>
            <a:pPr algn="just"/>
            <a:endParaRPr lang="tr-TR" sz="1000" dirty="0" smtClean="0"/>
          </a:p>
          <a:p>
            <a:endParaRPr lang="tr-TR" sz="1000" dirty="0"/>
          </a:p>
        </p:txBody>
      </p:sp>
    </p:spTree>
    <p:extLst>
      <p:ext uri="{BB962C8B-B14F-4D97-AF65-F5344CB8AC3E}">
        <p14:creationId xmlns="" xmlns:p14="http://schemas.microsoft.com/office/powerpoint/2010/main" val="385073660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1519.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513885"/>
          <a:ext cx="4910346" cy="7659234"/>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01.12.2016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Gence </a:t>
                      </a:r>
                      <a:r>
                        <a:rPr lang="tr-TR" sz="1000" dirty="0" err="1" smtClean="0">
                          <a:solidFill>
                            <a:schemeClr val="tx1"/>
                          </a:solidFill>
                        </a:rPr>
                        <a:t>Erdağı</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72</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Kadri Güneş, Eran Sözen, Zafer </a:t>
                      </a:r>
                      <a:r>
                        <a:rPr lang="tr-TR" sz="1000" baseline="0" dirty="0" err="1" smtClean="0">
                          <a:solidFill>
                            <a:schemeClr val="tx1"/>
                          </a:solidFill>
                        </a:rPr>
                        <a:t>Gizer</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endParaRPr lang="tr-TR" sz="900" b="1" dirty="0" smtClean="0"/>
                    </a:p>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a:t>
                      </a:r>
                    </a:p>
                    <a:p>
                      <a:pPr algn="just"/>
                      <a:r>
                        <a:rPr lang="tr-TR" sz="900" b="1" dirty="0" smtClean="0">
                          <a:solidFill>
                            <a:schemeClr val="tx1"/>
                          </a:solidFill>
                        </a:rPr>
                        <a:t> </a:t>
                      </a:r>
                      <a:r>
                        <a:rPr lang="tr-TR" sz="900" dirty="0" smtClean="0">
                          <a:solidFill>
                            <a:schemeClr val="tx1"/>
                          </a:solidFill>
                        </a:rPr>
                        <a:t>Dönemimizin 19. toplantısında, </a:t>
                      </a:r>
                      <a:r>
                        <a:rPr lang="tr-TR" sz="900" dirty="0" smtClean="0"/>
                        <a:t>Başkanımız Cengiz</a:t>
                      </a:r>
                      <a:r>
                        <a:rPr lang="tr-TR" sz="900" baseline="0" dirty="0" smtClean="0"/>
                        <a:t> Kaya tarafından sırasıyla «Toplantı Gündemi»  duyurusu ve misafirlerimizin dostlarımıza tanıtılması yapıldı.</a:t>
                      </a:r>
                    </a:p>
                    <a:p>
                      <a:pPr lvl="0" algn="l"/>
                      <a:r>
                        <a:rPr lang="tr-TR" sz="900" baseline="0" dirty="0" smtClean="0"/>
                        <a:t>Kulüp Genel Sekreteri Rtn.Mert Özmut tarafından katılım oranımız, mazeretli dostlarımız ve mutlu gün bilgilendirilmeleri yapıldı.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t>Kasım ayında toplantılarımıza %100 katılan dostlarımız, </a:t>
                      </a:r>
                      <a:r>
                        <a:rPr lang="tr-TR" sz="900" b="0" baseline="0" dirty="0" smtClean="0">
                          <a:solidFill>
                            <a:schemeClr val="tx1"/>
                          </a:solidFill>
                        </a:rPr>
                        <a:t>GDB. Namık Kodaman, GDB. İrfan Kandemir, GDB. Haluk Yüceel, GDB. Veli Mörel ve GDB. Emre </a:t>
                      </a:r>
                      <a:r>
                        <a:rPr lang="tr-TR" sz="900" b="0" baseline="0" dirty="0" err="1" smtClean="0">
                          <a:solidFill>
                            <a:schemeClr val="tx1"/>
                          </a:solidFill>
                        </a:rPr>
                        <a:t>Öztürk</a:t>
                      </a:r>
                      <a:r>
                        <a:rPr lang="tr-TR" sz="900" b="0" baseline="0" dirty="0" smtClean="0">
                          <a:solidFill>
                            <a:schemeClr val="tx1"/>
                          </a:solidFill>
                        </a:rPr>
                        <a:t>  Başkanımız tarafından duyuruldu.</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Toplantıda bulunan  GDB Haluk Yüceel ve GDB Emre </a:t>
                      </a:r>
                      <a:r>
                        <a:rPr lang="tr-TR" sz="900" b="0" baseline="0" dirty="0" err="1" smtClean="0">
                          <a:solidFill>
                            <a:schemeClr val="tx1"/>
                          </a:solidFill>
                        </a:rPr>
                        <a:t>Öztürk</a:t>
                      </a:r>
                      <a:r>
                        <a:rPr lang="tr-TR" sz="900" b="0" baseline="0" dirty="0" smtClean="0">
                          <a:solidFill>
                            <a:schemeClr val="tx1"/>
                          </a:solidFill>
                        </a:rPr>
                        <a:t> dostlarımıza Kulüp İçi Hizmetler Ana Komite  Başkanımız GDB. Namık Kodaman tarafından, GDB. Namık Kodaman dostumuza  Başkanımız Cengiz Kaya tarafından «Devam Ödülü» verildi.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Başkanımız tarafından TDP ile ilgili kısa bir video-filmi gösterimi sonrasında, Ankara Sincan Kapalı Cezaevinde birlikte projeler yapacağımız proje ortaklarımız Bilkent Üniversitesi Toplumsal  Duyarlılık Projeleri Ekibinden öğrencilerimiz Seray ve Berkay, TDP ekibini ve projelerini dostlarımıza tanıttılar. Birlikte yapacağımız  “</a:t>
                      </a:r>
                      <a:r>
                        <a:rPr lang="tr-TR" sz="900" b="1" baseline="0" dirty="0" smtClean="0">
                          <a:solidFill>
                            <a:schemeClr val="tx1"/>
                          </a:solidFill>
                        </a:rPr>
                        <a:t>Hayal Köprüsü-</a:t>
                      </a:r>
                      <a:r>
                        <a:rPr lang="tr-TR" sz="900" b="1" baseline="0" dirty="0" err="1" smtClean="0">
                          <a:solidFill>
                            <a:schemeClr val="tx1"/>
                          </a:solidFill>
                        </a:rPr>
                        <a:t>Rotary</a:t>
                      </a:r>
                      <a:r>
                        <a:rPr lang="tr-TR" sz="900" b="0" baseline="0" dirty="0" smtClean="0">
                          <a:solidFill>
                            <a:schemeClr val="tx1"/>
                          </a:solidFill>
                        </a:rPr>
                        <a:t>” ve “</a:t>
                      </a:r>
                      <a:r>
                        <a:rPr lang="tr-TR" sz="900" b="1" dirty="0" smtClean="0">
                          <a:ea typeface="Calibri" panose="020F0502020204030204" pitchFamily="34" charset="0"/>
                          <a:cs typeface="Times New Roman" panose="02020603050405020304" pitchFamily="18" charset="0"/>
                        </a:rPr>
                        <a:t>Hayallerim Gerçek Oldu Şenliği” </a:t>
                      </a:r>
                      <a:r>
                        <a:rPr lang="tr-TR" sz="900" b="0" dirty="0" smtClean="0">
                          <a:ea typeface="Calibri" panose="020F0502020204030204" pitchFamily="34" charset="0"/>
                          <a:cs typeface="Times New Roman" panose="02020603050405020304" pitchFamily="18" charset="0"/>
                        </a:rPr>
                        <a:t>projelerimiz hakkında</a:t>
                      </a:r>
                      <a:r>
                        <a:rPr lang="tr-TR" sz="900" b="0" baseline="0" dirty="0" smtClean="0">
                          <a:ea typeface="Calibri" panose="020F0502020204030204" pitchFamily="34" charset="0"/>
                          <a:cs typeface="Times New Roman" panose="02020603050405020304" pitchFamily="18" charset="0"/>
                        </a:rPr>
                        <a:t> bilgi verdiler.</a:t>
                      </a:r>
                      <a:endParaRPr lang="tr-TR" sz="900" b="0" dirty="0" smtClean="0">
                        <a:ea typeface="Calibri" panose="020F0502020204030204" pitchFamily="34" charset="0"/>
                        <a:cs typeface="Times New Roman" panose="02020603050405020304" pitchFamily="18" charset="0"/>
                      </a:endParaRP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Cengiz Kaya Başkanımız tarafından, «Tarihte Bu Ay» seansında Aralık ayı’nda dünyada yaşanmış önemli olaylar dostlarımıza duyuruldu.</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Cengiz Kaya Başkanımız tarafından Aralık ayı </a:t>
                      </a:r>
                      <a:r>
                        <a:rPr lang="tr-TR" sz="900" baseline="0" dirty="0" err="1" smtClean="0">
                          <a:solidFill>
                            <a:schemeClr val="tx1"/>
                          </a:solidFill>
                        </a:rPr>
                        <a:t>proğramımız</a:t>
                      </a:r>
                      <a:r>
                        <a:rPr lang="tr-TR" sz="900" baseline="0" dirty="0" smtClean="0">
                          <a:solidFill>
                            <a:schemeClr val="tx1"/>
                          </a:solidFill>
                        </a:rPr>
                        <a:t> ile ilgili bilgi verildi.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Sırasıyla </a:t>
                      </a:r>
                      <a:r>
                        <a:rPr lang="tr-TR" sz="900" b="1" baseline="0" dirty="0" smtClean="0">
                          <a:solidFill>
                            <a:schemeClr val="tx1"/>
                          </a:solidFill>
                        </a:rPr>
                        <a:t>3 Aralık</a:t>
                      </a:r>
                      <a:r>
                        <a:rPr lang="tr-TR" sz="900" b="0" baseline="0" dirty="0" smtClean="0">
                          <a:solidFill>
                            <a:schemeClr val="tx1"/>
                          </a:solidFill>
                        </a:rPr>
                        <a:t> </a:t>
                      </a:r>
                      <a:r>
                        <a:rPr lang="tr-TR" sz="900" b="1" baseline="0" dirty="0" smtClean="0">
                          <a:solidFill>
                            <a:schemeClr val="tx1"/>
                          </a:solidFill>
                        </a:rPr>
                        <a:t>Eşler Toplantısı, 7 Aralık  </a:t>
                      </a:r>
                      <a:r>
                        <a:rPr lang="tr-TR" sz="900" b="0" baseline="0" dirty="0" smtClean="0">
                          <a:solidFill>
                            <a:schemeClr val="tx1"/>
                          </a:solidFill>
                        </a:rPr>
                        <a:t>Çocuk Onkoloji </a:t>
                      </a:r>
                      <a:r>
                        <a:rPr lang="tr-TR" sz="900" b="0" baseline="0" dirty="0" err="1" smtClean="0">
                          <a:solidFill>
                            <a:schemeClr val="tx1"/>
                          </a:solidFill>
                        </a:rPr>
                        <a:t>Hastahanesinde</a:t>
                      </a:r>
                      <a:r>
                        <a:rPr lang="tr-TR" sz="900" b="0" baseline="0" dirty="0" smtClean="0">
                          <a:solidFill>
                            <a:schemeClr val="tx1"/>
                          </a:solidFill>
                        </a:rPr>
                        <a:t> </a:t>
                      </a:r>
                      <a:r>
                        <a:rPr lang="tr-TR" sz="900" b="1" baseline="0" dirty="0" smtClean="0">
                          <a:solidFill>
                            <a:schemeClr val="tx1"/>
                          </a:solidFill>
                        </a:rPr>
                        <a:t>“ Bebeğimle Aynı  Bereyi Giyiyorum Projesi” </a:t>
                      </a:r>
                      <a:r>
                        <a:rPr lang="tr-TR" sz="900" b="0" baseline="0" dirty="0" smtClean="0">
                          <a:solidFill>
                            <a:schemeClr val="tx1"/>
                          </a:solidFill>
                        </a:rPr>
                        <a:t>için Eşlerimizle birlikte gidilmesi</a:t>
                      </a:r>
                      <a:r>
                        <a:rPr lang="tr-TR" sz="900" b="1" baseline="0" dirty="0" smtClean="0">
                          <a:solidFill>
                            <a:schemeClr val="tx1"/>
                          </a:solidFill>
                        </a:rPr>
                        <a:t>, 11 Aralık 7. </a:t>
                      </a:r>
                      <a:r>
                        <a:rPr lang="tr-TR" sz="900" b="1" baseline="0" dirty="0" err="1" smtClean="0">
                          <a:solidFill>
                            <a:schemeClr val="tx1"/>
                          </a:solidFill>
                        </a:rPr>
                        <a:t>Berdan</a:t>
                      </a:r>
                      <a:r>
                        <a:rPr lang="tr-TR" sz="900" b="1" baseline="0" dirty="0" smtClean="0">
                          <a:solidFill>
                            <a:schemeClr val="tx1"/>
                          </a:solidFill>
                        </a:rPr>
                        <a:t> Akalın Turnuvası, 15 Aralık Kulübümüzü Guvernör Ziyareti, 18 Aralık </a:t>
                      </a:r>
                      <a:r>
                        <a:rPr lang="tr-TR" sz="900" b="1" baseline="0" dirty="0" err="1" smtClean="0">
                          <a:solidFill>
                            <a:schemeClr val="tx1"/>
                          </a:solidFill>
                        </a:rPr>
                        <a:t>Rotary</a:t>
                      </a:r>
                      <a:r>
                        <a:rPr lang="tr-TR" sz="900" b="1" baseline="0" dirty="0" smtClean="0">
                          <a:solidFill>
                            <a:schemeClr val="tx1"/>
                          </a:solidFill>
                        </a:rPr>
                        <a:t> Vakfı’nın 100. Yılında RC Müzayede’nin 100. Müzayedesine 10 Eserle Katılmak </a:t>
                      </a:r>
                      <a:r>
                        <a:rPr lang="tr-TR" sz="900" b="0" baseline="0" dirty="0" smtClean="0">
                          <a:solidFill>
                            <a:schemeClr val="tx1"/>
                          </a:solidFill>
                        </a:rPr>
                        <a:t>projemiz</a:t>
                      </a:r>
                      <a:r>
                        <a:rPr lang="tr-TR" sz="900" b="1" baseline="0" dirty="0" smtClean="0">
                          <a:solidFill>
                            <a:schemeClr val="tx1"/>
                          </a:solidFill>
                        </a:rPr>
                        <a:t>, 22 Aralık</a:t>
                      </a:r>
                      <a:r>
                        <a:rPr lang="tr-TR" sz="900" b="0" baseline="0" dirty="0" smtClean="0">
                          <a:solidFill>
                            <a:schemeClr val="tx1"/>
                          </a:solidFill>
                        </a:rPr>
                        <a:t> tarihli toplantımızdaki konuşmacı </a:t>
                      </a:r>
                      <a:r>
                        <a:rPr lang="tr-TR" sz="900" b="1" baseline="0" dirty="0" smtClean="0">
                          <a:solidFill>
                            <a:schemeClr val="tx1"/>
                          </a:solidFill>
                        </a:rPr>
                        <a:t>Dr. Eyüp Kahveci, 23 Aralık</a:t>
                      </a:r>
                      <a:r>
                        <a:rPr lang="tr-TR" sz="900" b="0" baseline="0" dirty="0" smtClean="0">
                          <a:solidFill>
                            <a:schemeClr val="tx1"/>
                          </a:solidFill>
                        </a:rPr>
                        <a:t> tarihindeki</a:t>
                      </a:r>
                      <a:r>
                        <a:rPr lang="tr-TR" sz="900" b="1" baseline="0" dirty="0" smtClean="0">
                          <a:solidFill>
                            <a:schemeClr val="tx1"/>
                          </a:solidFill>
                        </a:rPr>
                        <a:t> ASO Sincan Teknik Kolejinde yapılacak “ Geleceği Şekillendiren Teknolojiler Konferansı”, 28 Aralık</a:t>
                      </a:r>
                      <a:r>
                        <a:rPr lang="tr-TR" sz="900" b="0" baseline="0" dirty="0" smtClean="0">
                          <a:solidFill>
                            <a:schemeClr val="tx1"/>
                          </a:solidFill>
                        </a:rPr>
                        <a:t> tarihindeki</a:t>
                      </a:r>
                      <a:r>
                        <a:rPr lang="tr-TR" sz="900" b="1" baseline="0" dirty="0" smtClean="0">
                          <a:solidFill>
                            <a:schemeClr val="tx1"/>
                          </a:solidFill>
                        </a:rPr>
                        <a:t> Bilkent Senfoni Orkestrası “Yılbaşı Konseri” </a:t>
                      </a:r>
                      <a:r>
                        <a:rPr lang="tr-TR" sz="900" b="0" baseline="0" dirty="0" smtClean="0">
                          <a:solidFill>
                            <a:schemeClr val="tx1"/>
                          </a:solidFill>
                        </a:rPr>
                        <a:t>ve  </a:t>
                      </a:r>
                      <a:r>
                        <a:rPr lang="tr-TR" sz="900" b="1" baseline="0" dirty="0" smtClean="0">
                          <a:solidFill>
                            <a:schemeClr val="tx1"/>
                          </a:solidFill>
                        </a:rPr>
                        <a:t>31 Aralık </a:t>
                      </a:r>
                      <a:r>
                        <a:rPr lang="tr-TR" sz="900" b="0" baseline="0" dirty="0" smtClean="0">
                          <a:solidFill>
                            <a:schemeClr val="tx1"/>
                          </a:solidFill>
                        </a:rPr>
                        <a:t>tarihindeki</a:t>
                      </a:r>
                      <a:r>
                        <a:rPr lang="tr-TR" sz="900" b="1" baseline="0" dirty="0" smtClean="0">
                          <a:solidFill>
                            <a:schemeClr val="tx1"/>
                          </a:solidFill>
                        </a:rPr>
                        <a:t> Yılbaşı Yemeği ( Çiroz </a:t>
                      </a:r>
                      <a:r>
                        <a:rPr lang="tr-TR" sz="900" b="1" baseline="0" dirty="0" err="1" smtClean="0">
                          <a:solidFill>
                            <a:schemeClr val="tx1"/>
                          </a:solidFill>
                        </a:rPr>
                        <a:t>Restaurant</a:t>
                      </a:r>
                      <a:r>
                        <a:rPr lang="tr-TR" sz="900" b="1" baseline="0" dirty="0" smtClean="0">
                          <a:solidFill>
                            <a:schemeClr val="tx1"/>
                          </a:solidFill>
                        </a:rPr>
                        <a:t>) </a:t>
                      </a:r>
                      <a:r>
                        <a:rPr lang="tr-TR" sz="900" b="0" baseline="0" dirty="0" smtClean="0">
                          <a:solidFill>
                            <a:schemeClr val="tx1"/>
                          </a:solidFill>
                        </a:rPr>
                        <a:t>  faaliyetleri dostlarımıza duyuruldu.</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duyuruların ardından Son Söz ve Haftanın Sözü için dostlarımıza söz verdi. </a:t>
                      </a:r>
                      <a:endParaRPr lang="tr-TR" sz="900" dirty="0" smtClean="0">
                        <a:solidFill>
                          <a:schemeClr val="tx1"/>
                        </a:solidFill>
                      </a:endParaRPr>
                    </a:p>
                    <a:p>
                      <a:pPr lvl="0" algn="just"/>
                      <a:r>
                        <a:rPr lang="tr-TR" sz="900" baseline="0" dirty="0" smtClean="0">
                          <a:solidFill>
                            <a:schemeClr val="tx1"/>
                          </a:solidFill>
                        </a:rPr>
                        <a:t>Başkanımız, toplantıya katılan tüm misafirlere ve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r>
                        <a:rPr lang="tr-TR" sz="900" b="1" dirty="0" smtClean="0"/>
                        <a:t>Haftanın</a:t>
                      </a:r>
                      <a:r>
                        <a:rPr lang="tr-TR" sz="900" b="1" baseline="0" dirty="0" smtClean="0"/>
                        <a:t> Sözü:  </a:t>
                      </a:r>
                    </a:p>
                    <a:p>
                      <a:pPr algn="just"/>
                      <a:endParaRPr lang="tr-TR" sz="900" b="0" kern="1200" baseline="0" dirty="0" smtClean="0">
                        <a:solidFill>
                          <a:schemeClr val="tx1"/>
                        </a:solidFill>
                        <a:latin typeface="+mn-lt"/>
                        <a:ea typeface="+mn-ea"/>
                        <a:cs typeface="+mn-cs"/>
                      </a:endParaRPr>
                    </a:p>
                    <a:p>
                      <a:pPr algn="just"/>
                      <a:r>
                        <a:rPr lang="tr-TR" sz="900" b="0" kern="1200" baseline="0" dirty="0" smtClean="0">
                          <a:solidFill>
                            <a:schemeClr val="tx1"/>
                          </a:solidFill>
                          <a:latin typeface="+mn-lt"/>
                          <a:ea typeface="+mn-ea"/>
                          <a:cs typeface="+mn-cs"/>
                        </a:rPr>
                        <a:t>« İnsanlar korktukları kimseleri incitmektense, sevdikleri kimseleri incitmeği yeğ tutarlar daima </a:t>
                      </a:r>
                      <a:r>
                        <a:rPr lang="tr-TR" sz="900" b="0" kern="1200" dirty="0" smtClean="0">
                          <a:solidFill>
                            <a:schemeClr val="tx1"/>
                          </a:solidFill>
                          <a:latin typeface="+mn-lt"/>
                          <a:ea typeface="+mn-ea"/>
                          <a:cs typeface="+mn-cs"/>
                        </a:rPr>
                        <a:t> </a:t>
                      </a:r>
                      <a:r>
                        <a:rPr lang="tr-TR" sz="900" b="0" kern="1200" baseline="0" dirty="0" smtClean="0">
                          <a:solidFill>
                            <a:schemeClr val="tx1"/>
                          </a:solidFill>
                          <a:latin typeface="+mn-lt"/>
                          <a:ea typeface="+mn-ea"/>
                          <a:cs typeface="+mn-cs"/>
                        </a:rPr>
                        <a:t> </a:t>
                      </a:r>
                      <a:r>
                        <a:rPr lang="tr-TR" sz="900" b="0" kern="1200" dirty="0" smtClean="0">
                          <a:solidFill>
                            <a:schemeClr val="tx1"/>
                          </a:solidFill>
                          <a:latin typeface="+mn-lt"/>
                          <a:ea typeface="+mn-ea"/>
                          <a:cs typeface="+mn-cs"/>
                        </a:rPr>
                        <a:t>.»</a:t>
                      </a:r>
                      <a:r>
                        <a:rPr lang="tr-TR" sz="900" b="1" kern="1200" dirty="0" smtClean="0">
                          <a:solidFill>
                            <a:schemeClr val="tx1"/>
                          </a:solidFill>
                          <a:latin typeface="+mn-lt"/>
                          <a:ea typeface="+mn-ea"/>
                          <a:cs typeface="+mn-cs"/>
                        </a:rPr>
                        <a:t> </a:t>
                      </a:r>
                      <a:r>
                        <a:rPr lang="tr-TR" sz="900" b="1" kern="1200" dirty="0" err="1" smtClean="0">
                          <a:solidFill>
                            <a:schemeClr val="tx1"/>
                          </a:solidFill>
                          <a:latin typeface="+mn-lt"/>
                          <a:ea typeface="+mn-ea"/>
                          <a:cs typeface="+mn-cs"/>
                        </a:rPr>
                        <a:t>Niccolo</a:t>
                      </a:r>
                      <a:r>
                        <a:rPr lang="tr-TR" sz="900" b="1" kern="1200" dirty="0" smtClean="0">
                          <a:solidFill>
                            <a:schemeClr val="tx1"/>
                          </a:solidFill>
                          <a:latin typeface="+mn-lt"/>
                          <a:ea typeface="+mn-ea"/>
                          <a:cs typeface="+mn-cs"/>
                        </a:rPr>
                        <a:t>’  </a:t>
                      </a:r>
                      <a:r>
                        <a:rPr lang="tr-TR" sz="900" b="1" kern="1200" dirty="0" err="1" smtClean="0">
                          <a:solidFill>
                            <a:schemeClr val="tx1"/>
                          </a:solidFill>
                          <a:latin typeface="+mn-lt"/>
                          <a:ea typeface="+mn-ea"/>
                          <a:cs typeface="+mn-cs"/>
                        </a:rPr>
                        <a:t>Machiavelli</a:t>
                      </a:r>
                      <a:r>
                        <a:rPr lang="tr-TR" sz="900" b="1" kern="1200" dirty="0" smtClean="0">
                          <a:solidFill>
                            <a:schemeClr val="tx1"/>
                          </a:solidFill>
                          <a:latin typeface="+mn-lt"/>
                          <a:ea typeface="+mn-ea"/>
                          <a:cs typeface="+mn-cs"/>
                        </a:rPr>
                        <a:t> </a:t>
                      </a:r>
                      <a:r>
                        <a:rPr lang="tr-TR" sz="1000" b="0" kern="1200" dirty="0" smtClean="0">
                          <a:solidFill>
                            <a:schemeClr val="tx1"/>
                          </a:solidFill>
                          <a:latin typeface="+mn-lt"/>
                          <a:ea typeface="+mn-ea"/>
                          <a:cs typeface="+mn-cs"/>
                        </a:rPr>
                        <a:t> </a:t>
                      </a:r>
                      <a:endParaRPr lang="en-US" sz="10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sp>
        <p:nvSpPr>
          <p:cNvPr id="7" name="Rectangle 6"/>
          <p:cNvSpPr/>
          <p:nvPr/>
        </p:nvSpPr>
        <p:spPr>
          <a:xfrm>
            <a:off x="174701" y="2124447"/>
            <a:ext cx="4290118" cy="646331"/>
          </a:xfrm>
          <a:prstGeom prst="rect">
            <a:avLst/>
          </a:prstGeom>
        </p:spPr>
        <p:txBody>
          <a:bodyPr>
            <a:spAutoFit/>
          </a:bodyPr>
          <a:lstStyle/>
          <a:p>
            <a:pPr lvl="1">
              <a:buFont typeface="Arial" pitchFamily="34" charset="0"/>
              <a:buChar char="•"/>
            </a:pPr>
            <a:r>
              <a:rPr lang="tr-TR" sz="900" dirty="0" smtClean="0"/>
              <a:t> Dr. Murat </a:t>
            </a:r>
            <a:r>
              <a:rPr lang="tr-TR" sz="900" dirty="0" err="1" smtClean="0"/>
              <a:t>Soysalan</a:t>
            </a:r>
            <a:r>
              <a:rPr lang="tr-TR" sz="900" dirty="0" smtClean="0"/>
              <a:t> GDB. Emre </a:t>
            </a:r>
            <a:r>
              <a:rPr lang="tr-TR" sz="900" dirty="0" err="1" smtClean="0"/>
              <a:t>Öztürk’ün</a:t>
            </a:r>
            <a:r>
              <a:rPr lang="tr-TR" sz="900" dirty="0" smtClean="0"/>
              <a:t> misafiri</a:t>
            </a:r>
          </a:p>
          <a:p>
            <a:pPr lvl="1">
              <a:buFont typeface="Arial" pitchFamily="34" charset="0"/>
              <a:buChar char="•"/>
            </a:pPr>
            <a:r>
              <a:rPr lang="tr-TR" sz="900" dirty="0" smtClean="0"/>
              <a:t> Seray </a:t>
            </a:r>
            <a:r>
              <a:rPr lang="tr-TR" sz="900" dirty="0" err="1" smtClean="0"/>
              <a:t>Günay</a:t>
            </a:r>
            <a:r>
              <a:rPr lang="tr-TR" sz="900" dirty="0" smtClean="0"/>
              <a:t> ve Berkay Ekinci  Cengiz Kaya Başkanımızın misafirleri</a:t>
            </a:r>
          </a:p>
          <a:p>
            <a:pPr lvl="1">
              <a:buFont typeface="Arial" pitchFamily="34" charset="0"/>
              <a:buChar char="•"/>
            </a:pPr>
            <a:endParaRPr lang="tr-TR" sz="900" dirty="0"/>
          </a:p>
          <a:p>
            <a:pPr lvl="1"/>
            <a:r>
              <a:rPr lang="tr-TR" sz="900" dirty="0" smtClean="0"/>
              <a:t> </a:t>
            </a:r>
            <a:endParaRPr lang="tr-TR" sz="900" dirty="0"/>
          </a:p>
        </p:txBody>
      </p:sp>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323" y="2246931"/>
            <a:ext cx="2880000" cy="360000"/>
          </a:xfrm>
        </p:spPr>
        <p:txBody>
          <a:bodyPr>
            <a:normAutofit/>
          </a:bodyPr>
          <a:lstStyle/>
          <a:p>
            <a:pPr>
              <a:buNone/>
            </a:pPr>
            <a:r>
              <a:rPr lang="tr-TR" sz="800" b="1" dirty="0" smtClean="0"/>
              <a:t>Kulübümüzün 1519. dönemimizin 19. toplantı açılışı</a:t>
            </a:r>
            <a:endParaRPr lang="tr-TR" sz="800" dirty="0"/>
          </a:p>
        </p:txBody>
      </p:sp>
      <p:pic>
        <p:nvPicPr>
          <p:cNvPr id="1026" name="Picture 2"/>
          <p:cNvPicPr>
            <a:picLocks noChangeAspect="1" noChangeArrowheads="1"/>
          </p:cNvPicPr>
          <p:nvPr/>
        </p:nvPicPr>
        <p:blipFill>
          <a:blip r:embed="rId2" cstate="print"/>
          <a:srcRect/>
          <a:stretch>
            <a:fillRect/>
          </a:stretch>
        </p:blipFill>
        <p:spPr bwMode="auto">
          <a:xfrm>
            <a:off x="888795" y="2448783"/>
            <a:ext cx="3600000" cy="2700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2736627" y="324247"/>
            <a:ext cx="2520000" cy="188986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44339" y="5364807"/>
            <a:ext cx="2520000" cy="1889860"/>
          </a:xfrm>
          <a:prstGeom prst="rect">
            <a:avLst/>
          </a:prstGeom>
          <a:noFill/>
          <a:ln w="9525">
            <a:noFill/>
            <a:miter lim="800000"/>
            <a:headEnd/>
            <a:tailEnd/>
          </a:ln>
          <a:effectLst/>
        </p:spPr>
      </p:pic>
      <p:pic>
        <p:nvPicPr>
          <p:cNvPr id="1033" name="Picture 9"/>
          <p:cNvPicPr>
            <a:picLocks noChangeAspect="1" noChangeArrowheads="1"/>
          </p:cNvPicPr>
          <p:nvPr/>
        </p:nvPicPr>
        <p:blipFill>
          <a:blip r:embed="rId5" cstate="print"/>
          <a:srcRect/>
          <a:stretch>
            <a:fillRect/>
          </a:stretch>
        </p:blipFill>
        <p:spPr bwMode="auto">
          <a:xfrm>
            <a:off x="2736627" y="5364807"/>
            <a:ext cx="2520000" cy="1889860"/>
          </a:xfrm>
          <a:prstGeom prst="rect">
            <a:avLst/>
          </a:prstGeom>
          <a:noFill/>
          <a:ln w="9525">
            <a:noFill/>
            <a:miter lim="800000"/>
            <a:headEnd/>
            <a:tailEnd/>
          </a:ln>
          <a:effectLst/>
        </p:spPr>
      </p:pic>
      <p:pic>
        <p:nvPicPr>
          <p:cNvPr id="1039" name="Picture 15"/>
          <p:cNvPicPr>
            <a:picLocks noChangeAspect="1" noChangeArrowheads="1"/>
          </p:cNvPicPr>
          <p:nvPr/>
        </p:nvPicPr>
        <p:blipFill>
          <a:blip r:embed="rId6" cstate="print"/>
          <a:srcRect/>
          <a:stretch>
            <a:fillRect/>
          </a:stretch>
        </p:blipFill>
        <p:spPr bwMode="auto">
          <a:xfrm>
            <a:off x="72331" y="324247"/>
            <a:ext cx="2520000" cy="1889860"/>
          </a:xfrm>
          <a:prstGeom prst="rect">
            <a:avLst/>
          </a:prstGeom>
          <a:noFill/>
          <a:ln w="9525">
            <a:noFill/>
            <a:miter lim="800000"/>
            <a:headEnd/>
            <a:tailEnd/>
          </a:ln>
          <a:effectLst/>
        </p:spPr>
      </p:pic>
      <p:sp>
        <p:nvSpPr>
          <p:cNvPr id="9" name="8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1519. TOPLANTIMIZ</a:t>
            </a:r>
            <a:endParaRPr lang="tr-TR" b="1" dirty="0">
              <a:latin typeface="Monotype Corsiva" panose="03010101010201010101" pitchFamily="66" charset="0"/>
            </a:endParaRPr>
          </a:p>
        </p:txBody>
      </p:sp>
      <p:sp>
        <p:nvSpPr>
          <p:cNvPr id="10" name="9 Dikdörtgen"/>
          <p:cNvSpPr/>
          <p:nvPr/>
        </p:nvSpPr>
        <p:spPr>
          <a:xfrm>
            <a:off x="2664619" y="2217941"/>
            <a:ext cx="2663825" cy="215444"/>
          </a:xfrm>
          <a:prstGeom prst="rect">
            <a:avLst/>
          </a:prstGeom>
        </p:spPr>
        <p:txBody>
          <a:bodyPr>
            <a:spAutoFit/>
          </a:bodyPr>
          <a:lstStyle/>
          <a:p>
            <a:pPr>
              <a:buNone/>
            </a:pPr>
            <a:r>
              <a:rPr lang="tr-TR" sz="800" b="1" dirty="0" smtClean="0"/>
              <a:t>Gazi </a:t>
            </a:r>
            <a:r>
              <a:rPr lang="tr-TR" sz="800" b="1" dirty="0" err="1" smtClean="0"/>
              <a:t>Rotaract</a:t>
            </a:r>
            <a:r>
              <a:rPr lang="tr-TR" sz="800" b="1" dirty="0" smtClean="0"/>
              <a:t> Kulübü projelerini yemek öncesi tanıtırken</a:t>
            </a:r>
            <a:endParaRPr lang="tr-TR" sz="800" dirty="0"/>
          </a:p>
        </p:txBody>
      </p:sp>
      <p:sp>
        <p:nvSpPr>
          <p:cNvPr id="12" name="11 Dikdörtgen"/>
          <p:cNvSpPr/>
          <p:nvPr/>
        </p:nvSpPr>
        <p:spPr>
          <a:xfrm>
            <a:off x="144810" y="7309603"/>
            <a:ext cx="2663825" cy="215444"/>
          </a:xfrm>
          <a:prstGeom prst="rect">
            <a:avLst/>
          </a:prstGeom>
        </p:spPr>
        <p:txBody>
          <a:bodyPr>
            <a:spAutoFit/>
          </a:bodyPr>
          <a:lstStyle/>
          <a:p>
            <a:pPr>
              <a:buNone/>
            </a:pPr>
            <a:r>
              <a:rPr lang="tr-TR" sz="800" b="1" dirty="0" smtClean="0"/>
              <a:t>Kasım  Ayı % 100 Devam Ödülü alan dostlarımız</a:t>
            </a:r>
            <a:endParaRPr lang="tr-TR" sz="800" dirty="0"/>
          </a:p>
        </p:txBody>
      </p:sp>
      <p:sp>
        <p:nvSpPr>
          <p:cNvPr id="13" name="12 Dikdörtgen"/>
          <p:cNvSpPr/>
          <p:nvPr/>
        </p:nvSpPr>
        <p:spPr>
          <a:xfrm>
            <a:off x="1331913" y="5149363"/>
            <a:ext cx="2663825" cy="215444"/>
          </a:xfrm>
          <a:prstGeom prst="rect">
            <a:avLst/>
          </a:prstGeom>
        </p:spPr>
        <p:txBody>
          <a:bodyPr>
            <a:spAutoFit/>
          </a:bodyPr>
          <a:lstStyle/>
          <a:p>
            <a:pPr>
              <a:buNone/>
            </a:pPr>
            <a:r>
              <a:rPr lang="tr-TR" sz="800" b="1" dirty="0" smtClean="0"/>
              <a:t>Bilkent Üniversitesi Toplumsal Duyarlılık projeleri tanıtımı</a:t>
            </a:r>
            <a:endParaRPr lang="tr-TR" sz="800" dirty="0"/>
          </a:p>
        </p:txBody>
      </p:sp>
      <p:sp>
        <p:nvSpPr>
          <p:cNvPr id="14" name="13 Dikdörtgen"/>
          <p:cNvSpPr/>
          <p:nvPr/>
        </p:nvSpPr>
        <p:spPr>
          <a:xfrm>
            <a:off x="2664619" y="7289859"/>
            <a:ext cx="2663825" cy="215444"/>
          </a:xfrm>
          <a:prstGeom prst="rect">
            <a:avLst/>
          </a:prstGeom>
        </p:spPr>
        <p:txBody>
          <a:bodyPr>
            <a:spAutoFit/>
          </a:bodyPr>
          <a:lstStyle/>
          <a:p>
            <a:pPr>
              <a:buNone/>
            </a:pPr>
            <a:r>
              <a:rPr lang="tr-TR" sz="800" b="1" dirty="0" smtClean="0"/>
              <a:t>Bilkent Üniversitesi Toplumsal Duyarlılık projeleri tanıtımı</a:t>
            </a:r>
            <a:endParaRPr lang="tr-TR"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Picture 22"/>
          <p:cNvPicPr>
            <a:picLocks noChangeAspect="1" noChangeArrowheads="1"/>
          </p:cNvPicPr>
          <p:nvPr/>
        </p:nvPicPr>
        <p:blipFill>
          <a:blip r:embed="rId2" cstate="print"/>
          <a:srcRect/>
          <a:stretch>
            <a:fillRect/>
          </a:stretch>
        </p:blipFill>
        <p:spPr bwMode="auto">
          <a:xfrm>
            <a:off x="144339" y="522479"/>
            <a:ext cx="2520000" cy="1890000"/>
          </a:xfrm>
          <a:prstGeom prst="rect">
            <a:avLst/>
          </a:prstGeom>
          <a:noFill/>
          <a:ln w="9525">
            <a:noFill/>
            <a:miter lim="800000"/>
            <a:headEnd/>
            <a:tailEnd/>
          </a:ln>
          <a:effectLst/>
        </p:spPr>
      </p:pic>
      <p:pic>
        <p:nvPicPr>
          <p:cNvPr id="5" name="Picture 14"/>
          <p:cNvPicPr>
            <a:picLocks noChangeAspect="1" noChangeArrowheads="1"/>
          </p:cNvPicPr>
          <p:nvPr/>
        </p:nvPicPr>
        <p:blipFill>
          <a:blip r:embed="rId3" cstate="print"/>
          <a:srcRect/>
          <a:stretch>
            <a:fillRect/>
          </a:stretch>
        </p:blipFill>
        <p:spPr bwMode="auto">
          <a:xfrm>
            <a:off x="2736627" y="522619"/>
            <a:ext cx="2520000" cy="1889860"/>
          </a:xfrm>
          <a:prstGeom prst="rect">
            <a:avLst/>
          </a:prstGeom>
          <a:noFill/>
          <a:ln w="9525">
            <a:noFill/>
            <a:miter lim="800000"/>
            <a:headEnd/>
            <a:tailEnd/>
          </a:ln>
          <a:effectLst/>
        </p:spPr>
      </p:pic>
      <p:pic>
        <p:nvPicPr>
          <p:cNvPr id="6" name="Picture 17"/>
          <p:cNvPicPr>
            <a:picLocks noGrp="1" noChangeAspect="1" noChangeArrowheads="1"/>
          </p:cNvPicPr>
          <p:nvPr>
            <p:ph idx="1"/>
          </p:nvPr>
        </p:nvPicPr>
        <p:blipFill>
          <a:blip r:embed="rId4" cstate="print"/>
          <a:srcRect/>
          <a:stretch>
            <a:fillRect/>
          </a:stretch>
        </p:blipFill>
        <p:spPr bwMode="auto">
          <a:xfrm>
            <a:off x="2736627" y="2681574"/>
            <a:ext cx="2518756" cy="1891145"/>
          </a:xfrm>
          <a:prstGeom prst="rect">
            <a:avLst/>
          </a:prstGeom>
          <a:noFill/>
          <a:ln w="9525">
            <a:noFill/>
            <a:miter lim="800000"/>
            <a:headEnd/>
            <a:tailEnd/>
          </a:ln>
          <a:effectLst/>
        </p:spPr>
      </p:pic>
      <p:pic>
        <p:nvPicPr>
          <p:cNvPr id="7" name="Picture 20"/>
          <p:cNvPicPr>
            <a:picLocks noChangeAspect="1" noChangeArrowheads="1"/>
          </p:cNvPicPr>
          <p:nvPr/>
        </p:nvPicPr>
        <p:blipFill>
          <a:blip r:embed="rId5" cstate="print"/>
          <a:srcRect/>
          <a:stretch>
            <a:fillRect/>
          </a:stretch>
        </p:blipFill>
        <p:spPr bwMode="auto">
          <a:xfrm>
            <a:off x="2736627" y="4843099"/>
            <a:ext cx="2520000" cy="1889860"/>
          </a:xfrm>
          <a:prstGeom prst="rect">
            <a:avLst/>
          </a:prstGeom>
          <a:noFill/>
          <a:ln w="9525">
            <a:noFill/>
            <a:miter lim="800000"/>
            <a:headEnd/>
            <a:tailEnd/>
          </a:ln>
          <a:effectLst/>
        </p:spPr>
      </p:pic>
      <p:pic>
        <p:nvPicPr>
          <p:cNvPr id="8" name="Picture 10"/>
          <p:cNvPicPr>
            <a:picLocks noChangeAspect="1" noChangeArrowheads="1"/>
          </p:cNvPicPr>
          <p:nvPr/>
        </p:nvPicPr>
        <p:blipFill>
          <a:blip r:embed="rId6" cstate="print"/>
          <a:srcRect/>
          <a:stretch>
            <a:fillRect/>
          </a:stretch>
        </p:blipFill>
        <p:spPr bwMode="auto">
          <a:xfrm>
            <a:off x="144619" y="2682859"/>
            <a:ext cx="2520000" cy="1889860"/>
          </a:xfrm>
          <a:prstGeom prst="rect">
            <a:avLst/>
          </a:prstGeom>
          <a:noFill/>
          <a:ln w="9525">
            <a:noFill/>
            <a:miter lim="800000"/>
            <a:headEnd/>
            <a:tailEnd/>
          </a:ln>
          <a:effectLst/>
        </p:spPr>
      </p:pic>
      <p:pic>
        <p:nvPicPr>
          <p:cNvPr id="9" name="Picture 18"/>
          <p:cNvPicPr>
            <a:picLocks noChangeAspect="1" noChangeArrowheads="1"/>
          </p:cNvPicPr>
          <p:nvPr/>
        </p:nvPicPr>
        <p:blipFill>
          <a:blip r:embed="rId7" cstate="print"/>
          <a:srcRect/>
          <a:stretch>
            <a:fillRect/>
          </a:stretch>
        </p:blipFill>
        <p:spPr bwMode="auto">
          <a:xfrm>
            <a:off x="144339" y="4843099"/>
            <a:ext cx="2520000" cy="1889860"/>
          </a:xfrm>
          <a:prstGeom prst="rect">
            <a:avLst/>
          </a:prstGeom>
          <a:noFill/>
          <a:ln w="9525">
            <a:noFill/>
            <a:miter lim="800000"/>
            <a:headEnd/>
            <a:tailEnd/>
          </a:ln>
          <a:effectLst/>
        </p:spPr>
      </p:pic>
      <p:sp>
        <p:nvSpPr>
          <p:cNvPr id="11" name="10 Dikdörtgen"/>
          <p:cNvSpPr/>
          <p:nvPr/>
        </p:nvSpPr>
        <p:spPr>
          <a:xfrm>
            <a:off x="1810867" y="16470"/>
            <a:ext cx="1705916" cy="307777"/>
          </a:xfrm>
          <a:prstGeom prst="rect">
            <a:avLst/>
          </a:prstGeom>
        </p:spPr>
        <p:txBody>
          <a:bodyPr wrap="none">
            <a:spAutoFit/>
          </a:bodyPr>
          <a:lstStyle/>
          <a:p>
            <a:r>
              <a:rPr lang="tr-TR" b="1" dirty="0" smtClean="0">
                <a:latin typeface="Monotype Corsiva" panose="03010101010201010101" pitchFamily="66" charset="0"/>
              </a:rPr>
              <a:t>1519. TOPLANTIMIZ</a:t>
            </a:r>
            <a:endParaRPr lang="tr-TR" b="1" dirty="0">
              <a:latin typeface="Monotype Corsiva" panose="03010101010201010101" pitchFamily="66" charset="0"/>
            </a:endParaRPr>
          </a:p>
        </p:txBody>
      </p:sp>
      <p:sp>
        <p:nvSpPr>
          <p:cNvPr id="12" name="11 Dikdörtgen"/>
          <p:cNvSpPr/>
          <p:nvPr/>
        </p:nvSpPr>
        <p:spPr>
          <a:xfrm>
            <a:off x="324859" y="6898461"/>
            <a:ext cx="4500000" cy="215444"/>
          </a:xfrm>
          <a:prstGeom prst="rect">
            <a:avLst/>
          </a:prstGeom>
        </p:spPr>
        <p:txBody>
          <a:bodyPr>
            <a:spAutoFit/>
          </a:bodyPr>
          <a:lstStyle/>
          <a:p>
            <a:pPr>
              <a:buNone/>
            </a:pPr>
            <a:r>
              <a:rPr lang="tr-TR" sz="800" b="1" dirty="0" smtClean="0"/>
              <a:t>Kulübümüzün 1519. dönemimizin 19. toplantısında dostlarımızın  değişik konularda görüş bildirmeleri</a:t>
            </a:r>
            <a:endParaRPr lang="tr-TR"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1520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85050807"/>
              </p:ext>
            </p:extLst>
          </p:nvPr>
        </p:nvGraphicFramePr>
        <p:xfrm>
          <a:off x="288355" y="828303"/>
          <a:ext cx="4910346" cy="6821034"/>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08.12.2016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77</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Serdar Ünlü, Ayhan İldam, Emre </a:t>
                      </a:r>
                      <a:r>
                        <a:rPr lang="tr-TR" sz="1000" baseline="0" dirty="0" err="1" smtClean="0">
                          <a:solidFill>
                            <a:schemeClr val="tx1"/>
                          </a:solidFill>
                        </a:rPr>
                        <a:t>Öztürk</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lnB>
                      <a:noFill/>
                    </a:lnB>
                  </a:tcPr>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endParaRPr lang="tr-TR" sz="900" b="1" dirty="0" smtClean="0">
                        <a:solidFill>
                          <a:schemeClr val="tx1"/>
                        </a:solidFill>
                      </a:endParaRPr>
                    </a:p>
                    <a:p>
                      <a:pPr lvl="0" algn="just"/>
                      <a:r>
                        <a:rPr lang="tr-TR" sz="900" dirty="0" smtClean="0">
                          <a:solidFill>
                            <a:schemeClr val="tx1"/>
                          </a:solidFill>
                        </a:rPr>
                        <a:t>Dönemimizin 20. toplantısında, </a:t>
                      </a:r>
                      <a:r>
                        <a:rPr lang="tr-TR" sz="900" dirty="0" smtClean="0"/>
                        <a:t>Başkanımız Cengiz</a:t>
                      </a:r>
                      <a:r>
                        <a:rPr lang="tr-TR" sz="900" baseline="0" dirty="0" smtClean="0"/>
                        <a:t> Kaya tarafından sırasıyla «Toplantı Gündemi»  duyurusu dostlarımıza  yapıldı. Biz bize bir toplantı olduğu için misafirlerimizin olmadığı belirtildi.</a:t>
                      </a:r>
                    </a:p>
                    <a:p>
                      <a:pPr lvl="0" algn="l"/>
                      <a:r>
                        <a:rPr lang="tr-TR" sz="900" baseline="0" dirty="0" smtClean="0"/>
                        <a:t>Kulüp Genel Sekreteri Rtn.Mert Özmut tarafından katılım oranımız, mazeretli dostlarımız ve mutlu gün bilgilendirilmeleri yapıldı.</a:t>
                      </a:r>
                    </a:p>
                    <a:p>
                      <a:pPr lvl="0" algn="l"/>
                      <a:r>
                        <a:rPr lang="tr-TR" sz="900" baseline="0" dirty="0" smtClean="0"/>
                        <a:t>Annesinin vefatı nedeniyle bir teşekkür konuşması yapan, BES ve Asamble Komitesi Başkanı GDB. Kadri Güneş BES ve Asamble çalışmaları hakkında bir bilgilendirme yaptı. Hazırlanan davet mektupları toplantıda bulunan dostlarımıza dağıtıldı.</a:t>
                      </a:r>
                    </a:p>
                    <a:p>
                      <a:pPr marL="342900" lvl="0" indent="-342900" algn="l">
                        <a:spcAft>
                          <a:spcPts val="0"/>
                        </a:spcAft>
                        <a:buFont typeface="Arial"/>
                        <a:buNone/>
                      </a:pPr>
                      <a:r>
                        <a:rPr lang="tr-TR" sz="900" b="0" dirty="0" smtClean="0">
                          <a:latin typeface="+mn-lt"/>
                          <a:ea typeface="Calibri"/>
                        </a:rPr>
                        <a:t>11 Ağustos 2016 tarihli Yönetim Kurulu kararına göre</a:t>
                      </a:r>
                      <a:r>
                        <a:rPr lang="tr-TR" sz="900" b="0" baseline="0" dirty="0" smtClean="0">
                          <a:latin typeface="+mn-lt"/>
                          <a:ea typeface="Calibri"/>
                        </a:rPr>
                        <a:t> GDB. Kadri Güneş başkanlığında oluşturulan komite</a:t>
                      </a:r>
                    </a:p>
                    <a:p>
                      <a:pPr marL="342900" lvl="0" indent="-342900" algn="l">
                        <a:spcAft>
                          <a:spcPts val="0"/>
                        </a:spcAft>
                        <a:buFont typeface="Arial"/>
                        <a:buNone/>
                      </a:pPr>
                      <a:r>
                        <a:rPr lang="tr-TR" sz="900" b="0" baseline="0" dirty="0" smtClean="0">
                          <a:latin typeface="+mn-lt"/>
                          <a:ea typeface="Calibri"/>
                        </a:rPr>
                        <a:t>adına,  Kadri Güneş dostumuz “Geleceğe Yönelik Tasarruf Tedbirleri” konulu görüşleri dostlarımıza sundu.</a:t>
                      </a:r>
                    </a:p>
                    <a:p>
                      <a:pPr marL="342900" lvl="0" indent="-342900" algn="l">
                        <a:spcAft>
                          <a:spcPts val="0"/>
                        </a:spcAft>
                        <a:buFont typeface="Arial"/>
                        <a:buNone/>
                      </a:pPr>
                      <a:r>
                        <a:rPr lang="tr-TR" sz="900" b="0" baseline="0" dirty="0" smtClean="0">
                          <a:latin typeface="+mn-lt"/>
                          <a:ea typeface="Calibri"/>
                        </a:rPr>
                        <a:t>Toplantıda bulunan dostlarımız, sunulan tedbirlere yönelik görüşlerini belirttiler. Değişik görüşlerin ortaya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err="1" smtClean="0"/>
                        <a:t>çıktğı</a:t>
                      </a:r>
                      <a:r>
                        <a:rPr lang="tr-TR" sz="900" b="0" baseline="0" dirty="0" smtClean="0"/>
                        <a:t> Tasarruf Tedbirleri konusundaki çalışmaların ve toplantıların devam etmesine ve komitenin önerilerini içeren yazılı bir raporun oluşturulup, üyelere dağıtılmasına  karar verildi.</a:t>
                      </a:r>
                    </a:p>
                    <a:p>
                      <a:pPr marL="342900" lvl="0" indent="-342900" algn="just">
                        <a:spcAft>
                          <a:spcPts val="0"/>
                        </a:spcAft>
                        <a:buFont typeface="Arial"/>
                        <a:buNone/>
                      </a:pPr>
                      <a:r>
                        <a:rPr lang="tr-TR" sz="900" b="0" dirty="0" smtClean="0">
                          <a:latin typeface="+mn-lt"/>
                          <a:ea typeface="Calibri"/>
                        </a:rPr>
                        <a:t>GDB. Haluk Yüceel</a:t>
                      </a:r>
                      <a:r>
                        <a:rPr lang="tr-TR" sz="900" b="0" baseline="0" dirty="0" smtClean="0">
                          <a:latin typeface="+mn-lt"/>
                          <a:ea typeface="Calibri"/>
                        </a:rPr>
                        <a:t> a</a:t>
                      </a:r>
                      <a:r>
                        <a:rPr lang="tr-TR" sz="900" b="0" dirty="0" smtClean="0">
                          <a:latin typeface="+mn-lt"/>
                          <a:ea typeface="Calibri"/>
                        </a:rPr>
                        <a:t>samble kıyafetlerinin hazır</a:t>
                      </a:r>
                      <a:r>
                        <a:rPr lang="tr-TR" sz="900" b="0" baseline="0" dirty="0" smtClean="0">
                          <a:latin typeface="+mn-lt"/>
                          <a:ea typeface="Calibri"/>
                        </a:rPr>
                        <a:t> olduğunu ve alınması </a:t>
                      </a:r>
                      <a:r>
                        <a:rPr lang="tr-TR" sz="900" b="0" dirty="0" smtClean="0">
                          <a:latin typeface="+mn-lt"/>
                          <a:ea typeface="Calibri"/>
                        </a:rPr>
                        <a:t>konusunda duyuru yaptı. </a:t>
                      </a:r>
                    </a:p>
                    <a:p>
                      <a:pPr marL="342900" lvl="0" indent="-342900" algn="l">
                        <a:spcAft>
                          <a:spcPts val="0"/>
                        </a:spcAft>
                        <a:buFont typeface="Arial"/>
                        <a:buNone/>
                      </a:pPr>
                      <a:r>
                        <a:rPr lang="tr-TR" sz="900" b="0" dirty="0" smtClean="0">
                          <a:latin typeface="+mn-lt"/>
                          <a:ea typeface="Calibri"/>
                        </a:rPr>
                        <a:t>GDB. Levent Çolak 11</a:t>
                      </a:r>
                      <a:r>
                        <a:rPr lang="tr-TR" sz="900" b="0" baseline="0" dirty="0" smtClean="0">
                          <a:latin typeface="+mn-lt"/>
                          <a:ea typeface="Calibri"/>
                        </a:rPr>
                        <a:t> Aralık tarihindeki 7. </a:t>
                      </a:r>
                      <a:r>
                        <a:rPr lang="tr-TR" sz="900" b="0" baseline="0" dirty="0" err="1" smtClean="0">
                          <a:latin typeface="+mn-lt"/>
                          <a:ea typeface="Calibri"/>
                        </a:rPr>
                        <a:t>Berdan</a:t>
                      </a:r>
                      <a:r>
                        <a:rPr lang="tr-TR" sz="900" b="0" baseline="0" dirty="0" smtClean="0">
                          <a:latin typeface="+mn-lt"/>
                          <a:ea typeface="Calibri"/>
                        </a:rPr>
                        <a:t> Akalın </a:t>
                      </a:r>
                      <a:r>
                        <a:rPr lang="tr-TR" sz="900" b="0" dirty="0" smtClean="0">
                          <a:latin typeface="+mn-lt"/>
                          <a:ea typeface="Calibri"/>
                        </a:rPr>
                        <a:t>Bowling turnuvası hakkında bilgilendirdi .</a:t>
                      </a:r>
                    </a:p>
                    <a:p>
                      <a:pPr marL="342900" lvl="0" indent="-342900" algn="l">
                        <a:spcAft>
                          <a:spcPts val="0"/>
                        </a:spcAft>
                        <a:buFont typeface="Arial"/>
                        <a:buNone/>
                      </a:pPr>
                      <a:r>
                        <a:rPr lang="tr-TR" sz="900" b="0" dirty="0" smtClean="0">
                          <a:latin typeface="+mn-lt"/>
                          <a:ea typeface="Calibri"/>
                        </a:rPr>
                        <a:t>Cengiz Başkanımız 15 Aralıkta yapılacak olan Guvernör ziyareti hakkında bilgilendirme yaptı.</a:t>
                      </a:r>
                    </a:p>
                    <a:p>
                      <a:pPr marL="342900" lvl="0" indent="-342900" algn="l">
                        <a:spcAft>
                          <a:spcPts val="0"/>
                        </a:spcAft>
                        <a:buFont typeface="Arial"/>
                        <a:buNone/>
                      </a:pPr>
                      <a:r>
                        <a:rPr lang="tr-TR" sz="900" b="0" dirty="0" smtClean="0">
                          <a:latin typeface="+mn-lt"/>
                          <a:ea typeface="Calibri"/>
                        </a:rPr>
                        <a:t>GDB. Namık Kodaman 31</a:t>
                      </a:r>
                      <a:r>
                        <a:rPr lang="tr-TR" sz="900" b="0" baseline="0" dirty="0" smtClean="0">
                          <a:latin typeface="+mn-lt"/>
                          <a:ea typeface="Calibri"/>
                        </a:rPr>
                        <a:t> Aralıkta yapılması planlanan yılbaşı yemeğine yönelik bilgi verdi. </a:t>
                      </a:r>
                      <a:endParaRPr lang="tr-TR" sz="900" b="0" dirty="0" smtClean="0">
                        <a:latin typeface="+mn-lt"/>
                        <a:ea typeface="Calibri"/>
                      </a:endParaRP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duyuruların ardından Son Söz ve Haftanın Sözü için dostlarımıza söz verdi. </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T</a:t>
                      </a:r>
                      <a:r>
                        <a:rPr lang="tr-TR" sz="900" baseline="0" dirty="0" smtClean="0">
                          <a:solidFill>
                            <a:schemeClr val="tx1"/>
                          </a:solidFill>
                        </a:rPr>
                        <a: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aseline="0" dirty="0" smtClean="0">
                        <a:solidFill>
                          <a:schemeClr val="tx1"/>
                        </a:solidFill>
                      </a:endParaRPr>
                    </a:p>
                    <a:p>
                      <a:pPr lvl="0" algn="just"/>
                      <a:r>
                        <a:rPr lang="tr-TR" sz="900" b="1" dirty="0" smtClean="0"/>
                        <a:t>Haftanın</a:t>
                      </a:r>
                      <a:r>
                        <a:rPr lang="tr-TR" sz="900" b="1" baseline="0" dirty="0" smtClean="0"/>
                        <a:t> Sözü:  </a:t>
                      </a:r>
                    </a:p>
                    <a:p>
                      <a:pPr marL="0" marR="0" lvl="0" indent="0" algn="just" defTabSz="736549" rtl="0" eaLnBrk="1" fontAlgn="auto" latinLnBrk="0" hangingPunct="1">
                        <a:lnSpc>
                          <a:spcPct val="100000"/>
                        </a:lnSpc>
                        <a:spcBef>
                          <a:spcPts val="0"/>
                        </a:spcBef>
                        <a:spcAft>
                          <a:spcPts val="0"/>
                        </a:spcAft>
                        <a:buClrTx/>
                        <a:buSzTx/>
                        <a:buFontTx/>
                        <a:buNone/>
                        <a:tabLst/>
                        <a:defRPr/>
                      </a:pPr>
                      <a:endParaRPr lang="tr-TR" sz="700" b="1" dirty="0" smtClean="0">
                        <a:latin typeface="Arial"/>
                        <a:ea typeface="Calibri"/>
                      </a:endParaRP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900" b="1" dirty="0" smtClean="0">
                          <a:latin typeface="+mj-lt"/>
                          <a:ea typeface="Calibri"/>
                        </a:rPr>
                        <a:t>“</a:t>
                      </a:r>
                      <a:r>
                        <a:rPr lang="tr-TR" sz="900" b="0" dirty="0" smtClean="0">
                          <a:latin typeface="+mj-lt"/>
                          <a:ea typeface="Calibri"/>
                        </a:rPr>
                        <a:t>Sen sen ol mutluyken söz verme, üzgünken cevap verme, öfkeliysen karar verme.</a:t>
                      </a:r>
                      <a:r>
                        <a:rPr lang="tr-TR" sz="900" b="1" dirty="0" smtClean="0">
                          <a:latin typeface="+mj-lt"/>
                          <a:ea typeface="Calibri"/>
                        </a:rPr>
                        <a:t>” </a:t>
                      </a:r>
                      <a:r>
                        <a:rPr lang="tr-TR" sz="700" b="1" dirty="0" smtClean="0">
                          <a:latin typeface="Arial"/>
                          <a:ea typeface="Calibri"/>
                        </a:rPr>
                        <a:t>İrfan Kandemir</a:t>
                      </a:r>
                      <a:endParaRPr lang="tr-TR" sz="800" b="1" dirty="0" smtClean="0">
                        <a:latin typeface="Arial"/>
                        <a:ea typeface="Calibri"/>
                      </a:endParaRPr>
                    </a:p>
                    <a:p>
                      <a:pPr lvl="0" algn="just"/>
                      <a:endParaRPr lang="tr-TR" sz="900" b="1" baseline="0" dirty="0" smtClean="0"/>
                    </a:p>
                    <a:p>
                      <a:pPr algn="just"/>
                      <a:r>
                        <a:rPr lang="tr-TR" sz="1000" b="0" kern="1200" dirty="0" smtClean="0">
                          <a:solidFill>
                            <a:schemeClr val="tx1"/>
                          </a:solidFill>
                          <a:latin typeface="+mn-lt"/>
                          <a:ea typeface="+mn-ea"/>
                          <a:cs typeface="+mn-cs"/>
                        </a:rPr>
                        <a:t> </a:t>
                      </a:r>
                      <a:endParaRPr lang="en-US" sz="1000" b="0" kern="1200" dirty="0" smtClean="0">
                        <a:solidFill>
                          <a:schemeClr val="tx1"/>
                        </a:solidFill>
                        <a:latin typeface="+mn-lt"/>
                        <a:ea typeface="+mn-ea"/>
                        <a:cs typeface="+mn-cs"/>
                      </a:endParaRPr>
                    </a:p>
                    <a:p>
                      <a:pPr algn="just"/>
                      <a:endParaRPr lang="en-US" sz="900" b="0" kern="1200" dirty="0" smtClean="0">
                        <a:solidFill>
                          <a:schemeClr val="tx1"/>
                        </a:solidFill>
                        <a:latin typeface="+mn-lt"/>
                        <a:ea typeface="+mn-ea"/>
                        <a:cs typeface="+mn-cs"/>
                      </a:endParaRPr>
                    </a:p>
                    <a:p>
                      <a:pPr lvl="0" algn="l"/>
                      <a:r>
                        <a:rPr lang="tr-TR" sz="900" b="0" baseline="0" dirty="0" smtClean="0">
                          <a:solidFill>
                            <a:schemeClr val="tx1"/>
                          </a:solidFill>
                        </a:rPr>
                        <a:t> </a:t>
                      </a:r>
                      <a:r>
                        <a:rPr lang="tr-TR" sz="900" baseline="0" dirty="0" smtClean="0">
                          <a:solidFill>
                            <a:schemeClr val="tx1"/>
                          </a:solidFill>
                        </a:rPr>
                        <a:t>                                                                        </a:t>
                      </a:r>
                    </a:p>
                    <a:p>
                      <a:pPr lvl="1" algn="just"/>
                      <a:endParaRPr lang="tr-TR" sz="900" dirty="0">
                        <a:solidFill>
                          <a:schemeClr val="tx1"/>
                        </a:solidFill>
                      </a:endParaRPr>
                    </a:p>
                  </a:txBody>
                  <a:tcPr marL="0" marR="0" marT="37806" marB="37806">
                    <a:lnL>
                      <a:noFill/>
                    </a:lnL>
                    <a:lnR>
                      <a:noFill/>
                    </a:lnR>
                    <a:lnT>
                      <a:noFill/>
                    </a:lnT>
                    <a:lnB>
                      <a:noFill/>
                    </a:lnB>
                    <a:lnTlToBr w="12700" cmpd="sng">
                      <a:noFill/>
                      <a:prstDash val="solid"/>
                    </a:lnTlToBr>
                    <a:lnBlToTr w="12700" cmpd="sng">
                      <a:noFill/>
                      <a:prstDash val="solid"/>
                    </a:lnBlToTr>
                  </a:tcPr>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lnT>
                      <a:noFill/>
                    </a:lnT>
                  </a:tcPr>
                </a:tc>
                <a:tc>
                  <a:txBody>
                    <a:bodyPr/>
                    <a:lstStyle/>
                    <a:p>
                      <a:endParaRPr lang="tr-TR" sz="1000" dirty="0"/>
                    </a:p>
                  </a:txBody>
                  <a:tcPr marL="71057" marR="71057" marT="37806" marB="37806">
                    <a:lnT>
                      <a:noFill/>
                    </a:lnT>
                  </a:tcPr>
                </a:tc>
              </a:tr>
            </a:tbl>
          </a:graphicData>
        </a:graphic>
      </p:graphicFrame>
      <p:sp>
        <p:nvSpPr>
          <p:cNvPr id="7" name="Rectangle 6"/>
          <p:cNvSpPr/>
          <p:nvPr/>
        </p:nvSpPr>
        <p:spPr>
          <a:xfrm>
            <a:off x="174701" y="2268463"/>
            <a:ext cx="4290118" cy="369332"/>
          </a:xfrm>
          <a:prstGeom prst="rect">
            <a:avLst/>
          </a:prstGeom>
        </p:spPr>
        <p:txBody>
          <a:bodyPr>
            <a:spAutoFit/>
          </a:bodyPr>
          <a:lstStyle/>
          <a:p>
            <a:pPr lvl="1"/>
            <a:endParaRPr lang="tr-TR" sz="900" dirty="0"/>
          </a:p>
          <a:p>
            <a:pPr lvl="1"/>
            <a:r>
              <a:rPr lang="tr-TR" sz="900" dirty="0" smtClean="0"/>
              <a:t> </a:t>
            </a:r>
            <a:endParaRPr lang="tr-TR" sz="900" dirty="0"/>
          </a:p>
        </p:txBody>
      </p:sp>
    </p:spTree>
    <p:extLst>
      <p:ext uri="{BB962C8B-B14F-4D97-AF65-F5344CB8AC3E}">
        <p14:creationId xmlns="" xmlns:p14="http://schemas.microsoft.com/office/powerpoint/2010/main" val="303153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72611" y="4044847"/>
            <a:ext cx="2340000" cy="1560000"/>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cstate="print"/>
          <a:srcRect/>
          <a:stretch>
            <a:fillRect/>
          </a:stretch>
        </p:blipFill>
        <p:spPr bwMode="auto">
          <a:xfrm>
            <a:off x="2736907" y="372439"/>
            <a:ext cx="2340000" cy="1560000"/>
          </a:xfrm>
          <a:prstGeom prst="rect">
            <a:avLst/>
          </a:prstGeom>
          <a:noFill/>
          <a:ln w="9525">
            <a:noFill/>
            <a:miter lim="800000"/>
            <a:headEnd/>
            <a:tailEnd/>
          </a:ln>
          <a:effectLst/>
        </p:spPr>
      </p:pic>
      <p:pic>
        <p:nvPicPr>
          <p:cNvPr id="15368" name="Picture 8"/>
          <p:cNvPicPr>
            <a:picLocks noChangeAspect="1" noChangeArrowheads="1"/>
          </p:cNvPicPr>
          <p:nvPr/>
        </p:nvPicPr>
        <p:blipFill>
          <a:blip r:embed="rId4" cstate="print"/>
          <a:srcRect/>
          <a:stretch>
            <a:fillRect/>
          </a:stretch>
        </p:blipFill>
        <p:spPr bwMode="auto">
          <a:xfrm>
            <a:off x="2736627" y="2244647"/>
            <a:ext cx="2340000" cy="1560000"/>
          </a:xfrm>
          <a:prstGeom prst="rect">
            <a:avLst/>
          </a:prstGeom>
          <a:noFill/>
          <a:ln w="9525">
            <a:noFill/>
            <a:miter lim="800000"/>
            <a:headEnd/>
            <a:tailEnd/>
          </a:ln>
          <a:effectLst/>
        </p:spPr>
      </p:pic>
      <p:pic>
        <p:nvPicPr>
          <p:cNvPr id="15373" name="Picture 13"/>
          <p:cNvPicPr>
            <a:picLocks noChangeAspect="1" noChangeArrowheads="1"/>
          </p:cNvPicPr>
          <p:nvPr/>
        </p:nvPicPr>
        <p:blipFill>
          <a:blip r:embed="rId5" cstate="print"/>
          <a:srcRect/>
          <a:stretch>
            <a:fillRect/>
          </a:stretch>
        </p:blipFill>
        <p:spPr bwMode="auto">
          <a:xfrm>
            <a:off x="72611" y="372439"/>
            <a:ext cx="2340000" cy="1560000"/>
          </a:xfrm>
          <a:prstGeom prst="rect">
            <a:avLst/>
          </a:prstGeom>
          <a:noFill/>
          <a:ln w="9525">
            <a:noFill/>
            <a:miter lim="800000"/>
            <a:headEnd/>
            <a:tailEnd/>
          </a:ln>
          <a:effectLst/>
        </p:spPr>
      </p:pic>
      <p:pic>
        <p:nvPicPr>
          <p:cNvPr id="15374" name="Picture 14"/>
          <p:cNvPicPr>
            <a:picLocks noChangeAspect="1" noChangeArrowheads="1"/>
          </p:cNvPicPr>
          <p:nvPr/>
        </p:nvPicPr>
        <p:blipFill>
          <a:blip r:embed="rId6" cstate="print"/>
          <a:srcRect/>
          <a:stretch>
            <a:fillRect/>
          </a:stretch>
        </p:blipFill>
        <p:spPr bwMode="auto">
          <a:xfrm>
            <a:off x="2736627" y="4044847"/>
            <a:ext cx="2340000" cy="1560000"/>
          </a:xfrm>
          <a:prstGeom prst="rect">
            <a:avLst/>
          </a:prstGeom>
          <a:noFill/>
          <a:ln w="9525">
            <a:noFill/>
            <a:miter lim="800000"/>
            <a:headEnd/>
            <a:tailEnd/>
          </a:ln>
          <a:effectLst/>
        </p:spPr>
      </p:pic>
      <p:pic>
        <p:nvPicPr>
          <p:cNvPr id="15376" name="Picture 16"/>
          <p:cNvPicPr>
            <a:picLocks noChangeAspect="1" noChangeArrowheads="1"/>
          </p:cNvPicPr>
          <p:nvPr/>
        </p:nvPicPr>
        <p:blipFill>
          <a:blip r:embed="rId7" cstate="print"/>
          <a:srcRect/>
          <a:stretch>
            <a:fillRect/>
          </a:stretch>
        </p:blipFill>
        <p:spPr bwMode="auto">
          <a:xfrm>
            <a:off x="72611" y="5845047"/>
            <a:ext cx="2340000" cy="1560000"/>
          </a:xfrm>
          <a:prstGeom prst="rect">
            <a:avLst/>
          </a:prstGeom>
          <a:noFill/>
          <a:ln w="9525">
            <a:noFill/>
            <a:miter lim="800000"/>
            <a:headEnd/>
            <a:tailEnd/>
          </a:ln>
          <a:effectLst/>
        </p:spPr>
      </p:pic>
      <p:pic>
        <p:nvPicPr>
          <p:cNvPr id="15377" name="Picture 17"/>
          <p:cNvPicPr>
            <a:picLocks noChangeAspect="1" noChangeArrowheads="1"/>
          </p:cNvPicPr>
          <p:nvPr/>
        </p:nvPicPr>
        <p:blipFill>
          <a:blip r:embed="rId8" cstate="print"/>
          <a:srcRect/>
          <a:stretch>
            <a:fillRect/>
          </a:stretch>
        </p:blipFill>
        <p:spPr bwMode="auto">
          <a:xfrm>
            <a:off x="2736907" y="5845047"/>
            <a:ext cx="2340000" cy="1560000"/>
          </a:xfrm>
          <a:prstGeom prst="rect">
            <a:avLst/>
          </a:prstGeom>
          <a:noFill/>
          <a:ln w="9525">
            <a:noFill/>
            <a:miter lim="800000"/>
            <a:headEnd/>
            <a:tailEnd/>
          </a:ln>
          <a:effectLst/>
        </p:spPr>
      </p:pic>
      <p:pic>
        <p:nvPicPr>
          <p:cNvPr id="15379" name="Picture 19"/>
          <p:cNvPicPr>
            <a:picLocks noChangeAspect="1" noChangeArrowheads="1"/>
          </p:cNvPicPr>
          <p:nvPr/>
        </p:nvPicPr>
        <p:blipFill>
          <a:blip r:embed="rId9" cstate="print"/>
          <a:srcRect/>
          <a:stretch>
            <a:fillRect/>
          </a:stretch>
        </p:blipFill>
        <p:spPr bwMode="auto">
          <a:xfrm>
            <a:off x="72611" y="2244647"/>
            <a:ext cx="2340000" cy="1560000"/>
          </a:xfrm>
          <a:prstGeom prst="rect">
            <a:avLst/>
          </a:prstGeom>
          <a:noFill/>
          <a:ln w="9525">
            <a:noFill/>
            <a:miter lim="800000"/>
            <a:headEnd/>
            <a:tailEnd/>
          </a:ln>
          <a:effectLst/>
        </p:spPr>
      </p:pic>
      <p:sp>
        <p:nvSpPr>
          <p:cNvPr id="23" name="22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1520. TOPLANTIMIZ</a:t>
            </a:r>
            <a:endParaRPr lang="tr-TR" b="1" dirty="0">
              <a:latin typeface="Monotype Corsiva" panose="03010101010201010101" pitchFamily="66" charset="0"/>
            </a:endParaRPr>
          </a:p>
        </p:txBody>
      </p:sp>
      <p:sp>
        <p:nvSpPr>
          <p:cNvPr id="11" name="10 Dikdörtgen"/>
          <p:cNvSpPr/>
          <p:nvPr/>
        </p:nvSpPr>
        <p:spPr>
          <a:xfrm>
            <a:off x="1331913" y="1981011"/>
            <a:ext cx="2663825" cy="215444"/>
          </a:xfrm>
          <a:prstGeom prst="rect">
            <a:avLst/>
          </a:prstGeom>
        </p:spPr>
        <p:txBody>
          <a:bodyPr>
            <a:spAutoFit/>
          </a:bodyPr>
          <a:lstStyle/>
          <a:p>
            <a:pPr>
              <a:buNone/>
            </a:pPr>
            <a:r>
              <a:rPr lang="tr-TR" sz="800" b="1" dirty="0" smtClean="0"/>
              <a:t>Kulübümüzün 1520. dönemimizin 20. toplantısı</a:t>
            </a:r>
            <a:endParaRPr lang="tr-TR" sz="800" dirty="0"/>
          </a:p>
        </p:txBody>
      </p:sp>
      <p:sp>
        <p:nvSpPr>
          <p:cNvPr id="12" name="11 Dikdörtgen"/>
          <p:cNvSpPr/>
          <p:nvPr/>
        </p:nvSpPr>
        <p:spPr>
          <a:xfrm>
            <a:off x="2736627" y="3802117"/>
            <a:ext cx="3096000" cy="215444"/>
          </a:xfrm>
          <a:prstGeom prst="rect">
            <a:avLst/>
          </a:prstGeom>
        </p:spPr>
        <p:txBody>
          <a:bodyPr>
            <a:spAutoFit/>
          </a:bodyPr>
          <a:lstStyle/>
          <a:p>
            <a:pPr>
              <a:buNone/>
            </a:pPr>
            <a:r>
              <a:rPr lang="tr-TR" sz="800" b="1" dirty="0" smtClean="0"/>
              <a:t>GDB. Kadri Güneş tasarruf tedbirleri konuşması</a:t>
            </a:r>
            <a:endParaRPr lang="tr-TR" sz="800" dirty="0"/>
          </a:p>
        </p:txBody>
      </p:sp>
      <p:sp>
        <p:nvSpPr>
          <p:cNvPr id="13" name="12 Dikdörtgen"/>
          <p:cNvSpPr/>
          <p:nvPr/>
        </p:nvSpPr>
        <p:spPr>
          <a:xfrm>
            <a:off x="72331" y="3781211"/>
            <a:ext cx="2663825" cy="215444"/>
          </a:xfrm>
          <a:prstGeom prst="rect">
            <a:avLst/>
          </a:prstGeom>
        </p:spPr>
        <p:txBody>
          <a:bodyPr>
            <a:spAutoFit/>
          </a:bodyPr>
          <a:lstStyle/>
          <a:p>
            <a:pPr>
              <a:buNone/>
            </a:pPr>
            <a:r>
              <a:rPr lang="tr-TR" sz="800" b="1" dirty="0" smtClean="0"/>
              <a:t>Kulüp Genel Sekreteri Mert Özmut mutlu gün duyuruları</a:t>
            </a:r>
            <a:endParaRPr lang="tr-TR" sz="800" dirty="0"/>
          </a:p>
        </p:txBody>
      </p:sp>
      <p:sp>
        <p:nvSpPr>
          <p:cNvPr id="14" name="13 Dikdörtgen"/>
          <p:cNvSpPr/>
          <p:nvPr/>
        </p:nvSpPr>
        <p:spPr>
          <a:xfrm>
            <a:off x="1224459" y="5653419"/>
            <a:ext cx="2663825" cy="215444"/>
          </a:xfrm>
          <a:prstGeom prst="rect">
            <a:avLst/>
          </a:prstGeom>
        </p:spPr>
        <p:txBody>
          <a:bodyPr>
            <a:spAutoFit/>
          </a:bodyPr>
          <a:lstStyle/>
          <a:p>
            <a:pPr>
              <a:buNone/>
            </a:pPr>
            <a:r>
              <a:rPr lang="tr-TR" sz="800" b="1" dirty="0" smtClean="0"/>
              <a:t>Tasarruf tedbirleri konusunda dostlarımızın konuşmaları</a:t>
            </a:r>
            <a:endParaRPr lang="tr-TR"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9" name="Picture 9"/>
          <p:cNvPicPr>
            <a:picLocks noChangeAspect="1" noChangeArrowheads="1"/>
          </p:cNvPicPr>
          <p:nvPr/>
        </p:nvPicPr>
        <p:blipFill>
          <a:blip r:embed="rId2" cstate="print"/>
          <a:srcRect/>
          <a:stretch>
            <a:fillRect/>
          </a:stretch>
        </p:blipFill>
        <p:spPr bwMode="auto">
          <a:xfrm>
            <a:off x="72331" y="2412479"/>
            <a:ext cx="2520000" cy="1680000"/>
          </a:xfrm>
          <a:prstGeom prst="rect">
            <a:avLst/>
          </a:prstGeom>
          <a:noFill/>
          <a:ln w="9525">
            <a:noFill/>
            <a:miter lim="800000"/>
            <a:headEnd/>
            <a:tailEnd/>
          </a:ln>
          <a:effectLst/>
        </p:spPr>
      </p:pic>
      <p:pic>
        <p:nvPicPr>
          <p:cNvPr id="15370" name="Picture 10"/>
          <p:cNvPicPr>
            <a:picLocks noChangeAspect="1" noChangeArrowheads="1"/>
          </p:cNvPicPr>
          <p:nvPr/>
        </p:nvPicPr>
        <p:blipFill>
          <a:blip r:embed="rId3" cstate="print"/>
          <a:srcRect/>
          <a:stretch>
            <a:fillRect/>
          </a:stretch>
        </p:blipFill>
        <p:spPr bwMode="auto">
          <a:xfrm>
            <a:off x="2664619" y="4332879"/>
            <a:ext cx="2520000" cy="1680000"/>
          </a:xfrm>
          <a:prstGeom prst="rect">
            <a:avLst/>
          </a:prstGeom>
          <a:noFill/>
          <a:ln w="9525">
            <a:noFill/>
            <a:miter lim="800000"/>
            <a:headEnd/>
            <a:tailEnd/>
          </a:ln>
          <a:effectLst/>
        </p:spPr>
      </p:pic>
      <p:pic>
        <p:nvPicPr>
          <p:cNvPr id="15371" name="Picture 11"/>
          <p:cNvPicPr>
            <a:picLocks noChangeAspect="1" noChangeArrowheads="1"/>
          </p:cNvPicPr>
          <p:nvPr/>
        </p:nvPicPr>
        <p:blipFill>
          <a:blip r:embed="rId4" cstate="print"/>
          <a:srcRect/>
          <a:stretch>
            <a:fillRect/>
          </a:stretch>
        </p:blipFill>
        <p:spPr bwMode="auto">
          <a:xfrm>
            <a:off x="2736627" y="444447"/>
            <a:ext cx="2520000" cy="1680000"/>
          </a:xfrm>
          <a:prstGeom prst="rect">
            <a:avLst/>
          </a:prstGeom>
          <a:noFill/>
          <a:ln w="9525">
            <a:noFill/>
            <a:miter lim="800000"/>
            <a:headEnd/>
            <a:tailEnd/>
          </a:ln>
          <a:effectLst/>
        </p:spPr>
      </p:pic>
      <p:pic>
        <p:nvPicPr>
          <p:cNvPr id="15372" name="Picture 12"/>
          <p:cNvPicPr>
            <a:picLocks noChangeAspect="1" noChangeArrowheads="1"/>
          </p:cNvPicPr>
          <p:nvPr/>
        </p:nvPicPr>
        <p:blipFill>
          <a:blip r:embed="rId5" cstate="print"/>
          <a:srcRect/>
          <a:stretch>
            <a:fillRect/>
          </a:stretch>
        </p:blipFill>
        <p:spPr bwMode="auto">
          <a:xfrm>
            <a:off x="72331" y="468263"/>
            <a:ext cx="2520000" cy="1680000"/>
          </a:xfrm>
          <a:prstGeom prst="rect">
            <a:avLst/>
          </a:prstGeom>
          <a:noFill/>
          <a:ln w="9525">
            <a:noFill/>
            <a:miter lim="800000"/>
            <a:headEnd/>
            <a:tailEnd/>
          </a:ln>
          <a:effectLst/>
        </p:spPr>
      </p:pic>
      <p:pic>
        <p:nvPicPr>
          <p:cNvPr id="15380" name="Picture 20"/>
          <p:cNvPicPr>
            <a:picLocks noChangeAspect="1" noChangeArrowheads="1"/>
          </p:cNvPicPr>
          <p:nvPr/>
        </p:nvPicPr>
        <p:blipFill>
          <a:blip r:embed="rId6" cstate="print"/>
          <a:srcRect/>
          <a:stretch>
            <a:fillRect/>
          </a:stretch>
        </p:blipFill>
        <p:spPr bwMode="auto">
          <a:xfrm>
            <a:off x="72331" y="4356695"/>
            <a:ext cx="2520000" cy="1680000"/>
          </a:xfrm>
          <a:prstGeom prst="rect">
            <a:avLst/>
          </a:prstGeom>
          <a:noFill/>
          <a:ln w="9525">
            <a:noFill/>
            <a:miter lim="800000"/>
            <a:headEnd/>
            <a:tailEnd/>
          </a:ln>
          <a:effectLst/>
        </p:spPr>
      </p:pic>
      <p:pic>
        <p:nvPicPr>
          <p:cNvPr id="15381" name="Picture 21"/>
          <p:cNvPicPr>
            <a:picLocks noChangeAspect="1" noChangeArrowheads="1"/>
          </p:cNvPicPr>
          <p:nvPr/>
        </p:nvPicPr>
        <p:blipFill>
          <a:blip r:embed="rId7" cstate="print"/>
          <a:srcRect/>
          <a:stretch>
            <a:fillRect/>
          </a:stretch>
        </p:blipFill>
        <p:spPr bwMode="auto">
          <a:xfrm>
            <a:off x="2736627" y="2412479"/>
            <a:ext cx="2520000" cy="1680000"/>
          </a:xfrm>
          <a:prstGeom prst="rect">
            <a:avLst/>
          </a:prstGeom>
          <a:noFill/>
          <a:ln w="9525">
            <a:noFill/>
            <a:miter lim="800000"/>
            <a:headEnd/>
            <a:tailEnd/>
          </a:ln>
          <a:effectLst/>
        </p:spPr>
      </p:pic>
      <p:sp>
        <p:nvSpPr>
          <p:cNvPr id="23" name="22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1520. TOPLANTIMIZ</a:t>
            </a:r>
            <a:endParaRPr lang="tr-TR" b="1" dirty="0">
              <a:latin typeface="Monotype Corsiva" panose="03010101010201010101" pitchFamily="66" charset="0"/>
            </a:endParaRPr>
          </a:p>
        </p:txBody>
      </p:sp>
      <p:sp>
        <p:nvSpPr>
          <p:cNvPr id="9" name="8 Dikdörtgen"/>
          <p:cNvSpPr/>
          <p:nvPr/>
        </p:nvSpPr>
        <p:spPr>
          <a:xfrm>
            <a:off x="1331912" y="6156895"/>
            <a:ext cx="3096000" cy="338554"/>
          </a:xfrm>
          <a:prstGeom prst="rect">
            <a:avLst/>
          </a:prstGeom>
        </p:spPr>
        <p:txBody>
          <a:bodyPr>
            <a:spAutoFit/>
          </a:bodyPr>
          <a:lstStyle/>
          <a:p>
            <a:pPr>
              <a:buNone/>
            </a:pPr>
            <a:r>
              <a:rPr lang="tr-TR" sz="800" b="1" dirty="0" smtClean="0"/>
              <a:t>Tasarruf tedbirleri konusunda dostlarımızın görüşlerini bildirmesi</a:t>
            </a:r>
            <a:endParaRPr lang="tr-TR"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1521.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43244126"/>
              </p:ext>
            </p:extLst>
          </p:nvPr>
        </p:nvGraphicFramePr>
        <p:xfrm>
          <a:off x="202545" y="507029"/>
          <a:ext cx="4910346" cy="7550115"/>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15.12.2016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96</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Ayhan İldam, Kerim Sefer,</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dirty="0" err="1" smtClean="0">
                          <a:solidFill>
                            <a:schemeClr val="tx1"/>
                          </a:solidFill>
                        </a:rPr>
                        <a:t>Rotary</a:t>
                      </a:r>
                      <a:r>
                        <a:rPr lang="tr-TR" sz="900" baseline="0" dirty="0" smtClean="0">
                          <a:solidFill>
                            <a:schemeClr val="tx1"/>
                          </a:solidFill>
                        </a:rPr>
                        <a:t> </a:t>
                      </a:r>
                      <a:r>
                        <a:rPr lang="tr-TR" sz="900" dirty="0" smtClean="0">
                          <a:solidFill>
                            <a:schemeClr val="tx1"/>
                          </a:solidFill>
                        </a:rPr>
                        <a:t>2430 Bölge Dönem Guvernörü</a:t>
                      </a:r>
                      <a:r>
                        <a:rPr lang="tr-TR" sz="900" baseline="0" dirty="0" smtClean="0">
                          <a:solidFill>
                            <a:schemeClr val="tx1"/>
                          </a:solidFill>
                        </a:rPr>
                        <a:t> </a:t>
                      </a:r>
                      <a:r>
                        <a:rPr lang="tr-TR" sz="900" baseline="0" dirty="0" err="1" smtClean="0">
                          <a:solidFill>
                            <a:schemeClr val="tx1"/>
                          </a:solidFill>
                        </a:rPr>
                        <a:t>Güner</a:t>
                      </a:r>
                      <a:r>
                        <a:rPr lang="tr-TR" sz="900" baseline="0" dirty="0" smtClean="0">
                          <a:solidFill>
                            <a:schemeClr val="tx1"/>
                          </a:solidFill>
                        </a:rPr>
                        <a:t> İnci ve eşi </a:t>
                      </a:r>
                      <a:r>
                        <a:rPr lang="tr-TR" sz="900" baseline="0" dirty="0" err="1" smtClean="0">
                          <a:solidFill>
                            <a:schemeClr val="tx1"/>
                          </a:solidFill>
                        </a:rPr>
                        <a:t>Nagihan</a:t>
                      </a:r>
                      <a:endParaRPr lang="tr-TR" sz="900" baseline="0" dirty="0" smtClean="0">
                        <a:solidFill>
                          <a:schemeClr val="tx1"/>
                        </a:solidFill>
                      </a:endParaRPr>
                    </a:p>
                    <a:p>
                      <a:pPr lvl="1"/>
                      <a:r>
                        <a:rPr lang="tr-TR" sz="900" baseline="0" dirty="0" smtClean="0">
                          <a:solidFill>
                            <a:schemeClr val="tx1"/>
                          </a:solidFill>
                        </a:rPr>
                        <a:t>17. Grup </a:t>
                      </a:r>
                      <a:r>
                        <a:rPr lang="tr-TR" sz="900" baseline="0" dirty="0" err="1" smtClean="0">
                          <a:solidFill>
                            <a:schemeClr val="tx1"/>
                          </a:solidFill>
                        </a:rPr>
                        <a:t>Rotary</a:t>
                      </a:r>
                      <a:r>
                        <a:rPr lang="tr-TR" sz="900" baseline="0" dirty="0" smtClean="0">
                          <a:solidFill>
                            <a:schemeClr val="tx1"/>
                          </a:solidFill>
                        </a:rPr>
                        <a:t> Kulüpleri Guvernör  Yardımcısı Engin Bozkurt ve eşi Sema</a:t>
                      </a:r>
                    </a:p>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endParaRPr lang="tr-TR" sz="900" b="1" dirty="0" smtClean="0"/>
                    </a:p>
                    <a:p>
                      <a:endParaRPr lang="tr-TR" sz="900" b="1" dirty="0" smtClean="0"/>
                    </a:p>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endParaRPr lang="tr-TR" sz="900" b="1" dirty="0" smtClean="0">
                        <a:solidFill>
                          <a:schemeClr val="tx1"/>
                        </a:solidFill>
                      </a:endParaRPr>
                    </a:p>
                    <a:p>
                      <a:pPr lvl="0" algn="just"/>
                      <a:r>
                        <a:rPr lang="tr-TR" sz="900" dirty="0" smtClean="0">
                          <a:solidFill>
                            <a:schemeClr val="tx1"/>
                          </a:solidFill>
                        </a:rPr>
                        <a:t>Dönemimizin 21. toplantısında, 2430.</a:t>
                      </a:r>
                      <a:r>
                        <a:rPr lang="tr-TR" sz="900" baseline="0" dirty="0" smtClean="0">
                          <a:solidFill>
                            <a:schemeClr val="tx1"/>
                          </a:solidFill>
                        </a:rPr>
                        <a:t> Bölge Dönem Guvernörü’nün ziyareti nedeniyle </a:t>
                      </a:r>
                      <a:r>
                        <a:rPr lang="tr-TR" sz="900" dirty="0" smtClean="0">
                          <a:solidFill>
                            <a:schemeClr val="tx1"/>
                          </a:solidFill>
                        </a:rPr>
                        <a:t>Bahçelievler </a:t>
                      </a:r>
                      <a:r>
                        <a:rPr lang="tr-TR" sz="900" dirty="0" err="1" smtClean="0">
                          <a:solidFill>
                            <a:schemeClr val="tx1"/>
                          </a:solidFill>
                        </a:rPr>
                        <a:t>Rotaract</a:t>
                      </a:r>
                      <a:r>
                        <a:rPr lang="tr-TR" sz="900" dirty="0" smtClean="0">
                          <a:solidFill>
                            <a:schemeClr val="tx1"/>
                          </a:solidFill>
                        </a:rPr>
                        <a:t> Kulübü ve Bahçelievler </a:t>
                      </a:r>
                      <a:r>
                        <a:rPr lang="tr-TR" sz="900" dirty="0" err="1" smtClean="0">
                          <a:solidFill>
                            <a:schemeClr val="tx1"/>
                          </a:solidFill>
                        </a:rPr>
                        <a:t>İnteract</a:t>
                      </a:r>
                      <a:r>
                        <a:rPr lang="tr-TR" sz="900" dirty="0" smtClean="0">
                          <a:solidFill>
                            <a:schemeClr val="tx1"/>
                          </a:solidFill>
                        </a:rPr>
                        <a:t> Kulüpleri ile birlikte eşli ortak kulüp toplantısı düzenlendi.  </a:t>
                      </a:r>
                      <a:r>
                        <a:rPr lang="tr-TR" sz="900" dirty="0" smtClean="0"/>
                        <a:t>Başkanımız Cengiz</a:t>
                      </a:r>
                      <a:r>
                        <a:rPr lang="tr-TR" sz="900" baseline="0" dirty="0" smtClean="0"/>
                        <a:t> Kaya tarafından sırasıyla «Toplantı Gündemi»  duyurusu ve misafirlerimizin dostlarımıza tanıtılması yapıldı.</a:t>
                      </a:r>
                    </a:p>
                    <a:p>
                      <a:pPr lvl="0" algn="l"/>
                      <a:r>
                        <a:rPr lang="tr-TR" sz="900" baseline="0" dirty="0" smtClean="0"/>
                        <a:t>Kulüp Genel Sekreteri Mert Özmut tarafından  katılım oranımız, mazeretli dostlarımız ve mutlu gün bilgilendirilmeleri yapıldı. </a:t>
                      </a:r>
                    </a:p>
                    <a:p>
                      <a:pPr lvl="0" algn="l"/>
                      <a:r>
                        <a:rPr lang="tr-TR" sz="900" baseline="0" dirty="0" smtClean="0"/>
                        <a:t>Başkanımız tarafından yapılan açılış konuşmasında günün önemi belirtilerek, toplantıya katılanlara dönemin ilk 6 ayında yapılan ve dönem için planladığımız bazı projelerimiz anlatıldı.</a:t>
                      </a:r>
                    </a:p>
                    <a:p>
                      <a:pPr lvl="0" algn="l"/>
                      <a:r>
                        <a:rPr lang="tr-TR" sz="900" baseline="0" dirty="0" smtClean="0"/>
                        <a:t>Kulüp misafirimiz Murat </a:t>
                      </a:r>
                      <a:r>
                        <a:rPr lang="tr-TR" sz="900" baseline="0" dirty="0" err="1" smtClean="0"/>
                        <a:t>Soysalan’ın</a:t>
                      </a:r>
                      <a:r>
                        <a:rPr lang="tr-TR" sz="900" baseline="0" dirty="0" smtClean="0"/>
                        <a:t> Kulübümüze yeni üye olarak alınması ile ilgili üye alım töreni, yönetim kurulu kararının okunmasından yapıldı. Üyeliğe alınma töreni sonrasında, </a:t>
                      </a:r>
                      <a:r>
                        <a:rPr lang="tr-TR" sz="900" baseline="0" dirty="0" err="1" smtClean="0"/>
                        <a:t>Güvernörümüz</a:t>
                      </a:r>
                      <a:r>
                        <a:rPr lang="tr-TR" sz="900" baseline="0" dirty="0" smtClean="0"/>
                        <a:t> </a:t>
                      </a:r>
                      <a:r>
                        <a:rPr lang="tr-TR" sz="900" baseline="0" dirty="0" err="1" smtClean="0"/>
                        <a:t>Güner</a:t>
                      </a:r>
                      <a:r>
                        <a:rPr lang="tr-TR" sz="900" baseline="0" dirty="0" smtClean="0"/>
                        <a:t> İnci tarafından Murat </a:t>
                      </a:r>
                      <a:r>
                        <a:rPr lang="tr-TR" sz="900" baseline="0" dirty="0" err="1" smtClean="0"/>
                        <a:t>Soysalan’a</a:t>
                      </a:r>
                      <a:r>
                        <a:rPr lang="tr-TR" sz="900" baseline="0" dirty="0" smtClean="0"/>
                        <a:t> “</a:t>
                      </a:r>
                      <a:r>
                        <a:rPr lang="tr-TR" sz="900" baseline="0" dirty="0" err="1" smtClean="0"/>
                        <a:t>rotary</a:t>
                      </a:r>
                      <a:r>
                        <a:rPr lang="tr-TR" sz="900" baseline="0" dirty="0" smtClean="0"/>
                        <a:t> rozeti” takıldı. Guvernörümüzün eşi </a:t>
                      </a:r>
                      <a:r>
                        <a:rPr lang="tr-TR" sz="900" baseline="0" dirty="0" err="1" smtClean="0"/>
                        <a:t>Nagihan</a:t>
                      </a:r>
                      <a:r>
                        <a:rPr lang="tr-TR" sz="900" baseline="0" dirty="0" smtClean="0"/>
                        <a:t> hanım tarafından  </a:t>
                      </a:r>
                      <a:r>
                        <a:rPr lang="tr-TR" sz="900" baseline="0" dirty="0" err="1" smtClean="0"/>
                        <a:t>Rotaryen</a:t>
                      </a:r>
                      <a:r>
                        <a:rPr lang="tr-TR" sz="900" baseline="0" dirty="0" smtClean="0"/>
                        <a:t> Murat  dostumuzun eşi Selda hanıma “eş rozeti” takıldı.</a:t>
                      </a:r>
                    </a:p>
                    <a:p>
                      <a:pPr lvl="0" algn="l"/>
                      <a:r>
                        <a:rPr lang="tr-TR" sz="900" baseline="0" dirty="0" smtClean="0"/>
                        <a:t>Paul </a:t>
                      </a:r>
                      <a:r>
                        <a:rPr lang="tr-TR" sz="900" baseline="0" dirty="0" err="1" smtClean="0"/>
                        <a:t>Harris</a:t>
                      </a:r>
                      <a:r>
                        <a:rPr lang="tr-TR" sz="900" baseline="0" dirty="0" smtClean="0"/>
                        <a:t> ve </a:t>
                      </a:r>
                      <a:r>
                        <a:rPr lang="tr-TR" sz="900" baseline="0" dirty="0" err="1" smtClean="0"/>
                        <a:t>Benefactör</a:t>
                      </a:r>
                      <a:r>
                        <a:rPr lang="tr-TR" sz="900" baseline="0" dirty="0" smtClean="0"/>
                        <a:t> töreni sonrasında, Murat dostumuza  Gelecek Dönem Guvernörümüz Serdar Ünlü tarafından “Paul </a:t>
                      </a:r>
                      <a:r>
                        <a:rPr lang="tr-TR" sz="900" baseline="0" dirty="0" err="1" smtClean="0"/>
                        <a:t>Harris</a:t>
                      </a:r>
                      <a:r>
                        <a:rPr lang="tr-TR" sz="900" baseline="0" dirty="0" smtClean="0"/>
                        <a:t> ve </a:t>
                      </a:r>
                      <a:r>
                        <a:rPr lang="tr-TR" sz="900" baseline="0" dirty="0" err="1" smtClean="0"/>
                        <a:t>Benefactör</a:t>
                      </a:r>
                      <a:r>
                        <a:rPr lang="tr-TR" sz="900" baseline="0" dirty="0" smtClean="0"/>
                        <a:t> rozetleri” takıldı. </a:t>
                      </a:r>
                    </a:p>
                    <a:p>
                      <a:pPr lvl="0" algn="l"/>
                      <a:r>
                        <a:rPr lang="tr-TR" sz="900" baseline="0" dirty="0" smtClean="0"/>
                        <a:t>Daha sonra Murat dostumuza 17. Grup </a:t>
                      </a:r>
                      <a:r>
                        <a:rPr lang="tr-TR" sz="900" baseline="0" dirty="0" err="1" smtClean="0"/>
                        <a:t>Rotary</a:t>
                      </a:r>
                      <a:r>
                        <a:rPr lang="tr-TR" sz="900" baseline="0" dirty="0" smtClean="0"/>
                        <a:t> Kulüpleri Guvernör Yardımcısı Engin Bozkurt tarafından “dönem rozeti” takıldı.</a:t>
                      </a:r>
                    </a:p>
                    <a:p>
                      <a:pPr lvl="0" algn="l"/>
                      <a:r>
                        <a:rPr lang="tr-TR" sz="900" baseline="0" dirty="0" smtClean="0"/>
                        <a:t>Guvernörümüz tarafından  Kulübümüze yapılan ziyaret ile ilgili değerlendirme konuşması yapıldı. </a:t>
                      </a:r>
                    </a:p>
                    <a:p>
                      <a:pPr lvl="0" algn="l"/>
                      <a:r>
                        <a:rPr lang="tr-TR" sz="900" baseline="0" dirty="0" smtClean="0"/>
                        <a:t>Konuşma sonrasında, sırasıyla Başkanımız Cengiz Kaya ve tarafından </a:t>
                      </a:r>
                      <a:r>
                        <a:rPr lang="tr-TR" sz="900" baseline="0" dirty="0" err="1" smtClean="0"/>
                        <a:t>Guvernörümüz’e</a:t>
                      </a:r>
                      <a:r>
                        <a:rPr lang="tr-TR" sz="900" baseline="0" dirty="0" smtClean="0"/>
                        <a:t> Kulübümüz adına Uluslararası  </a:t>
                      </a:r>
                      <a:r>
                        <a:rPr lang="tr-TR" sz="900" baseline="0" dirty="0" err="1" smtClean="0"/>
                        <a:t>Rotary</a:t>
                      </a:r>
                      <a:r>
                        <a:rPr lang="tr-TR" sz="900" baseline="0" dirty="0" smtClean="0"/>
                        <a:t> Vakfı </a:t>
                      </a:r>
                      <a:r>
                        <a:rPr lang="tr-TR" sz="900" baseline="0" dirty="0" err="1" smtClean="0"/>
                        <a:t>Polio</a:t>
                      </a:r>
                      <a:r>
                        <a:rPr lang="tr-TR" sz="900" baseline="0" dirty="0" smtClean="0"/>
                        <a:t> fonuna yapılan 150 dolarlık bağış sertifikası takdim edildi. Başkanımızın eşi Sevil tarafından Guvernörümüzün eşine, </a:t>
                      </a:r>
                      <a:r>
                        <a:rPr lang="tr-TR" sz="900" baseline="0" dirty="0" err="1" smtClean="0"/>
                        <a:t>Nagihan</a:t>
                      </a:r>
                      <a:r>
                        <a:rPr lang="tr-TR" sz="900" baseline="0" dirty="0" smtClean="0"/>
                        <a:t> hanım adına TEMA </a:t>
                      </a:r>
                      <a:r>
                        <a:rPr lang="tr-TR" sz="900" baseline="0" dirty="0" err="1" smtClean="0"/>
                        <a:t>vakfı’na</a:t>
                      </a:r>
                      <a:r>
                        <a:rPr lang="tr-TR" sz="900" baseline="0" dirty="0" smtClean="0"/>
                        <a:t> yapılan bağış sertifikası takdim edildi. </a:t>
                      </a:r>
                    </a:p>
                    <a:p>
                      <a:pPr lvl="0" algn="l"/>
                      <a:r>
                        <a:rPr lang="tr-TR" sz="900" baseline="0" dirty="0" smtClean="0"/>
                        <a:t>Toplu fotoğraf çekimleri sonrasında, Başkanımız t</a:t>
                      </a:r>
                      <a:r>
                        <a:rPr lang="tr-TR" sz="900" baseline="0" dirty="0" smtClean="0">
                          <a:solidFill>
                            <a:schemeClr val="tx1"/>
                          </a:solidFill>
                        </a:rPr>
                        <a:t>oplantıya katılan dostlarımıza katıldıkları için teşekkür edip, mutluluk, sağlık ve esenlikler dolu bir hafta dileğiyle, </a:t>
                      </a:r>
                      <a:r>
                        <a:rPr lang="tr-TR" sz="900" baseline="0" dirty="0" smtClean="0"/>
                        <a:t>toplantıyı «</a:t>
                      </a:r>
                      <a:r>
                        <a:rPr lang="tr-TR" sz="900" baseline="0" dirty="0" err="1" smtClean="0"/>
                        <a:t>Rotary</a:t>
                      </a:r>
                      <a:r>
                        <a:rPr lang="tr-TR" sz="900" baseline="0" dirty="0" smtClean="0"/>
                        <a:t>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algn="just"/>
                      <a:endParaRPr lang="tr-TR" sz="900" b="1" kern="1200" baseline="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sp>
        <p:nvSpPr>
          <p:cNvPr id="7" name="Rectangle 6"/>
          <p:cNvSpPr/>
          <p:nvPr/>
        </p:nvSpPr>
        <p:spPr>
          <a:xfrm>
            <a:off x="174701" y="2268463"/>
            <a:ext cx="4716000" cy="646331"/>
          </a:xfrm>
          <a:prstGeom prst="rect">
            <a:avLst/>
          </a:prstGeom>
        </p:spPr>
        <p:txBody>
          <a:bodyPr>
            <a:spAutoFit/>
          </a:bodyPr>
          <a:lstStyle/>
          <a:p>
            <a:pPr lvl="1"/>
            <a:r>
              <a:rPr lang="tr-TR" sz="900" dirty="0" smtClean="0"/>
              <a:t>Dr. Murat Soysalan ve eşi Selda , Bahçelievler </a:t>
            </a:r>
            <a:r>
              <a:rPr lang="tr-TR" sz="900" dirty="0" err="1" smtClean="0"/>
              <a:t>Rotary</a:t>
            </a:r>
            <a:r>
              <a:rPr lang="tr-TR" sz="900" dirty="0" smtClean="0"/>
              <a:t> Kulübü  misafirleri</a:t>
            </a:r>
          </a:p>
          <a:p>
            <a:pPr lvl="1"/>
            <a:r>
              <a:rPr lang="tr-TR" sz="900" dirty="0" smtClean="0"/>
              <a:t>Bahçelievler </a:t>
            </a:r>
            <a:r>
              <a:rPr lang="tr-TR" sz="900" dirty="0" err="1" smtClean="0"/>
              <a:t>Rotaract</a:t>
            </a:r>
            <a:r>
              <a:rPr lang="tr-TR" sz="900" dirty="0" smtClean="0"/>
              <a:t> Kulübü Başkanı Can  Bahadır, Yönetim Kurulu üyeleri ve </a:t>
            </a:r>
            <a:r>
              <a:rPr lang="tr-TR" sz="900" dirty="0" err="1" smtClean="0"/>
              <a:t>Rotaractlar</a:t>
            </a:r>
            <a:r>
              <a:rPr lang="tr-TR" sz="900" dirty="0" smtClean="0"/>
              <a:t> </a:t>
            </a:r>
          </a:p>
          <a:p>
            <a:pPr lvl="1"/>
            <a:r>
              <a:rPr lang="tr-TR" sz="900" dirty="0" smtClean="0"/>
              <a:t>Bahçelievler </a:t>
            </a:r>
            <a:r>
              <a:rPr lang="tr-TR" sz="900" dirty="0" err="1" smtClean="0"/>
              <a:t>İnteract</a:t>
            </a:r>
            <a:r>
              <a:rPr lang="tr-TR" sz="900" dirty="0" smtClean="0"/>
              <a:t> Kulübü Başkanı Ceren Erciyes, Yönetim  Kurulu üyeleri ve </a:t>
            </a:r>
            <a:r>
              <a:rPr lang="tr-TR" sz="900" dirty="0" err="1" smtClean="0"/>
              <a:t>İnteractlar</a:t>
            </a:r>
            <a:endParaRPr lang="tr-TR" sz="900" dirty="0"/>
          </a:p>
          <a:p>
            <a:pPr lvl="1"/>
            <a:r>
              <a:rPr lang="tr-TR" sz="900" dirty="0" smtClean="0"/>
              <a:t> </a:t>
            </a:r>
            <a:endParaRPr lang="tr-TR" sz="900" dirty="0"/>
          </a:p>
        </p:txBody>
      </p:sp>
    </p:spTree>
    <p:extLst>
      <p:ext uri="{BB962C8B-B14F-4D97-AF65-F5344CB8AC3E}">
        <p14:creationId xmlns="" xmlns:p14="http://schemas.microsoft.com/office/powerpoint/2010/main" val="4209853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TAdmin\Desktop\Guv.Ziy.Çalışmaları\Guv.Ziy Seçilen Fotolar\IMG_1219.JPG"/>
          <p:cNvPicPr>
            <a:picLocks noChangeAspect="1" noChangeArrowheads="1"/>
          </p:cNvPicPr>
          <p:nvPr/>
        </p:nvPicPr>
        <p:blipFill>
          <a:blip r:embed="rId2" cstate="print"/>
          <a:srcRect/>
          <a:stretch>
            <a:fillRect/>
          </a:stretch>
        </p:blipFill>
        <p:spPr bwMode="auto">
          <a:xfrm>
            <a:off x="72331" y="300431"/>
            <a:ext cx="2520000" cy="1680000"/>
          </a:xfrm>
          <a:prstGeom prst="rect">
            <a:avLst/>
          </a:prstGeom>
          <a:noFill/>
        </p:spPr>
      </p:pic>
      <p:pic>
        <p:nvPicPr>
          <p:cNvPr id="2051" name="Picture 3" descr="C:\Users\TTAdmin\Desktop\Guv.Ziy.Çalışmaları\Guv.Ziy Seçilen Fotolar\IMG_1224.JPG"/>
          <p:cNvPicPr>
            <a:picLocks noChangeAspect="1" noChangeArrowheads="1"/>
          </p:cNvPicPr>
          <p:nvPr/>
        </p:nvPicPr>
        <p:blipFill>
          <a:blip r:embed="rId3" cstate="print"/>
          <a:srcRect/>
          <a:stretch>
            <a:fillRect/>
          </a:stretch>
        </p:blipFill>
        <p:spPr bwMode="auto">
          <a:xfrm>
            <a:off x="2736627" y="300431"/>
            <a:ext cx="2520000" cy="1680000"/>
          </a:xfrm>
          <a:prstGeom prst="rect">
            <a:avLst/>
          </a:prstGeom>
          <a:noFill/>
        </p:spPr>
      </p:pic>
      <p:pic>
        <p:nvPicPr>
          <p:cNvPr id="2052" name="Picture 4" descr="C:\Users\TTAdmin\Desktop\Guv.Ziy.Çalışmaları\Guv.Ziy Seçilen Fotolar\IMG_1232.JPG"/>
          <p:cNvPicPr>
            <a:picLocks noChangeAspect="1" noChangeArrowheads="1"/>
          </p:cNvPicPr>
          <p:nvPr/>
        </p:nvPicPr>
        <p:blipFill>
          <a:blip r:embed="rId4" cstate="print"/>
          <a:srcRect/>
          <a:stretch>
            <a:fillRect/>
          </a:stretch>
        </p:blipFill>
        <p:spPr bwMode="auto">
          <a:xfrm>
            <a:off x="72611" y="2244647"/>
            <a:ext cx="2160000" cy="1440000"/>
          </a:xfrm>
          <a:prstGeom prst="rect">
            <a:avLst/>
          </a:prstGeom>
          <a:noFill/>
        </p:spPr>
      </p:pic>
      <p:pic>
        <p:nvPicPr>
          <p:cNvPr id="2057" name="Picture 9" descr="C:\Users\TTAdmin\Desktop\Guv.Ziy.Çalışmaları\Guv.Ziy Seçilen Fotolar\IMG_1250.JPG"/>
          <p:cNvPicPr>
            <a:picLocks noChangeAspect="1" noChangeArrowheads="1"/>
          </p:cNvPicPr>
          <p:nvPr/>
        </p:nvPicPr>
        <p:blipFill>
          <a:blip r:embed="rId5" cstate="print"/>
          <a:srcRect/>
          <a:stretch>
            <a:fillRect/>
          </a:stretch>
        </p:blipFill>
        <p:spPr bwMode="auto">
          <a:xfrm>
            <a:off x="2808635" y="3996655"/>
            <a:ext cx="2160000" cy="1440000"/>
          </a:xfrm>
          <a:prstGeom prst="rect">
            <a:avLst/>
          </a:prstGeom>
          <a:noFill/>
        </p:spPr>
      </p:pic>
      <p:pic>
        <p:nvPicPr>
          <p:cNvPr id="2058" name="Picture 10" descr="C:\Users\TTAdmin\Desktop\Guv.Ziy.Çalışmaları\Guv.Ziy Seçilen Fotolar\IMG_1261.JPG"/>
          <p:cNvPicPr>
            <a:picLocks noChangeAspect="1" noChangeArrowheads="1"/>
          </p:cNvPicPr>
          <p:nvPr/>
        </p:nvPicPr>
        <p:blipFill>
          <a:blip r:embed="rId6" cstate="print"/>
          <a:srcRect/>
          <a:stretch>
            <a:fillRect/>
          </a:stretch>
        </p:blipFill>
        <p:spPr bwMode="auto">
          <a:xfrm>
            <a:off x="2664619" y="2244647"/>
            <a:ext cx="2160000" cy="1440000"/>
          </a:xfrm>
          <a:prstGeom prst="rect">
            <a:avLst/>
          </a:prstGeom>
          <a:noFill/>
        </p:spPr>
      </p:pic>
      <p:pic>
        <p:nvPicPr>
          <p:cNvPr id="2059" name="Picture 11" descr="C:\Users\TTAdmin\Desktop\Guv.Ziy.Çalışmaları\Guv.Ziy Seçilen Fotolar\IMG_1279.JPG"/>
          <p:cNvPicPr>
            <a:picLocks noChangeAspect="1" noChangeArrowheads="1"/>
          </p:cNvPicPr>
          <p:nvPr/>
        </p:nvPicPr>
        <p:blipFill>
          <a:blip r:embed="rId7" cstate="print"/>
          <a:srcRect/>
          <a:stretch>
            <a:fillRect/>
          </a:stretch>
        </p:blipFill>
        <p:spPr bwMode="auto">
          <a:xfrm>
            <a:off x="144339" y="5796855"/>
            <a:ext cx="2160000" cy="1440000"/>
          </a:xfrm>
          <a:prstGeom prst="rect">
            <a:avLst/>
          </a:prstGeom>
          <a:noFill/>
        </p:spPr>
      </p:pic>
      <p:pic>
        <p:nvPicPr>
          <p:cNvPr id="2061" name="Picture 13" descr="C:\Users\TTAdmin\Desktop\Guv.Ziy.Çalışmaları\Guv.Ziy Seçilen Fotolar\IMG_1289.JPG"/>
          <p:cNvPicPr>
            <a:picLocks noChangeAspect="1" noChangeArrowheads="1"/>
          </p:cNvPicPr>
          <p:nvPr/>
        </p:nvPicPr>
        <p:blipFill>
          <a:blip r:embed="rId8" cstate="print"/>
          <a:srcRect/>
          <a:stretch>
            <a:fillRect/>
          </a:stretch>
        </p:blipFill>
        <p:spPr bwMode="auto">
          <a:xfrm>
            <a:off x="2880923" y="5773039"/>
            <a:ext cx="2160000" cy="1440000"/>
          </a:xfrm>
          <a:prstGeom prst="rect">
            <a:avLst/>
          </a:prstGeom>
          <a:noFill/>
        </p:spPr>
      </p:pic>
      <p:pic>
        <p:nvPicPr>
          <p:cNvPr id="14" name="Picture 8" descr="C:\Users\TTAdmin\Desktop\Guv.Ziy.Çalışmaları\Guv.Ziy Seçilen Fotolar\IMG_1242.JPG"/>
          <p:cNvPicPr>
            <a:picLocks noChangeAspect="1" noChangeArrowheads="1"/>
          </p:cNvPicPr>
          <p:nvPr/>
        </p:nvPicPr>
        <p:blipFill>
          <a:blip r:embed="rId9" cstate="print"/>
          <a:srcRect/>
          <a:stretch>
            <a:fillRect/>
          </a:stretch>
        </p:blipFill>
        <p:spPr bwMode="auto">
          <a:xfrm>
            <a:off x="72611" y="3996655"/>
            <a:ext cx="2160000" cy="1440000"/>
          </a:xfrm>
          <a:prstGeom prst="rect">
            <a:avLst/>
          </a:prstGeom>
          <a:noFill/>
        </p:spPr>
      </p:pic>
      <p:sp>
        <p:nvSpPr>
          <p:cNvPr id="15" name="14 Dikdörtgen"/>
          <p:cNvSpPr/>
          <p:nvPr/>
        </p:nvSpPr>
        <p:spPr>
          <a:xfrm>
            <a:off x="1830905" y="16470"/>
            <a:ext cx="1665841" cy="307777"/>
          </a:xfrm>
          <a:prstGeom prst="rect">
            <a:avLst/>
          </a:prstGeom>
        </p:spPr>
        <p:txBody>
          <a:bodyPr wrap="none">
            <a:spAutoFit/>
          </a:bodyPr>
          <a:lstStyle/>
          <a:p>
            <a:r>
              <a:rPr lang="tr-TR" b="1" dirty="0" smtClean="0">
                <a:latin typeface="Monotype Corsiva" panose="03010101010201010101" pitchFamily="66" charset="0"/>
              </a:rPr>
              <a:t>1521.TOPLANTIMIZ</a:t>
            </a:r>
            <a:endParaRPr lang="tr-TR" dirty="0"/>
          </a:p>
        </p:txBody>
      </p:sp>
      <p:sp>
        <p:nvSpPr>
          <p:cNvPr id="11" name="10 Dikdörtgen"/>
          <p:cNvSpPr/>
          <p:nvPr/>
        </p:nvSpPr>
        <p:spPr>
          <a:xfrm>
            <a:off x="72802" y="1980431"/>
            <a:ext cx="2663825" cy="215444"/>
          </a:xfrm>
          <a:prstGeom prst="rect">
            <a:avLst/>
          </a:prstGeom>
        </p:spPr>
        <p:txBody>
          <a:bodyPr>
            <a:spAutoFit/>
          </a:bodyPr>
          <a:lstStyle/>
          <a:p>
            <a:pPr>
              <a:buNone/>
            </a:pPr>
            <a:r>
              <a:rPr lang="tr-TR" sz="800" b="1" dirty="0" smtClean="0"/>
              <a:t>Guvernörümüzün eşi </a:t>
            </a:r>
            <a:r>
              <a:rPr lang="tr-TR" sz="800" b="1" dirty="0" err="1" smtClean="0"/>
              <a:t>Nagihan</a:t>
            </a:r>
            <a:r>
              <a:rPr lang="tr-TR" sz="800" b="1" dirty="0" smtClean="0"/>
              <a:t> İnci  ile Eşler toplantısı</a:t>
            </a:r>
            <a:endParaRPr lang="tr-TR" sz="800" dirty="0"/>
          </a:p>
        </p:txBody>
      </p:sp>
      <p:sp>
        <p:nvSpPr>
          <p:cNvPr id="12" name="11 Dikdörtgen"/>
          <p:cNvSpPr/>
          <p:nvPr/>
        </p:nvSpPr>
        <p:spPr>
          <a:xfrm>
            <a:off x="2665090" y="1929909"/>
            <a:ext cx="2663825" cy="338554"/>
          </a:xfrm>
          <a:prstGeom prst="rect">
            <a:avLst/>
          </a:prstGeom>
        </p:spPr>
        <p:txBody>
          <a:bodyPr>
            <a:spAutoFit/>
          </a:bodyPr>
          <a:lstStyle/>
          <a:p>
            <a:pPr>
              <a:buNone/>
            </a:pPr>
            <a:r>
              <a:rPr lang="tr-TR" sz="800" b="1" dirty="0" smtClean="0"/>
              <a:t>Guvernör </a:t>
            </a:r>
            <a:r>
              <a:rPr lang="tr-TR" sz="800" b="1" dirty="0" err="1" smtClean="0"/>
              <a:t>Güner</a:t>
            </a:r>
            <a:r>
              <a:rPr lang="tr-TR" sz="800" b="1" dirty="0" smtClean="0"/>
              <a:t> İnci , Bahçelievler </a:t>
            </a:r>
            <a:r>
              <a:rPr lang="tr-TR" sz="800" b="1" dirty="0" err="1" smtClean="0"/>
              <a:t>Rotary</a:t>
            </a:r>
            <a:r>
              <a:rPr lang="tr-TR" sz="800" b="1" dirty="0" smtClean="0"/>
              <a:t> Kulübü Yönetim Kurulu ve Ana Komite Başkanları toplantısı</a:t>
            </a:r>
            <a:endParaRPr lang="tr-TR" sz="800" dirty="0"/>
          </a:p>
        </p:txBody>
      </p:sp>
      <p:sp>
        <p:nvSpPr>
          <p:cNvPr id="13" name="12 Dikdörtgen"/>
          <p:cNvSpPr/>
          <p:nvPr/>
        </p:nvSpPr>
        <p:spPr>
          <a:xfrm>
            <a:off x="2592611" y="3708623"/>
            <a:ext cx="2663825" cy="215444"/>
          </a:xfrm>
          <a:prstGeom prst="rect">
            <a:avLst/>
          </a:prstGeom>
        </p:spPr>
        <p:txBody>
          <a:bodyPr>
            <a:spAutoFit/>
          </a:bodyPr>
          <a:lstStyle/>
          <a:p>
            <a:pPr>
              <a:buNone/>
            </a:pPr>
            <a:r>
              <a:rPr lang="tr-TR" sz="800" b="1" dirty="0" smtClean="0"/>
              <a:t>Murat </a:t>
            </a:r>
            <a:r>
              <a:rPr lang="tr-TR" sz="800" b="1" dirty="0" err="1" smtClean="0"/>
              <a:t>Soysalan’ın</a:t>
            </a:r>
            <a:r>
              <a:rPr lang="tr-TR" sz="800" b="1" dirty="0" smtClean="0"/>
              <a:t> üye kabul törenindeki konuşması</a:t>
            </a:r>
            <a:endParaRPr lang="tr-TR" sz="800" dirty="0"/>
          </a:p>
        </p:txBody>
      </p:sp>
      <p:sp>
        <p:nvSpPr>
          <p:cNvPr id="16" name="15 Dikdörtgen"/>
          <p:cNvSpPr/>
          <p:nvPr/>
        </p:nvSpPr>
        <p:spPr>
          <a:xfrm>
            <a:off x="323" y="3709203"/>
            <a:ext cx="2663825" cy="215444"/>
          </a:xfrm>
          <a:prstGeom prst="rect">
            <a:avLst/>
          </a:prstGeom>
        </p:spPr>
        <p:txBody>
          <a:bodyPr wrap="square">
            <a:spAutoFit/>
          </a:bodyPr>
          <a:lstStyle/>
          <a:p>
            <a:pPr>
              <a:buNone/>
            </a:pPr>
            <a:r>
              <a:rPr lang="tr-TR" sz="800" b="1" dirty="0" smtClean="0"/>
              <a:t>Başkanımızın Ortak Kulüp toplantısı açılış  konuşması</a:t>
            </a:r>
            <a:endParaRPr lang="tr-TR" sz="800" dirty="0"/>
          </a:p>
        </p:txBody>
      </p:sp>
      <p:sp>
        <p:nvSpPr>
          <p:cNvPr id="17" name="16 Dikdörtgen"/>
          <p:cNvSpPr/>
          <p:nvPr/>
        </p:nvSpPr>
        <p:spPr>
          <a:xfrm>
            <a:off x="2736627" y="5437395"/>
            <a:ext cx="2663825" cy="338554"/>
          </a:xfrm>
          <a:prstGeom prst="rect">
            <a:avLst/>
          </a:prstGeom>
        </p:spPr>
        <p:txBody>
          <a:bodyPr>
            <a:spAutoFit/>
          </a:bodyPr>
          <a:lstStyle/>
          <a:p>
            <a:pPr>
              <a:buNone/>
            </a:pPr>
            <a:r>
              <a:rPr lang="tr-TR" sz="800" b="1" dirty="0" smtClean="0"/>
              <a:t>Rtn.Murat </a:t>
            </a:r>
            <a:r>
              <a:rPr lang="tr-TR" sz="800" b="1" dirty="0" err="1" smtClean="0"/>
              <a:t>Soysalan’ın</a:t>
            </a:r>
            <a:r>
              <a:rPr lang="tr-TR" sz="800" b="1" dirty="0" smtClean="0"/>
              <a:t> eşi Selda dostumuza “Eş rozeti” takılırken</a:t>
            </a:r>
            <a:endParaRPr lang="tr-TR" sz="800" dirty="0"/>
          </a:p>
        </p:txBody>
      </p:sp>
      <p:sp>
        <p:nvSpPr>
          <p:cNvPr id="18" name="17 Dikdörtgen"/>
          <p:cNvSpPr/>
          <p:nvPr/>
        </p:nvSpPr>
        <p:spPr>
          <a:xfrm>
            <a:off x="72802" y="5437395"/>
            <a:ext cx="2663825" cy="215444"/>
          </a:xfrm>
          <a:prstGeom prst="rect">
            <a:avLst/>
          </a:prstGeom>
        </p:spPr>
        <p:txBody>
          <a:bodyPr>
            <a:spAutoFit/>
          </a:bodyPr>
          <a:lstStyle/>
          <a:p>
            <a:pPr>
              <a:buNone/>
            </a:pPr>
            <a:r>
              <a:rPr lang="tr-TR" sz="800" b="1" dirty="0" smtClean="0"/>
              <a:t>Rtn. Murat </a:t>
            </a:r>
            <a:r>
              <a:rPr lang="tr-TR" sz="800" b="1" dirty="0" err="1" smtClean="0"/>
              <a:t>Soysalan’a</a:t>
            </a:r>
            <a:r>
              <a:rPr lang="tr-TR" sz="800" b="1" dirty="0" smtClean="0"/>
              <a:t> “</a:t>
            </a:r>
            <a:r>
              <a:rPr lang="tr-TR" sz="800" b="1" dirty="0" err="1" smtClean="0"/>
              <a:t>Rotary</a:t>
            </a:r>
            <a:r>
              <a:rPr lang="tr-TR" sz="800" b="1" dirty="0" smtClean="0"/>
              <a:t> rozeti” takılırken</a:t>
            </a:r>
            <a:endParaRPr lang="tr-TR" sz="800" dirty="0"/>
          </a:p>
        </p:txBody>
      </p:sp>
      <p:sp>
        <p:nvSpPr>
          <p:cNvPr id="19" name="18 Dikdörtgen"/>
          <p:cNvSpPr/>
          <p:nvPr/>
        </p:nvSpPr>
        <p:spPr>
          <a:xfrm>
            <a:off x="72331" y="7237595"/>
            <a:ext cx="2663825" cy="338554"/>
          </a:xfrm>
          <a:prstGeom prst="rect">
            <a:avLst/>
          </a:prstGeom>
        </p:spPr>
        <p:txBody>
          <a:bodyPr>
            <a:spAutoFit/>
          </a:bodyPr>
          <a:lstStyle/>
          <a:p>
            <a:pPr>
              <a:buNone/>
            </a:pPr>
            <a:r>
              <a:rPr lang="tr-TR" sz="800" b="1" dirty="0" smtClean="0"/>
              <a:t>Rtn. Murat </a:t>
            </a:r>
            <a:r>
              <a:rPr lang="tr-TR" sz="800" b="1" dirty="0" err="1" smtClean="0"/>
              <a:t>Soysalan’a</a:t>
            </a:r>
            <a:r>
              <a:rPr lang="tr-TR" sz="800" b="1" dirty="0" smtClean="0"/>
              <a:t> “ Paul </a:t>
            </a:r>
            <a:r>
              <a:rPr lang="tr-TR" sz="800" b="1" dirty="0" err="1" smtClean="0"/>
              <a:t>Harris</a:t>
            </a:r>
            <a:r>
              <a:rPr lang="tr-TR" sz="800" b="1" dirty="0" smtClean="0"/>
              <a:t> ve </a:t>
            </a:r>
            <a:r>
              <a:rPr lang="tr-TR" sz="800" b="1" dirty="0" err="1" smtClean="0"/>
              <a:t>Benefactör</a:t>
            </a:r>
            <a:r>
              <a:rPr lang="tr-TR" sz="800" b="1" dirty="0" smtClean="0"/>
              <a:t> rozeti” takılırken</a:t>
            </a:r>
            <a:endParaRPr lang="tr-TR" sz="800" dirty="0"/>
          </a:p>
        </p:txBody>
      </p:sp>
      <p:sp>
        <p:nvSpPr>
          <p:cNvPr id="20" name="19 Dikdörtgen"/>
          <p:cNvSpPr/>
          <p:nvPr/>
        </p:nvSpPr>
        <p:spPr>
          <a:xfrm>
            <a:off x="2808635" y="7237595"/>
            <a:ext cx="2663825" cy="215444"/>
          </a:xfrm>
          <a:prstGeom prst="rect">
            <a:avLst/>
          </a:prstGeom>
        </p:spPr>
        <p:txBody>
          <a:bodyPr>
            <a:spAutoFit/>
          </a:bodyPr>
          <a:lstStyle/>
          <a:p>
            <a:pPr>
              <a:buNone/>
            </a:pPr>
            <a:r>
              <a:rPr lang="tr-TR" sz="800" b="1" dirty="0" smtClean="0"/>
              <a:t>Rtn. Murat </a:t>
            </a:r>
            <a:r>
              <a:rPr lang="tr-TR" sz="800" b="1" dirty="0" err="1" smtClean="0"/>
              <a:t>Soysalan’a</a:t>
            </a:r>
            <a:r>
              <a:rPr lang="tr-TR" sz="800" b="1" dirty="0" smtClean="0"/>
              <a:t> “ Dönem rozeti” takılırken</a:t>
            </a:r>
            <a:endParaRPr lang="tr-TR"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C:\Users\TTAdmin\Desktop\Guv.Ziy.Çalışmaları\Guv.Ziy Seçilen Fotolar\IMG_1285.JPG"/>
          <p:cNvPicPr>
            <a:picLocks noChangeAspect="1" noChangeArrowheads="1"/>
          </p:cNvPicPr>
          <p:nvPr/>
        </p:nvPicPr>
        <p:blipFill>
          <a:blip r:embed="rId2" cstate="print"/>
          <a:srcRect/>
          <a:stretch>
            <a:fillRect/>
          </a:stretch>
        </p:blipFill>
        <p:spPr bwMode="auto">
          <a:xfrm>
            <a:off x="2808915" y="372439"/>
            <a:ext cx="2160000" cy="1440000"/>
          </a:xfrm>
          <a:prstGeom prst="rect">
            <a:avLst/>
          </a:prstGeom>
          <a:noFill/>
        </p:spPr>
      </p:pic>
      <p:pic>
        <p:nvPicPr>
          <p:cNvPr id="3" name="Picture 7" descr="C:\Users\TTAdmin\Desktop\Guv.Ziy.Çalışmaları\Guv.Ziy Seçilen Fotolar\IMG_1231.JPG"/>
          <p:cNvPicPr>
            <a:picLocks noChangeAspect="1" noChangeArrowheads="1"/>
          </p:cNvPicPr>
          <p:nvPr/>
        </p:nvPicPr>
        <p:blipFill>
          <a:blip r:embed="rId3" cstate="print"/>
          <a:srcRect/>
          <a:stretch>
            <a:fillRect/>
          </a:stretch>
        </p:blipFill>
        <p:spPr bwMode="auto">
          <a:xfrm>
            <a:off x="2808915" y="2100631"/>
            <a:ext cx="2160000" cy="1440000"/>
          </a:xfrm>
          <a:prstGeom prst="rect">
            <a:avLst/>
          </a:prstGeom>
          <a:noFill/>
        </p:spPr>
      </p:pic>
      <p:pic>
        <p:nvPicPr>
          <p:cNvPr id="4" name="Picture 6" descr="C:\Users\TTAdmin\Desktop\Guv.Ziy.Çalışmaları\Guv.Ziy Seçilen Fotolar\IMG_1227.JPG"/>
          <p:cNvPicPr>
            <a:picLocks noChangeAspect="1" noChangeArrowheads="1"/>
          </p:cNvPicPr>
          <p:nvPr/>
        </p:nvPicPr>
        <p:blipFill>
          <a:blip r:embed="rId4" cstate="print"/>
          <a:srcRect/>
          <a:stretch>
            <a:fillRect/>
          </a:stretch>
        </p:blipFill>
        <p:spPr bwMode="auto">
          <a:xfrm>
            <a:off x="72611" y="2196455"/>
            <a:ext cx="2160000" cy="1440000"/>
          </a:xfrm>
          <a:prstGeom prst="rect">
            <a:avLst/>
          </a:prstGeom>
          <a:noFill/>
        </p:spPr>
      </p:pic>
      <p:sp>
        <p:nvSpPr>
          <p:cNvPr id="5" name="4 Dikdörtgen"/>
          <p:cNvSpPr/>
          <p:nvPr/>
        </p:nvSpPr>
        <p:spPr>
          <a:xfrm>
            <a:off x="1830905" y="-35793"/>
            <a:ext cx="1665841" cy="307777"/>
          </a:xfrm>
          <a:prstGeom prst="rect">
            <a:avLst/>
          </a:prstGeom>
        </p:spPr>
        <p:txBody>
          <a:bodyPr wrap="none">
            <a:spAutoFit/>
          </a:bodyPr>
          <a:lstStyle/>
          <a:p>
            <a:r>
              <a:rPr lang="tr-TR" b="1" dirty="0" smtClean="0">
                <a:latin typeface="Monotype Corsiva" panose="03010101010201010101" pitchFamily="66" charset="0"/>
              </a:rPr>
              <a:t>1521.TOPLANTIMIZ</a:t>
            </a:r>
            <a:endParaRPr lang="tr-TR" dirty="0"/>
          </a:p>
        </p:txBody>
      </p:sp>
      <p:pic>
        <p:nvPicPr>
          <p:cNvPr id="3074" name="Picture 2" descr="C:\Users\TTAdmin\Desktop\Guv.Ziy.Çalışmaları\Guv.Ziy Seçilen Fotolar\IMG_1292.JPG"/>
          <p:cNvPicPr>
            <a:picLocks noChangeAspect="1" noChangeArrowheads="1"/>
          </p:cNvPicPr>
          <p:nvPr/>
        </p:nvPicPr>
        <p:blipFill>
          <a:blip r:embed="rId5" cstate="print"/>
          <a:srcRect/>
          <a:stretch>
            <a:fillRect/>
          </a:stretch>
        </p:blipFill>
        <p:spPr bwMode="auto">
          <a:xfrm>
            <a:off x="72331" y="372439"/>
            <a:ext cx="2160000" cy="1440000"/>
          </a:xfrm>
          <a:prstGeom prst="rect">
            <a:avLst/>
          </a:prstGeom>
          <a:noFill/>
        </p:spPr>
      </p:pic>
      <p:pic>
        <p:nvPicPr>
          <p:cNvPr id="1026" name="Picture 2" descr="C:\Users\TTAdmin\Desktop\Guv.Ziy.Çalışmaları\Guv.Ziy Seçilen Fotolar\IMG_1300.JPG"/>
          <p:cNvPicPr>
            <a:picLocks noChangeAspect="1" noChangeArrowheads="1"/>
          </p:cNvPicPr>
          <p:nvPr/>
        </p:nvPicPr>
        <p:blipFill>
          <a:blip r:embed="rId6" cstate="print"/>
          <a:srcRect/>
          <a:stretch>
            <a:fillRect/>
          </a:stretch>
        </p:blipFill>
        <p:spPr bwMode="auto">
          <a:xfrm>
            <a:off x="72331" y="3972839"/>
            <a:ext cx="2160000" cy="1440000"/>
          </a:xfrm>
          <a:prstGeom prst="rect">
            <a:avLst/>
          </a:prstGeom>
          <a:noFill/>
        </p:spPr>
      </p:pic>
      <p:pic>
        <p:nvPicPr>
          <p:cNvPr id="1027" name="Picture 3" descr="C:\Users\TTAdmin\Desktop\Guv.Ziy.Çalışmaları\Guv.Ziy Seçilen Fotolar\IMG_1326.JPG"/>
          <p:cNvPicPr>
            <a:picLocks noChangeAspect="1" noChangeArrowheads="1"/>
          </p:cNvPicPr>
          <p:nvPr/>
        </p:nvPicPr>
        <p:blipFill>
          <a:blip r:embed="rId7" cstate="print"/>
          <a:srcRect/>
          <a:stretch>
            <a:fillRect/>
          </a:stretch>
        </p:blipFill>
        <p:spPr bwMode="auto">
          <a:xfrm>
            <a:off x="2808915" y="3972839"/>
            <a:ext cx="2160000" cy="1440000"/>
          </a:xfrm>
          <a:prstGeom prst="rect">
            <a:avLst/>
          </a:prstGeom>
          <a:noFill/>
        </p:spPr>
      </p:pic>
      <p:pic>
        <p:nvPicPr>
          <p:cNvPr id="1028" name="Picture 4" descr="C:\Users\TTAdmin\Desktop\Guv.Ziy.Çalışmaları\Guv.Ziy Seçilen Fotolar\IMG_1328.JPG"/>
          <p:cNvPicPr>
            <a:picLocks noChangeAspect="1" noChangeArrowheads="1"/>
          </p:cNvPicPr>
          <p:nvPr/>
        </p:nvPicPr>
        <p:blipFill>
          <a:blip r:embed="rId8" cstate="print"/>
          <a:srcRect/>
          <a:stretch>
            <a:fillRect/>
          </a:stretch>
        </p:blipFill>
        <p:spPr bwMode="auto">
          <a:xfrm>
            <a:off x="72331" y="5652839"/>
            <a:ext cx="2160000" cy="1440000"/>
          </a:xfrm>
          <a:prstGeom prst="rect">
            <a:avLst/>
          </a:prstGeom>
          <a:noFill/>
        </p:spPr>
      </p:pic>
      <p:pic>
        <p:nvPicPr>
          <p:cNvPr id="1029" name="Picture 5" descr="C:\Users\TTAdmin\Desktop\Guv.Ziy.Çalışmaları\Guv.Ziy Seçilen Fotolar\IMG_1331.JPG"/>
          <p:cNvPicPr>
            <a:picLocks noChangeAspect="1" noChangeArrowheads="1"/>
          </p:cNvPicPr>
          <p:nvPr/>
        </p:nvPicPr>
        <p:blipFill>
          <a:blip r:embed="rId9" cstate="print"/>
          <a:srcRect/>
          <a:stretch>
            <a:fillRect/>
          </a:stretch>
        </p:blipFill>
        <p:spPr bwMode="auto">
          <a:xfrm>
            <a:off x="2736627" y="5629023"/>
            <a:ext cx="2160000" cy="1440000"/>
          </a:xfrm>
          <a:prstGeom prst="rect">
            <a:avLst/>
          </a:prstGeom>
          <a:noFill/>
        </p:spPr>
      </p:pic>
      <p:sp>
        <p:nvSpPr>
          <p:cNvPr id="11" name="10 Dikdörtgen"/>
          <p:cNvSpPr/>
          <p:nvPr/>
        </p:nvSpPr>
        <p:spPr>
          <a:xfrm>
            <a:off x="1296467" y="3658101"/>
            <a:ext cx="2844000" cy="338554"/>
          </a:xfrm>
          <a:prstGeom prst="rect">
            <a:avLst/>
          </a:prstGeom>
        </p:spPr>
        <p:txBody>
          <a:bodyPr>
            <a:spAutoFit/>
          </a:bodyPr>
          <a:lstStyle/>
          <a:p>
            <a:pPr>
              <a:buNone/>
            </a:pPr>
            <a:r>
              <a:rPr lang="tr-TR" sz="800" b="1" dirty="0" smtClean="0"/>
              <a:t>Guvernörümüz, eşi </a:t>
            </a:r>
            <a:r>
              <a:rPr lang="tr-TR" sz="800" b="1" dirty="0" err="1" smtClean="0"/>
              <a:t>Nagihan</a:t>
            </a:r>
            <a:r>
              <a:rPr lang="tr-TR" sz="800" b="1" dirty="0" smtClean="0"/>
              <a:t> ve Bahçelievler </a:t>
            </a:r>
            <a:r>
              <a:rPr lang="tr-TR" sz="800" b="1" dirty="0" err="1" smtClean="0"/>
              <a:t>İnteract</a:t>
            </a:r>
            <a:r>
              <a:rPr lang="tr-TR" sz="800" b="1" dirty="0" smtClean="0"/>
              <a:t> Kulübü</a:t>
            </a:r>
            <a:endParaRPr lang="tr-TR" sz="800" dirty="0"/>
          </a:p>
        </p:txBody>
      </p:sp>
      <p:sp>
        <p:nvSpPr>
          <p:cNvPr id="12" name="11 Dikdörtgen"/>
          <p:cNvSpPr/>
          <p:nvPr/>
        </p:nvSpPr>
        <p:spPr>
          <a:xfrm>
            <a:off x="36923" y="1878806"/>
            <a:ext cx="5364000" cy="461665"/>
          </a:xfrm>
          <a:prstGeom prst="rect">
            <a:avLst/>
          </a:prstGeom>
        </p:spPr>
        <p:txBody>
          <a:bodyPr>
            <a:spAutoFit/>
          </a:bodyPr>
          <a:lstStyle/>
          <a:p>
            <a:pPr>
              <a:buNone/>
            </a:pPr>
            <a:r>
              <a:rPr lang="tr-TR" sz="800" b="1" dirty="0" smtClean="0"/>
              <a:t>Guvernörümüz </a:t>
            </a:r>
            <a:r>
              <a:rPr lang="tr-TR" sz="800" b="1" dirty="0" err="1" smtClean="0"/>
              <a:t>Güner</a:t>
            </a:r>
            <a:r>
              <a:rPr lang="tr-TR" sz="800" b="1" dirty="0" smtClean="0"/>
              <a:t> İnci, Gelecek Dönem </a:t>
            </a:r>
            <a:r>
              <a:rPr lang="tr-TR" sz="800" b="1" dirty="0" err="1" smtClean="0"/>
              <a:t>Guv</a:t>
            </a:r>
            <a:r>
              <a:rPr lang="tr-TR" sz="800" b="1" dirty="0" smtClean="0"/>
              <a:t>. Serdar Ünlü, </a:t>
            </a:r>
            <a:r>
              <a:rPr lang="tr-TR" sz="800" b="1" dirty="0" err="1" smtClean="0"/>
              <a:t>Guv</a:t>
            </a:r>
            <a:r>
              <a:rPr lang="tr-TR" sz="800" b="1" dirty="0" smtClean="0"/>
              <a:t>. Yrd. Engin Bozkurt, Başkanımız ve Rtn. Murat Soysalan</a:t>
            </a:r>
            <a:endParaRPr lang="tr-TR" sz="800" dirty="0"/>
          </a:p>
        </p:txBody>
      </p:sp>
      <p:sp>
        <p:nvSpPr>
          <p:cNvPr id="14" name="13 Dikdörtgen"/>
          <p:cNvSpPr/>
          <p:nvPr/>
        </p:nvSpPr>
        <p:spPr>
          <a:xfrm>
            <a:off x="1331913" y="5437395"/>
            <a:ext cx="2663825" cy="215444"/>
          </a:xfrm>
          <a:prstGeom prst="rect">
            <a:avLst/>
          </a:prstGeom>
        </p:spPr>
        <p:txBody>
          <a:bodyPr>
            <a:spAutoFit/>
          </a:bodyPr>
          <a:lstStyle/>
          <a:p>
            <a:pPr>
              <a:buNone/>
            </a:pPr>
            <a:r>
              <a:rPr lang="tr-TR" sz="800" b="1" dirty="0" smtClean="0"/>
              <a:t>Guvernörümüz, eşi </a:t>
            </a:r>
            <a:r>
              <a:rPr lang="tr-TR" sz="800" b="1" dirty="0" err="1" smtClean="0"/>
              <a:t>Nagihan</a:t>
            </a:r>
            <a:r>
              <a:rPr lang="tr-TR" sz="800" b="1" dirty="0" smtClean="0"/>
              <a:t>, Başkanımız ve eşi Sevil</a:t>
            </a:r>
            <a:endParaRPr lang="tr-TR" sz="800" dirty="0"/>
          </a:p>
        </p:txBody>
      </p:sp>
      <p:sp>
        <p:nvSpPr>
          <p:cNvPr id="15" name="14 Dikdörtgen"/>
          <p:cNvSpPr/>
          <p:nvPr/>
        </p:nvSpPr>
        <p:spPr>
          <a:xfrm>
            <a:off x="864419" y="7165587"/>
            <a:ext cx="4032000" cy="215444"/>
          </a:xfrm>
          <a:prstGeom prst="rect">
            <a:avLst/>
          </a:prstGeom>
        </p:spPr>
        <p:txBody>
          <a:bodyPr>
            <a:spAutoFit/>
          </a:bodyPr>
          <a:lstStyle/>
          <a:p>
            <a:pPr>
              <a:buNone/>
            </a:pPr>
            <a:r>
              <a:rPr lang="tr-TR" sz="800" b="1" dirty="0" smtClean="0"/>
              <a:t>Guvernörümüz, eşi </a:t>
            </a:r>
            <a:r>
              <a:rPr lang="tr-TR" sz="800" b="1" dirty="0" err="1" smtClean="0"/>
              <a:t>Nagihan</a:t>
            </a:r>
            <a:r>
              <a:rPr lang="tr-TR" sz="800" b="1" dirty="0" smtClean="0"/>
              <a:t> , Başkanımız , eşi Sevil ve Bahçelievler </a:t>
            </a:r>
            <a:r>
              <a:rPr lang="tr-TR" sz="800" b="1" dirty="0" err="1" smtClean="0"/>
              <a:t>Rotaract</a:t>
            </a:r>
            <a:r>
              <a:rPr lang="tr-TR" sz="800" b="1" dirty="0" smtClean="0"/>
              <a:t> Kulübü</a:t>
            </a:r>
            <a:endParaRPr lang="tr-TR"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TAdmin\Desktop\Guv.Ziy.Çalışmaları\Guv.Ziy Seçilen Fotolar\IMG_1335.JPG"/>
          <p:cNvPicPr>
            <a:picLocks noChangeAspect="1" noChangeArrowheads="1"/>
          </p:cNvPicPr>
          <p:nvPr/>
        </p:nvPicPr>
        <p:blipFill>
          <a:blip r:embed="rId2" cstate="print"/>
          <a:srcRect/>
          <a:stretch>
            <a:fillRect/>
          </a:stretch>
        </p:blipFill>
        <p:spPr bwMode="auto">
          <a:xfrm>
            <a:off x="144339" y="780671"/>
            <a:ext cx="5040000" cy="3360000"/>
          </a:xfrm>
          <a:prstGeom prst="rect">
            <a:avLst/>
          </a:prstGeom>
          <a:noFill/>
        </p:spPr>
      </p:pic>
      <p:sp>
        <p:nvSpPr>
          <p:cNvPr id="3" name="2 Dikdörtgen"/>
          <p:cNvSpPr/>
          <p:nvPr/>
        </p:nvSpPr>
        <p:spPr>
          <a:xfrm>
            <a:off x="1152451" y="4306173"/>
            <a:ext cx="3744000" cy="215444"/>
          </a:xfrm>
          <a:prstGeom prst="rect">
            <a:avLst/>
          </a:prstGeom>
        </p:spPr>
        <p:txBody>
          <a:bodyPr>
            <a:spAutoFit/>
          </a:bodyPr>
          <a:lstStyle/>
          <a:p>
            <a:pPr>
              <a:buNone/>
            </a:pPr>
            <a:r>
              <a:rPr lang="tr-TR" sz="800" b="1" dirty="0" smtClean="0"/>
              <a:t>Guvernörümüz, Guvernör Yardımcımız, Eşleri ve  Ankara Bahçelievler </a:t>
            </a:r>
            <a:r>
              <a:rPr lang="tr-TR" sz="800" b="1" dirty="0" err="1" smtClean="0"/>
              <a:t>Rotary</a:t>
            </a:r>
            <a:r>
              <a:rPr lang="tr-TR" sz="800" b="1" dirty="0" smtClean="0"/>
              <a:t> Ailesi</a:t>
            </a:r>
            <a:endParaRPr lang="tr-TR" sz="800" dirty="0"/>
          </a:p>
        </p:txBody>
      </p:sp>
      <p:sp>
        <p:nvSpPr>
          <p:cNvPr id="4" name="3 Dikdörtgen"/>
          <p:cNvSpPr/>
          <p:nvPr/>
        </p:nvSpPr>
        <p:spPr>
          <a:xfrm>
            <a:off x="1800523" y="108223"/>
            <a:ext cx="1665841" cy="307777"/>
          </a:xfrm>
          <a:prstGeom prst="rect">
            <a:avLst/>
          </a:prstGeom>
        </p:spPr>
        <p:txBody>
          <a:bodyPr wrap="none">
            <a:spAutoFit/>
          </a:bodyPr>
          <a:lstStyle/>
          <a:p>
            <a:r>
              <a:rPr lang="tr-TR" b="1" dirty="0" smtClean="0">
                <a:latin typeface="Monotype Corsiva" panose="03010101010201010101" pitchFamily="66" charset="0"/>
              </a:rPr>
              <a:t>1521.TOPLANTIMIZ</a:t>
            </a: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1522.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97439955"/>
              </p:ext>
            </p:extLst>
          </p:nvPr>
        </p:nvGraphicFramePr>
        <p:xfrm>
          <a:off x="202545" y="566628"/>
          <a:ext cx="4910346" cy="7197156"/>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22.12.2016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74</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Serdar Ünlü</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dirty="0" smtClean="0">
                          <a:solidFill>
                            <a:schemeClr val="tx1"/>
                          </a:solidFill>
                        </a:rPr>
                        <a:t>Onur Konuğumuz ve Konuşmacımız Dr. Eyüp Kahveci</a:t>
                      </a:r>
                    </a:p>
                    <a:p>
                      <a:pPr lvl="1"/>
                      <a:r>
                        <a:rPr lang="tr-TR" sz="900" dirty="0" smtClean="0">
                          <a:solidFill>
                            <a:schemeClr val="tx1"/>
                          </a:solidFill>
                        </a:rPr>
                        <a:t>Misafirimiz </a:t>
                      </a:r>
                      <a:r>
                        <a:rPr lang="tr-TR" sz="900" dirty="0" err="1" smtClean="0">
                          <a:solidFill>
                            <a:schemeClr val="tx1"/>
                          </a:solidFill>
                        </a:rPr>
                        <a:t>Nesrullah</a:t>
                      </a:r>
                      <a:r>
                        <a:rPr lang="tr-TR" sz="900" dirty="0" smtClean="0">
                          <a:solidFill>
                            <a:schemeClr val="tx1"/>
                          </a:solidFill>
                        </a:rPr>
                        <a:t> Sonay</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16 Aralık – Veli Mörel dostumuzun eşi Alev </a:t>
                      </a:r>
                      <a:r>
                        <a:rPr lang="tr-TR" sz="900" dirty="0" err="1" smtClean="0">
                          <a:solidFill>
                            <a:schemeClr val="tx1"/>
                          </a:solidFill>
                        </a:rPr>
                        <a:t>Mörel’in</a:t>
                      </a:r>
                      <a:r>
                        <a:rPr lang="tr-TR" sz="900" dirty="0" smtClean="0">
                          <a:solidFill>
                            <a:schemeClr val="tx1"/>
                          </a:solidFill>
                        </a:rPr>
                        <a:t>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22 Aralık – Serdar Ünlü dostumuzun eşi Nilüfer </a:t>
                      </a:r>
                      <a:r>
                        <a:rPr lang="tr-TR" sz="900" dirty="0" err="1" smtClean="0">
                          <a:solidFill>
                            <a:schemeClr val="tx1"/>
                          </a:solidFill>
                        </a:rPr>
                        <a:t>Ünlü’nün</a:t>
                      </a:r>
                      <a:r>
                        <a:rPr lang="tr-TR" sz="900" dirty="0" smtClean="0">
                          <a:solidFill>
                            <a:schemeClr val="tx1"/>
                          </a:solidFill>
                        </a:rPr>
                        <a:t> doğum günü</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endParaRPr lang="tr-TR" sz="900" b="1" dirty="0" smtClean="0">
                        <a:solidFill>
                          <a:schemeClr val="tx1"/>
                        </a:solidFill>
                      </a:endParaRPr>
                    </a:p>
                    <a:p>
                      <a:pPr lvl="0" algn="just"/>
                      <a:r>
                        <a:rPr lang="tr-TR" sz="900" dirty="0" smtClean="0">
                          <a:solidFill>
                            <a:schemeClr val="tx1"/>
                          </a:solidFill>
                        </a:rPr>
                        <a:t>Dönemimizin 22. toplantısında, </a:t>
                      </a:r>
                      <a:r>
                        <a:rPr lang="tr-TR" sz="900" dirty="0" smtClean="0"/>
                        <a:t>Başkanımız Cengiz</a:t>
                      </a:r>
                      <a:r>
                        <a:rPr lang="tr-TR" sz="900" baseline="0" dirty="0" smtClean="0"/>
                        <a:t> Kaya tarafından sırasıyla «Toplantı Gündemi»  duyurusu ve misafirimizin dostlarımıza tanıtılması yapıldı.</a:t>
                      </a:r>
                    </a:p>
                    <a:p>
                      <a:pPr lvl="0" algn="l"/>
                      <a:r>
                        <a:rPr lang="tr-TR" sz="900" baseline="0" dirty="0" smtClean="0"/>
                        <a:t>Kulüp Genel Sekreteri Rtn. Mert Özmut  tarafından katılım oranımız, mazeretli dostlarımız ve mutlu gün bilgilendirilmeleri yapıldı. </a:t>
                      </a:r>
                    </a:p>
                    <a:p>
                      <a:pPr lvl="0" algn="l"/>
                      <a:r>
                        <a:rPr lang="tr-TR" sz="900" baseline="0" dirty="0" smtClean="0"/>
                        <a:t>Cengiz Kaya Başkanımzın misafiri, onur konuğumuz ve konuşmacımız Türkiye Organ Bağışı ve Organ nakli Başkanı Eyüp </a:t>
                      </a:r>
                      <a:r>
                        <a:rPr lang="tr-TR" sz="900" baseline="0" dirty="0" err="1" smtClean="0"/>
                        <a:t>Kahveci’nin</a:t>
                      </a:r>
                      <a:r>
                        <a:rPr lang="tr-TR" sz="900" baseline="0" dirty="0" smtClean="0"/>
                        <a:t> </a:t>
                      </a:r>
                      <a:r>
                        <a:rPr lang="tr-TR" sz="900" baseline="0" dirty="0" err="1" smtClean="0"/>
                        <a:t>CV’si</a:t>
                      </a:r>
                      <a:r>
                        <a:rPr lang="tr-TR" sz="900" baseline="0" dirty="0" smtClean="0"/>
                        <a:t> başkanımız tarafından okundu. </a:t>
                      </a:r>
                    </a:p>
                    <a:p>
                      <a:pPr lvl="0" algn="l"/>
                      <a:r>
                        <a:rPr lang="tr-TR" sz="900" baseline="0" dirty="0" smtClean="0"/>
                        <a:t>Dr. Eyüp Kahveci  “Türkiye’de Organ Bağışı ve Nakli” konulu çok güzel bir sunum yapıldı.  </a:t>
                      </a:r>
                    </a:p>
                    <a:p>
                      <a:pPr lvl="0" algn="l"/>
                      <a:r>
                        <a:rPr lang="tr-TR" sz="900" baseline="0" dirty="0" smtClean="0"/>
                        <a:t>İlgiyle izlenen  sunuş sırasında ve sonrasında dostlarımız tarafından konuşmacımız Eyüp </a:t>
                      </a:r>
                      <a:r>
                        <a:rPr lang="tr-TR" sz="900" baseline="0" dirty="0" err="1" smtClean="0"/>
                        <a:t>Kahveci’ye</a:t>
                      </a:r>
                      <a:r>
                        <a:rPr lang="tr-TR" sz="900" baseline="0" dirty="0" smtClean="0"/>
                        <a:t>   sorular yöneltildi.</a:t>
                      </a:r>
                    </a:p>
                    <a:p>
                      <a:pPr lvl="0" algn="l"/>
                      <a:r>
                        <a:rPr lang="tr-TR" sz="900" baseline="0" dirty="0" smtClean="0">
                          <a:solidFill>
                            <a:schemeClr val="tx1"/>
                          </a:solidFill>
                        </a:rPr>
                        <a:t>Duyurular bölümünde, 23 Aralık tarihindeki “Geleceği Şekillendiren Teknolojiler Konferansı”, 28 Aralıktaki Bilkent Senfoni Orkestrası “Yılbaşı </a:t>
                      </a:r>
                      <a:r>
                        <a:rPr lang="tr-TR" sz="900" baseline="0" dirty="0" err="1" smtClean="0">
                          <a:solidFill>
                            <a:schemeClr val="tx1"/>
                          </a:solidFill>
                        </a:rPr>
                        <a:t>Konseri”ve</a:t>
                      </a:r>
                      <a:r>
                        <a:rPr lang="tr-TR" sz="900" baseline="0" dirty="0" smtClean="0">
                          <a:solidFill>
                            <a:schemeClr val="tx1"/>
                          </a:solidFill>
                        </a:rPr>
                        <a:t> 31 Aralıktaki “Yılbaşı Yemeği” duyurularını  Başkanımız yaptı.</a:t>
                      </a:r>
                    </a:p>
                    <a:p>
                      <a:pPr lvl="0" algn="l"/>
                      <a:r>
                        <a:rPr lang="tr-TR" sz="900" baseline="0" dirty="0" smtClean="0"/>
                        <a:t>Başkanımız duyuruların ardından Son Söz ve Haftanın Sözü için dostlarımıza söz verdi. </a:t>
                      </a:r>
                      <a:r>
                        <a:rPr lang="tr-TR" sz="900" baseline="0" dirty="0" smtClean="0">
                          <a:solidFill>
                            <a:schemeClr val="tx1"/>
                          </a:solidFill>
                        </a:rPr>
                        <a:t>Başkanımız, toplantıya katılan tüm misafirlere ve dostlarımıza katıldıkları için teşekkür edip, aşağıdaki dizelerle ;</a:t>
                      </a:r>
                    </a:p>
                    <a:p>
                      <a:r>
                        <a:rPr lang="tr-TR" sz="900" b="1" dirty="0" smtClean="0">
                          <a:solidFill>
                            <a:srgbClr val="FF0000"/>
                          </a:solidFill>
                          <a:latin typeface="+mn-lt"/>
                          <a:ea typeface="Arial Unicode MS" pitchFamily="34" charset="-128"/>
                          <a:cs typeface="Arabic Typesetting" pitchFamily="66" charset="-78"/>
                        </a:rPr>
                        <a:t>Bazı şeyler çabuk biter,</a:t>
                      </a:r>
                    </a:p>
                    <a:p>
                      <a:r>
                        <a:rPr lang="tr-TR" sz="900" b="1" dirty="0" smtClean="0">
                          <a:solidFill>
                            <a:srgbClr val="FF0000"/>
                          </a:solidFill>
                          <a:latin typeface="+mn-lt"/>
                          <a:ea typeface="Arial Unicode MS" pitchFamily="34" charset="-128"/>
                          <a:cs typeface="Arabic Typesetting" pitchFamily="66" charset="-78"/>
                        </a:rPr>
                        <a:t>Sigara çabuk biter,</a:t>
                      </a:r>
                    </a:p>
                    <a:p>
                      <a:r>
                        <a:rPr lang="tr-TR" sz="900" b="1" dirty="0" smtClean="0">
                          <a:solidFill>
                            <a:srgbClr val="FF0000"/>
                          </a:solidFill>
                          <a:latin typeface="+mn-lt"/>
                          <a:ea typeface="Arial Unicode MS" pitchFamily="34" charset="-128"/>
                          <a:cs typeface="Arabic Typesetting" pitchFamily="66" charset="-78"/>
                        </a:rPr>
                        <a:t>Çay, alarm kurulmuşsa Uyku, bitmesin isteniyorsa Yol.</a:t>
                      </a:r>
                    </a:p>
                    <a:p>
                      <a:r>
                        <a:rPr lang="tr-TR" sz="900" b="1" dirty="0" smtClean="0">
                          <a:solidFill>
                            <a:srgbClr val="FF0000"/>
                          </a:solidFill>
                          <a:latin typeface="+mn-lt"/>
                          <a:ea typeface="Arial Unicode MS" pitchFamily="34" charset="-128"/>
                          <a:cs typeface="Arabic Typesetting" pitchFamily="66" charset="-78"/>
                        </a:rPr>
                        <a:t>Yarısında yakalamışsanız çok sevdiğiniz o Şarkı çabuk biter.</a:t>
                      </a:r>
                    </a:p>
                    <a:p>
                      <a:r>
                        <a:rPr lang="tr-TR" sz="900" b="1" dirty="0" smtClean="0">
                          <a:solidFill>
                            <a:srgbClr val="FF0000"/>
                          </a:solidFill>
                          <a:latin typeface="+mn-lt"/>
                          <a:ea typeface="Arial Unicode MS" pitchFamily="34" charset="-128"/>
                          <a:cs typeface="Arabic Typesetting" pitchFamily="66" charset="-78"/>
                        </a:rPr>
                        <a:t>Sarılmış izliyorsanız Film, hızlı yaşıyorsanız Ömür,</a:t>
                      </a:r>
                    </a:p>
                    <a:p>
                      <a:r>
                        <a:rPr lang="tr-TR" sz="900" b="1" dirty="0" smtClean="0">
                          <a:solidFill>
                            <a:srgbClr val="FF0000"/>
                          </a:solidFill>
                          <a:latin typeface="+mn-lt"/>
                          <a:ea typeface="Arial Unicode MS" pitchFamily="34" charset="-128"/>
                          <a:cs typeface="Arabic Typesetting" pitchFamily="66" charset="-78"/>
                        </a:rPr>
                        <a:t>Çok severseniz Aşk,</a:t>
                      </a:r>
                    </a:p>
                    <a:p>
                      <a:r>
                        <a:rPr lang="tr-TR" sz="900" b="1" dirty="0" smtClean="0">
                          <a:solidFill>
                            <a:srgbClr val="FF0000"/>
                          </a:solidFill>
                          <a:latin typeface="+mn-lt"/>
                          <a:ea typeface="Arial Unicode MS" pitchFamily="34" charset="-128"/>
                          <a:cs typeface="Arabic Typesetting" pitchFamily="66" charset="-78"/>
                        </a:rPr>
                        <a:t>Çabuk biter …</a:t>
                      </a:r>
                    </a:p>
                    <a:p>
                      <a:r>
                        <a:rPr lang="tr-TR" sz="900" b="1" dirty="0" smtClean="0">
                          <a:solidFill>
                            <a:srgbClr val="FF0000"/>
                          </a:solidFill>
                          <a:latin typeface="+mn-lt"/>
                          <a:ea typeface="Arial Unicode MS" pitchFamily="34" charset="-128"/>
                          <a:cs typeface="Arabic Typesetting" pitchFamily="66" charset="-78"/>
                        </a:rPr>
                        <a:t>2016 siz nasıl isterseniz öyle bitsin… </a:t>
                      </a:r>
                    </a:p>
                    <a:p>
                      <a:r>
                        <a:rPr lang="tr-TR" sz="900" b="1" dirty="0" smtClean="0">
                          <a:solidFill>
                            <a:srgbClr val="0070C0"/>
                          </a:solidFill>
                          <a:latin typeface="+mn-lt"/>
                          <a:ea typeface="Arial Unicode MS" pitchFamily="34" charset="-128"/>
                          <a:cs typeface="Arabic Typesetting" pitchFamily="66" charset="-78"/>
                        </a:rPr>
                        <a:t>2017 gönlünüzce olsun… </a:t>
                      </a:r>
                      <a:r>
                        <a:rPr lang="tr-TR" sz="900" b="0" baseline="0" dirty="0" smtClean="0">
                          <a:solidFill>
                            <a:srgbClr val="FF0000"/>
                          </a:solidFill>
                          <a:latin typeface="+mn-lt"/>
                        </a:rPr>
                        <a:t> </a:t>
                      </a:r>
                    </a:p>
                    <a:p>
                      <a:r>
                        <a:rPr lang="tr-TR" sz="900" baseline="0" dirty="0" smtClean="0">
                          <a:solidFill>
                            <a:schemeClr val="tx1"/>
                          </a:solidFill>
                        </a:rPr>
                        <a:t>diyerek, mutluluk, sağlık ve esenlikler dolu bir Yeni Yıl  dileğiyle, </a:t>
                      </a:r>
                      <a:r>
                        <a:rPr lang="tr-TR" sz="900" baseline="0" dirty="0" smtClean="0">
                          <a:solidFill>
                            <a:srgbClr val="FF0000"/>
                          </a:solidFill>
                        </a:rPr>
                        <a:t> </a:t>
                      </a:r>
                      <a:r>
                        <a:rPr lang="tr-TR" sz="900" baseline="0" dirty="0" smtClean="0"/>
                        <a:t>toplantıyı «</a:t>
                      </a:r>
                      <a:r>
                        <a:rPr lang="tr-TR" sz="900" baseline="0" dirty="0" err="1" smtClean="0"/>
                        <a:t>Rotary</a:t>
                      </a:r>
                      <a:r>
                        <a:rPr lang="tr-TR" sz="900" baseline="0" dirty="0" smtClean="0"/>
                        <a:t> İnsanlığa Hizmet Eder»  diyerek kapattı.,</a:t>
                      </a:r>
                    </a:p>
                    <a:p>
                      <a:pPr lvl="0" algn="just"/>
                      <a:endParaRPr lang="tr-TR" sz="900" baseline="0" dirty="0" smtClean="0">
                        <a:solidFill>
                          <a:schemeClr val="tx1"/>
                        </a:solidFill>
                      </a:endParaRPr>
                    </a:p>
                    <a:p>
                      <a:pPr lvl="0" algn="just"/>
                      <a:r>
                        <a:rPr lang="tr-TR" sz="900" b="1" dirty="0" smtClean="0"/>
                        <a:t>Haftanın</a:t>
                      </a:r>
                      <a:r>
                        <a:rPr lang="tr-TR" sz="900" b="1" baseline="0" dirty="0" smtClean="0"/>
                        <a:t> Sözü:  </a:t>
                      </a:r>
                    </a:p>
                    <a:p>
                      <a:pPr lvl="0" algn="just"/>
                      <a:endParaRPr lang="tr-TR" sz="900" b="1" baseline="0" dirty="0" smtClean="0"/>
                    </a:p>
                    <a:p>
                      <a:r>
                        <a:rPr lang="tr-TR" sz="900" b="0" kern="1200" baseline="0" dirty="0" smtClean="0">
                          <a:solidFill>
                            <a:schemeClr val="tx1"/>
                          </a:solidFill>
                          <a:latin typeface="+mn-lt"/>
                          <a:ea typeface="+mn-ea"/>
                          <a:cs typeface="+mn-cs"/>
                        </a:rPr>
                        <a:t>“Hayattaki en zor şey, Geçeceğin köprüler ile, Yakacağın köprüleri ayırt etmektir”   </a:t>
                      </a:r>
                      <a:r>
                        <a:rPr lang="tr-TR" sz="900" b="1" kern="1200" baseline="0" dirty="0" err="1" smtClean="0">
                          <a:solidFill>
                            <a:schemeClr val="tx1"/>
                          </a:solidFill>
                          <a:latin typeface="+mn-lt"/>
                          <a:ea typeface="+mn-ea"/>
                          <a:cs typeface="+mn-cs"/>
                        </a:rPr>
                        <a:t>David</a:t>
                      </a:r>
                      <a:r>
                        <a:rPr lang="tr-TR" sz="900" b="1" kern="1200" baseline="0" dirty="0" smtClean="0">
                          <a:solidFill>
                            <a:schemeClr val="tx1"/>
                          </a:solidFill>
                          <a:latin typeface="+mn-lt"/>
                          <a:ea typeface="+mn-ea"/>
                          <a:cs typeface="+mn-cs"/>
                        </a:rPr>
                        <a:t> </a:t>
                      </a:r>
                      <a:r>
                        <a:rPr lang="tr-TR" sz="900" b="1" kern="1200" baseline="0" dirty="0" err="1" smtClean="0">
                          <a:solidFill>
                            <a:schemeClr val="tx1"/>
                          </a:solidFill>
                          <a:latin typeface="+mn-lt"/>
                          <a:ea typeface="+mn-ea"/>
                          <a:cs typeface="+mn-cs"/>
                        </a:rPr>
                        <a:t>Russel</a:t>
                      </a:r>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sp>
        <p:nvSpPr>
          <p:cNvPr id="7" name="Rectangle 6"/>
          <p:cNvSpPr/>
          <p:nvPr/>
        </p:nvSpPr>
        <p:spPr>
          <a:xfrm>
            <a:off x="174701" y="2115155"/>
            <a:ext cx="4290118" cy="230832"/>
          </a:xfrm>
          <a:prstGeom prst="rect">
            <a:avLst/>
          </a:prstGeom>
        </p:spPr>
        <p:txBody>
          <a:bodyPr>
            <a:spAutoFit/>
          </a:bodyPr>
          <a:lstStyle/>
          <a:p>
            <a:pPr lvl="1"/>
            <a:r>
              <a:rPr lang="tr-TR" sz="900" dirty="0" smtClean="0"/>
              <a:t> </a:t>
            </a:r>
            <a:endParaRPr lang="tr-TR" sz="900" dirty="0"/>
          </a:p>
        </p:txBody>
      </p:sp>
    </p:spTree>
    <p:extLst>
      <p:ext uri="{BB962C8B-B14F-4D97-AF65-F5344CB8AC3E}">
        <p14:creationId xmlns="" xmlns:p14="http://schemas.microsoft.com/office/powerpoint/2010/main" val="2562172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cstate="print"/>
          <a:srcRect/>
          <a:stretch>
            <a:fillRect/>
          </a:stretch>
        </p:blipFill>
        <p:spPr bwMode="auto">
          <a:xfrm>
            <a:off x="1440763" y="444447"/>
            <a:ext cx="2520000" cy="1680000"/>
          </a:xfrm>
          <a:prstGeom prst="rect">
            <a:avLst/>
          </a:prstGeom>
          <a:noFill/>
          <a:ln w="9525">
            <a:noFill/>
            <a:miter lim="800000"/>
            <a:headEnd/>
            <a:tailEnd/>
          </a:ln>
          <a:effectLst/>
        </p:spPr>
      </p:pic>
      <p:pic>
        <p:nvPicPr>
          <p:cNvPr id="15364" name="Picture 4"/>
          <p:cNvPicPr>
            <a:picLocks noChangeAspect="1" noChangeArrowheads="1"/>
          </p:cNvPicPr>
          <p:nvPr/>
        </p:nvPicPr>
        <p:blipFill>
          <a:blip r:embed="rId3" cstate="print"/>
          <a:srcRect/>
          <a:stretch>
            <a:fillRect/>
          </a:stretch>
        </p:blipFill>
        <p:spPr bwMode="auto">
          <a:xfrm>
            <a:off x="2880883" y="4068663"/>
            <a:ext cx="2160000" cy="1440000"/>
          </a:xfrm>
          <a:prstGeom prst="rect">
            <a:avLst/>
          </a:prstGeom>
          <a:noFill/>
          <a:ln w="9525">
            <a:noFill/>
            <a:miter lim="800000"/>
            <a:headEnd/>
            <a:tailEnd/>
          </a:ln>
          <a:effectLst/>
        </p:spPr>
      </p:pic>
      <p:pic>
        <p:nvPicPr>
          <p:cNvPr id="15366" name="Picture 6"/>
          <p:cNvPicPr>
            <a:picLocks noChangeAspect="1" noChangeArrowheads="1"/>
          </p:cNvPicPr>
          <p:nvPr/>
        </p:nvPicPr>
        <p:blipFill>
          <a:blip r:embed="rId4" cstate="print"/>
          <a:srcRect/>
          <a:stretch>
            <a:fillRect/>
          </a:stretch>
        </p:blipFill>
        <p:spPr bwMode="auto">
          <a:xfrm>
            <a:off x="144339" y="2412639"/>
            <a:ext cx="2160000" cy="1440000"/>
          </a:xfrm>
          <a:prstGeom prst="rect">
            <a:avLst/>
          </a:prstGeom>
          <a:noFill/>
          <a:ln w="9525">
            <a:noFill/>
            <a:miter lim="800000"/>
            <a:headEnd/>
            <a:tailEnd/>
          </a:ln>
          <a:effectLst/>
        </p:spPr>
      </p:pic>
      <p:pic>
        <p:nvPicPr>
          <p:cNvPr id="15367" name="Picture 7"/>
          <p:cNvPicPr>
            <a:picLocks noChangeAspect="1" noChangeArrowheads="1"/>
          </p:cNvPicPr>
          <p:nvPr/>
        </p:nvPicPr>
        <p:blipFill>
          <a:blip r:embed="rId5" cstate="print"/>
          <a:srcRect/>
          <a:stretch>
            <a:fillRect/>
          </a:stretch>
        </p:blipFill>
        <p:spPr bwMode="auto">
          <a:xfrm>
            <a:off x="2880883" y="2340631"/>
            <a:ext cx="2160000" cy="1440000"/>
          </a:xfrm>
          <a:prstGeom prst="rect">
            <a:avLst/>
          </a:prstGeom>
          <a:noFill/>
          <a:ln w="9525">
            <a:noFill/>
            <a:miter lim="800000"/>
            <a:headEnd/>
            <a:tailEnd/>
          </a:ln>
          <a:effectLst/>
        </p:spPr>
      </p:pic>
      <p:pic>
        <p:nvPicPr>
          <p:cNvPr id="15370" name="Picture 10"/>
          <p:cNvPicPr>
            <a:picLocks noChangeAspect="1" noChangeArrowheads="1"/>
          </p:cNvPicPr>
          <p:nvPr/>
        </p:nvPicPr>
        <p:blipFill>
          <a:blip r:embed="rId6" cstate="print"/>
          <a:srcRect/>
          <a:stretch>
            <a:fillRect/>
          </a:stretch>
        </p:blipFill>
        <p:spPr bwMode="auto">
          <a:xfrm>
            <a:off x="144579" y="4068663"/>
            <a:ext cx="2160000" cy="1440000"/>
          </a:xfrm>
          <a:prstGeom prst="rect">
            <a:avLst/>
          </a:prstGeom>
          <a:noFill/>
          <a:ln w="9525">
            <a:noFill/>
            <a:miter lim="800000"/>
            <a:headEnd/>
            <a:tailEnd/>
          </a:ln>
          <a:effectLst/>
        </p:spPr>
      </p:pic>
      <p:pic>
        <p:nvPicPr>
          <p:cNvPr id="15371" name="Picture 11"/>
          <p:cNvPicPr>
            <a:picLocks noChangeAspect="1" noChangeArrowheads="1"/>
          </p:cNvPicPr>
          <p:nvPr/>
        </p:nvPicPr>
        <p:blipFill>
          <a:blip r:embed="rId7" cstate="print"/>
          <a:srcRect/>
          <a:stretch>
            <a:fillRect/>
          </a:stretch>
        </p:blipFill>
        <p:spPr bwMode="auto">
          <a:xfrm>
            <a:off x="144339" y="5845047"/>
            <a:ext cx="2160000" cy="1440000"/>
          </a:xfrm>
          <a:prstGeom prst="rect">
            <a:avLst/>
          </a:prstGeom>
          <a:noFill/>
          <a:ln w="9525">
            <a:noFill/>
            <a:miter lim="800000"/>
            <a:headEnd/>
            <a:tailEnd/>
          </a:ln>
          <a:effectLst/>
        </p:spPr>
      </p:pic>
      <p:pic>
        <p:nvPicPr>
          <p:cNvPr id="15376" name="Picture 16"/>
          <p:cNvPicPr>
            <a:picLocks noChangeAspect="1" noChangeArrowheads="1"/>
          </p:cNvPicPr>
          <p:nvPr/>
        </p:nvPicPr>
        <p:blipFill>
          <a:blip r:embed="rId8" cstate="print"/>
          <a:srcRect/>
          <a:stretch>
            <a:fillRect/>
          </a:stretch>
        </p:blipFill>
        <p:spPr bwMode="auto">
          <a:xfrm>
            <a:off x="2880883" y="5869023"/>
            <a:ext cx="2160000" cy="1440000"/>
          </a:xfrm>
          <a:prstGeom prst="rect">
            <a:avLst/>
          </a:prstGeom>
          <a:noFill/>
          <a:ln w="9525">
            <a:noFill/>
            <a:miter lim="800000"/>
            <a:headEnd/>
            <a:tailEnd/>
          </a:ln>
          <a:effectLst/>
        </p:spPr>
      </p:pic>
      <p:sp>
        <p:nvSpPr>
          <p:cNvPr id="20" name="19 Dikdörtgen"/>
          <p:cNvSpPr/>
          <p:nvPr/>
        </p:nvSpPr>
        <p:spPr>
          <a:xfrm>
            <a:off x="1830905" y="108223"/>
            <a:ext cx="1665841" cy="307777"/>
          </a:xfrm>
          <a:prstGeom prst="rect">
            <a:avLst/>
          </a:prstGeom>
        </p:spPr>
        <p:txBody>
          <a:bodyPr wrap="none">
            <a:spAutoFit/>
          </a:bodyPr>
          <a:lstStyle/>
          <a:p>
            <a:r>
              <a:rPr lang="tr-TR" b="1" dirty="0" smtClean="0">
                <a:latin typeface="Monotype Corsiva" panose="03010101010201010101" pitchFamily="66" charset="0"/>
              </a:rPr>
              <a:t>1522.TOPLANTIMIZ</a:t>
            </a:r>
            <a:endParaRPr lang="tr-TR" dirty="0"/>
          </a:p>
        </p:txBody>
      </p:sp>
      <p:sp>
        <p:nvSpPr>
          <p:cNvPr id="21" name="20 Dikdörtgen"/>
          <p:cNvSpPr/>
          <p:nvPr/>
        </p:nvSpPr>
        <p:spPr>
          <a:xfrm>
            <a:off x="1331912" y="2145933"/>
            <a:ext cx="2880000" cy="338554"/>
          </a:xfrm>
          <a:prstGeom prst="rect">
            <a:avLst/>
          </a:prstGeom>
        </p:spPr>
        <p:txBody>
          <a:bodyPr>
            <a:spAutoFit/>
          </a:bodyPr>
          <a:lstStyle/>
          <a:p>
            <a:r>
              <a:rPr lang="tr-TR" sz="800" b="1" dirty="0" smtClean="0"/>
              <a:t>Kulübümüzün 1522. dönemimizin 22. toplantısı (22.12.2016)</a:t>
            </a:r>
            <a:r>
              <a:rPr lang="tr-TR" sz="800" dirty="0" smtClean="0"/>
              <a:t> </a:t>
            </a:r>
            <a:endParaRPr lang="tr-TR" sz="800" dirty="0"/>
          </a:p>
        </p:txBody>
      </p:sp>
      <p:sp>
        <p:nvSpPr>
          <p:cNvPr id="22" name="21 Dikdörtgen"/>
          <p:cNvSpPr/>
          <p:nvPr/>
        </p:nvSpPr>
        <p:spPr>
          <a:xfrm>
            <a:off x="2737098" y="3843928"/>
            <a:ext cx="2663825" cy="215444"/>
          </a:xfrm>
          <a:prstGeom prst="rect">
            <a:avLst/>
          </a:prstGeom>
        </p:spPr>
        <p:txBody>
          <a:bodyPr>
            <a:spAutoFit/>
          </a:bodyPr>
          <a:lstStyle/>
          <a:p>
            <a:r>
              <a:rPr lang="tr-TR" sz="800" b="1" dirty="0" smtClean="0"/>
              <a:t>Kulüp Genel Sekreteri Mert Özmut mutlu gün duyuruları</a:t>
            </a:r>
            <a:endParaRPr lang="tr-TR" sz="800" dirty="0"/>
          </a:p>
        </p:txBody>
      </p:sp>
      <p:sp>
        <p:nvSpPr>
          <p:cNvPr id="23" name="22 Dikdörtgen"/>
          <p:cNvSpPr/>
          <p:nvPr/>
        </p:nvSpPr>
        <p:spPr>
          <a:xfrm>
            <a:off x="576387" y="3852639"/>
            <a:ext cx="2663825" cy="215444"/>
          </a:xfrm>
          <a:prstGeom prst="rect">
            <a:avLst/>
          </a:prstGeom>
        </p:spPr>
        <p:txBody>
          <a:bodyPr>
            <a:spAutoFit/>
          </a:bodyPr>
          <a:lstStyle/>
          <a:p>
            <a:r>
              <a:rPr lang="tr-TR" sz="800" b="1" dirty="0" smtClean="0"/>
              <a:t>Toplantının açılışı </a:t>
            </a:r>
            <a:endParaRPr lang="tr-TR" sz="800" dirty="0"/>
          </a:p>
        </p:txBody>
      </p:sp>
      <p:sp>
        <p:nvSpPr>
          <p:cNvPr id="24" name="23 Dikdörtgen"/>
          <p:cNvSpPr/>
          <p:nvPr/>
        </p:nvSpPr>
        <p:spPr>
          <a:xfrm>
            <a:off x="72802" y="5509403"/>
            <a:ext cx="2663825" cy="338554"/>
          </a:xfrm>
          <a:prstGeom prst="rect">
            <a:avLst/>
          </a:prstGeom>
        </p:spPr>
        <p:txBody>
          <a:bodyPr>
            <a:spAutoFit/>
          </a:bodyPr>
          <a:lstStyle/>
          <a:p>
            <a:r>
              <a:rPr lang="tr-TR" sz="800" b="1" dirty="0" smtClean="0"/>
              <a:t>Konuşmacımız Türkiye Organ Bağışı ve Organ Nakli Başkanı Eyüp Kahveci</a:t>
            </a:r>
            <a:endParaRPr lang="tr-TR" sz="800" dirty="0"/>
          </a:p>
        </p:txBody>
      </p:sp>
      <p:sp>
        <p:nvSpPr>
          <p:cNvPr id="25" name="24 Dikdörtgen"/>
          <p:cNvSpPr/>
          <p:nvPr/>
        </p:nvSpPr>
        <p:spPr>
          <a:xfrm>
            <a:off x="2880643" y="7237015"/>
            <a:ext cx="2340705" cy="307777"/>
          </a:xfrm>
          <a:prstGeom prst="rect">
            <a:avLst/>
          </a:prstGeom>
        </p:spPr>
        <p:txBody>
          <a:bodyPr wrap="none">
            <a:spAutoFit/>
          </a:bodyPr>
          <a:lstStyle/>
          <a:p>
            <a:r>
              <a:rPr lang="tr-TR" sz="800" b="1" dirty="0" smtClean="0"/>
              <a:t>Konuşmacımız sunuş sonrası soruları yanıtlarken</a:t>
            </a:r>
            <a:r>
              <a:rPr lang="tr-TR" b="1" dirty="0" smtClean="0"/>
              <a:t> </a:t>
            </a:r>
            <a:endParaRPr lang="tr-TR" dirty="0"/>
          </a:p>
        </p:txBody>
      </p:sp>
      <p:sp>
        <p:nvSpPr>
          <p:cNvPr id="26" name="25 Dikdörtgen"/>
          <p:cNvSpPr/>
          <p:nvPr/>
        </p:nvSpPr>
        <p:spPr>
          <a:xfrm>
            <a:off x="194706" y="7289278"/>
            <a:ext cx="2109873" cy="215444"/>
          </a:xfrm>
          <a:prstGeom prst="rect">
            <a:avLst/>
          </a:prstGeom>
        </p:spPr>
        <p:txBody>
          <a:bodyPr wrap="none">
            <a:spAutoFit/>
          </a:bodyPr>
          <a:lstStyle/>
          <a:p>
            <a:r>
              <a:rPr lang="tr-TR" sz="800" b="1" dirty="0" smtClean="0"/>
              <a:t>Konuşmacımıza Teşekkür Belgesi verilirken </a:t>
            </a:r>
            <a:endParaRPr lang="tr-TR"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9"/>
          <p:cNvPicPr>
            <a:picLocks noChangeAspect="1" noChangeArrowheads="1"/>
          </p:cNvPicPr>
          <p:nvPr/>
        </p:nvPicPr>
        <p:blipFill>
          <a:blip r:embed="rId2" cstate="print"/>
          <a:srcRect/>
          <a:stretch>
            <a:fillRect/>
          </a:stretch>
        </p:blipFill>
        <p:spPr bwMode="auto">
          <a:xfrm>
            <a:off x="2880883" y="2268463"/>
            <a:ext cx="2160000" cy="1440000"/>
          </a:xfrm>
          <a:prstGeom prst="rect">
            <a:avLst/>
          </a:prstGeom>
          <a:noFill/>
          <a:ln w="9525">
            <a:noFill/>
            <a:miter lim="800000"/>
            <a:headEnd/>
            <a:tailEnd/>
          </a:ln>
          <a:effectLst/>
        </p:spPr>
      </p:pic>
      <p:pic>
        <p:nvPicPr>
          <p:cNvPr id="3" name="Picture 18"/>
          <p:cNvPicPr>
            <a:picLocks noChangeAspect="1" noChangeArrowheads="1"/>
          </p:cNvPicPr>
          <p:nvPr/>
        </p:nvPicPr>
        <p:blipFill>
          <a:blip r:embed="rId3" cstate="print"/>
          <a:srcRect/>
          <a:stretch>
            <a:fillRect/>
          </a:stretch>
        </p:blipFill>
        <p:spPr bwMode="auto">
          <a:xfrm>
            <a:off x="2880883" y="468263"/>
            <a:ext cx="2160000" cy="1440000"/>
          </a:xfrm>
          <a:prstGeom prst="rect">
            <a:avLst/>
          </a:prstGeom>
          <a:noFill/>
          <a:ln w="9525">
            <a:noFill/>
            <a:miter lim="800000"/>
            <a:headEnd/>
            <a:tailEnd/>
          </a:ln>
          <a:effectLst/>
        </p:spPr>
      </p:pic>
      <p:pic>
        <p:nvPicPr>
          <p:cNvPr id="6" name="Picture 14"/>
          <p:cNvPicPr>
            <a:picLocks noChangeAspect="1" noChangeArrowheads="1"/>
          </p:cNvPicPr>
          <p:nvPr/>
        </p:nvPicPr>
        <p:blipFill>
          <a:blip r:embed="rId4" cstate="print"/>
          <a:srcRect/>
          <a:stretch>
            <a:fillRect/>
          </a:stretch>
        </p:blipFill>
        <p:spPr bwMode="auto">
          <a:xfrm>
            <a:off x="216347" y="2340471"/>
            <a:ext cx="2160000" cy="1440000"/>
          </a:xfrm>
          <a:prstGeom prst="rect">
            <a:avLst/>
          </a:prstGeom>
          <a:noFill/>
          <a:ln w="9525">
            <a:noFill/>
            <a:miter lim="800000"/>
            <a:headEnd/>
            <a:tailEnd/>
          </a:ln>
          <a:effectLst/>
        </p:spPr>
      </p:pic>
      <p:pic>
        <p:nvPicPr>
          <p:cNvPr id="7" name="Picture 2"/>
          <p:cNvPicPr>
            <a:picLocks noChangeAspect="1" noChangeArrowheads="1"/>
          </p:cNvPicPr>
          <p:nvPr/>
        </p:nvPicPr>
        <p:blipFill>
          <a:blip r:embed="rId5" cstate="print"/>
          <a:srcRect/>
          <a:stretch>
            <a:fillRect/>
          </a:stretch>
        </p:blipFill>
        <p:spPr bwMode="auto">
          <a:xfrm>
            <a:off x="216587" y="3996815"/>
            <a:ext cx="2160000" cy="1440000"/>
          </a:xfrm>
          <a:prstGeom prst="rect">
            <a:avLst/>
          </a:prstGeom>
          <a:noFill/>
          <a:ln w="9525">
            <a:noFill/>
            <a:miter lim="800000"/>
            <a:headEnd/>
            <a:tailEnd/>
          </a:ln>
          <a:effectLst/>
        </p:spPr>
      </p:pic>
      <p:pic>
        <p:nvPicPr>
          <p:cNvPr id="8" name="Picture 13"/>
          <p:cNvPicPr>
            <a:picLocks noChangeAspect="1" noChangeArrowheads="1"/>
          </p:cNvPicPr>
          <p:nvPr/>
        </p:nvPicPr>
        <p:blipFill>
          <a:blip r:embed="rId6" cstate="print"/>
          <a:srcRect/>
          <a:stretch>
            <a:fillRect/>
          </a:stretch>
        </p:blipFill>
        <p:spPr bwMode="auto">
          <a:xfrm>
            <a:off x="2880883" y="3996815"/>
            <a:ext cx="2160000" cy="1440000"/>
          </a:xfrm>
          <a:prstGeom prst="rect">
            <a:avLst/>
          </a:prstGeom>
          <a:noFill/>
          <a:ln w="9525">
            <a:noFill/>
            <a:miter lim="800000"/>
            <a:headEnd/>
            <a:tailEnd/>
          </a:ln>
          <a:effectLst/>
        </p:spPr>
      </p:pic>
      <p:pic>
        <p:nvPicPr>
          <p:cNvPr id="9" name="Picture 12"/>
          <p:cNvPicPr>
            <a:picLocks noChangeAspect="1" noChangeArrowheads="1"/>
          </p:cNvPicPr>
          <p:nvPr/>
        </p:nvPicPr>
        <p:blipFill>
          <a:blip r:embed="rId7" cstate="print"/>
          <a:srcRect/>
          <a:stretch>
            <a:fillRect/>
          </a:stretch>
        </p:blipFill>
        <p:spPr bwMode="auto">
          <a:xfrm>
            <a:off x="216587" y="5724847"/>
            <a:ext cx="2160000" cy="1440000"/>
          </a:xfrm>
          <a:prstGeom prst="rect">
            <a:avLst/>
          </a:prstGeom>
          <a:noFill/>
          <a:ln w="9525">
            <a:noFill/>
            <a:miter lim="800000"/>
            <a:headEnd/>
            <a:tailEnd/>
          </a:ln>
          <a:effectLst/>
        </p:spPr>
      </p:pic>
      <p:sp>
        <p:nvSpPr>
          <p:cNvPr id="10" name="9 Dikdörtgen"/>
          <p:cNvSpPr/>
          <p:nvPr/>
        </p:nvSpPr>
        <p:spPr>
          <a:xfrm>
            <a:off x="1830905" y="36215"/>
            <a:ext cx="1665841" cy="307777"/>
          </a:xfrm>
          <a:prstGeom prst="rect">
            <a:avLst/>
          </a:prstGeom>
        </p:spPr>
        <p:txBody>
          <a:bodyPr wrap="none">
            <a:spAutoFit/>
          </a:bodyPr>
          <a:lstStyle/>
          <a:p>
            <a:r>
              <a:rPr lang="tr-TR" b="1" dirty="0" smtClean="0">
                <a:latin typeface="Monotype Corsiva" panose="03010101010201010101" pitchFamily="66" charset="0"/>
              </a:rPr>
              <a:t>1522.TOPLANTIMIZ</a:t>
            </a:r>
            <a:endParaRPr lang="tr-TR" dirty="0"/>
          </a:p>
        </p:txBody>
      </p:sp>
      <p:sp>
        <p:nvSpPr>
          <p:cNvPr id="11" name="10 Dikdörtgen"/>
          <p:cNvSpPr/>
          <p:nvPr/>
        </p:nvSpPr>
        <p:spPr>
          <a:xfrm>
            <a:off x="1331913" y="7237595"/>
            <a:ext cx="2663825" cy="215444"/>
          </a:xfrm>
          <a:prstGeom prst="rect">
            <a:avLst/>
          </a:prstGeom>
        </p:spPr>
        <p:txBody>
          <a:bodyPr>
            <a:spAutoFit/>
          </a:bodyPr>
          <a:lstStyle/>
          <a:p>
            <a:r>
              <a:rPr lang="tr-TR" sz="800" b="1" dirty="0" smtClean="0"/>
              <a:t>Konuşmacımıza soru yönelten dostlarımız </a:t>
            </a:r>
            <a:endParaRPr lang="tr-TR" sz="800" dirty="0"/>
          </a:p>
        </p:txBody>
      </p:sp>
      <p:pic>
        <p:nvPicPr>
          <p:cNvPr id="12" name="Picture 2" descr="C:\Users\TTAdmin\Desktop\IMG_6962.JPG"/>
          <p:cNvPicPr>
            <a:picLocks noChangeAspect="1" noChangeArrowheads="1"/>
          </p:cNvPicPr>
          <p:nvPr/>
        </p:nvPicPr>
        <p:blipFill>
          <a:blip r:embed="rId8" cstate="print"/>
          <a:srcRect/>
          <a:stretch>
            <a:fillRect/>
          </a:stretch>
        </p:blipFill>
        <p:spPr bwMode="auto">
          <a:xfrm>
            <a:off x="216347" y="468431"/>
            <a:ext cx="2088000" cy="1566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7307122"/>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t>
            </a:r>
            <a:r>
              <a:rPr lang="tr-TR" sz="1000" b="1" u="sng" dirty="0" smtClean="0"/>
              <a:t>Bahçelievler </a:t>
            </a:r>
            <a:r>
              <a:rPr lang="tr-TR" sz="1000" b="1" u="sng" dirty="0" err="1" smtClean="0"/>
              <a:t>Rotary</a:t>
            </a:r>
            <a:r>
              <a:rPr lang="tr-TR" sz="1000" b="1" u="sng" dirty="0" smtClean="0"/>
              <a:t> Ailesini Bir Araya Getirmek</a:t>
            </a:r>
            <a:r>
              <a:rPr lang="tr-TR" sz="1000" b="1" dirty="0" smtClean="0"/>
              <a:t>” projemizi 02 Ekim 2016 tarihinde Gölbaşı Patalya tesislerinde yaptığımız BRUNCH ile gerçekleştirdik. </a:t>
            </a:r>
            <a:r>
              <a:rPr lang="tr-TR" sz="1000" b="1" dirty="0" err="1" smtClean="0"/>
              <a:t>Burnch’a</a:t>
            </a:r>
            <a:r>
              <a:rPr lang="tr-TR" sz="1000" b="1" dirty="0" smtClean="0"/>
              <a:t> Bahçelievler </a:t>
            </a:r>
            <a:r>
              <a:rPr lang="tr-TR" sz="1000" b="1" dirty="0" err="1" smtClean="0"/>
              <a:t>İnteract</a:t>
            </a:r>
            <a:r>
              <a:rPr lang="tr-TR" sz="1000" b="1" dirty="0" smtClean="0"/>
              <a:t> Kulübü üyeleri </a:t>
            </a:r>
            <a:r>
              <a:rPr lang="tr-TR" sz="1000" b="1" dirty="0" err="1" smtClean="0"/>
              <a:t>interactlarımız</a:t>
            </a:r>
            <a:r>
              <a:rPr lang="tr-TR" sz="1000" b="1" dirty="0" smtClean="0"/>
              <a:t>, Bahçelievler </a:t>
            </a:r>
            <a:r>
              <a:rPr lang="tr-TR" sz="1000" b="1" dirty="0" err="1" smtClean="0"/>
              <a:t>Rotaract</a:t>
            </a:r>
            <a:r>
              <a:rPr lang="tr-TR" sz="1000" b="1" dirty="0" smtClean="0"/>
              <a:t> Kulübü üyeleri </a:t>
            </a:r>
            <a:r>
              <a:rPr lang="tr-TR" sz="1000" b="1" dirty="0" err="1" smtClean="0"/>
              <a:t>rotaractlarımız</a:t>
            </a:r>
            <a:r>
              <a:rPr lang="tr-TR" sz="1000" b="1" dirty="0" smtClean="0"/>
              <a:t>, AİLELERİ, Bahçelievler </a:t>
            </a:r>
            <a:r>
              <a:rPr lang="tr-TR" sz="1000" b="1" dirty="0" err="1" smtClean="0"/>
              <a:t>Rotary</a:t>
            </a:r>
            <a:r>
              <a:rPr lang="tr-TR" sz="1000" b="1" dirty="0" smtClean="0"/>
              <a:t> Kulübü üyesi </a:t>
            </a:r>
            <a:r>
              <a:rPr lang="tr-TR" sz="1000" b="1" dirty="0" err="1" smtClean="0"/>
              <a:t>Rotaryen</a:t>
            </a:r>
            <a:r>
              <a:rPr lang="tr-TR" sz="1000" b="1" dirty="0" smtClean="0"/>
              <a:t> dostlarımız, Eşlerimiz ve misafirlerin katıldığı 70 kişilik bir organizasyon gerçekleştirdik.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u="sng" dirty="0" smtClean="0"/>
              <a:t>“ÇANAKKALE Gezisi</a:t>
            </a:r>
            <a:r>
              <a:rPr lang="tr-TR" sz="1000" b="1" dirty="0" smtClean="0"/>
              <a:t>” projemizi 13-17 Ekim 2016 tarihlerinde yoğun katılımlı bir grupla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dirty="0" smtClean="0"/>
              <a:t>Kulübümüz açısından, dönemimizin en önemli projesi olan </a:t>
            </a:r>
            <a:r>
              <a:rPr lang="tr-TR" sz="1000" b="1" dirty="0" smtClean="0"/>
              <a:t>12-16 Nisan 2017  tarihlerinde gerçekleştireceğimiz,  BES ve Asamble çalışmaları</a:t>
            </a:r>
            <a:r>
              <a:rPr lang="tr-TR" sz="1000" dirty="0" smtClean="0"/>
              <a:t>,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Komite Başkanımız GDB Kadri Güneş, haftalık toplantılarımızda dostlarımızı gelişmeler ve ihtiyaçlar bazında bilgilendirecektir.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a:t>
            </a:r>
            <a:r>
              <a:rPr lang="tr-TR" sz="1000" b="1" dirty="0" smtClean="0"/>
              <a:t>«Çankaya Kırsalında Ekonomik ve Toplumsal Gelişim» küresel  projemiz ile Çankaya İlçesi Kırsalında Süt Tesisi Kurulması</a:t>
            </a:r>
            <a:r>
              <a:rPr lang="tr-TR" sz="1000" dirty="0" smtClean="0"/>
              <a:t> ile ilgili çalışmalarımız </a:t>
            </a:r>
            <a:r>
              <a:rPr lang="tr-TR" sz="1000" dirty="0"/>
              <a:t>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Büyükpamukçu ve GDB. Levent Çolak tarafından sürdürülmektedir.  Ayrıca Bölge desteği için Guvernörümüz Güner İnci ve Bölge Vakıf Komitesi Başkanı Hasan Akduman ve diğer ilgili  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Ana </a:t>
            </a:r>
            <a:r>
              <a:rPr lang="tr-TR" sz="1000" b="1" dirty="0"/>
              <a:t>sınıfı öğretmenlerine yönelik erken teşhis amaçlı </a:t>
            </a:r>
            <a:r>
              <a:rPr lang="tr-TR" sz="1000" b="1" dirty="0" smtClean="0"/>
              <a:t>«</a:t>
            </a:r>
            <a:r>
              <a:rPr lang="tr-TR" sz="1000" b="1" u="sng" dirty="0" smtClean="0"/>
              <a:t>Göz Kusurları Farkındalığı Eğitimi</a:t>
            </a:r>
            <a:r>
              <a:rPr lang="tr-TR" sz="1000" b="1" dirty="0" smtClean="0"/>
              <a:t>» projesini Çankaya Rotary Kulübü ile ortak olarak 26 Kasım 2016 tarihinde TEGV Semahat – Dr. Nusret Arsel Eğitim Parkında gerçekleştirdik.</a:t>
            </a:r>
            <a:r>
              <a:rPr lang="tr-TR" sz="1000" dirty="0" smtClean="0">
                <a:solidFill>
                  <a:srgbClr val="FF0000"/>
                </a:solidFill>
              </a:rPr>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Ana Okullarında Göz Kusurları </a:t>
            </a:r>
            <a:r>
              <a:rPr lang="tr-TR" sz="1000" b="1" dirty="0" err="1" smtClean="0"/>
              <a:t>Farkındalığı</a:t>
            </a:r>
            <a:r>
              <a:rPr lang="tr-TR" sz="1000" b="1" dirty="0" smtClean="0"/>
              <a:t> Eğitimi</a:t>
            </a:r>
            <a:r>
              <a:rPr lang="tr-TR" sz="1000" dirty="0" smtClean="0"/>
              <a:t>nin</a:t>
            </a:r>
            <a:r>
              <a:rPr lang="tr-TR" sz="1000" dirty="0"/>
              <a:t>, tüm ana okulları eğitmenlerinin alması  zorunluluğuna  yönelik KANUN çıkarılması çalışması (Çankaya RK </a:t>
            </a:r>
            <a:r>
              <a:rPr lang="tr-TR" sz="1000" dirty="0" smtClean="0"/>
              <a:t>ile ortak projemiz)</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Kapalı Kadın Cezaevindeki projemizi Bilkent TDP ( Toplumsal Duyarlılık Projeleri) öğrencileri, Rotaractlarımız ve İnteractlarımız ile birlikte </a:t>
            </a:r>
            <a:r>
              <a:rPr lang="tr-TR" sz="1000" b="1" dirty="0" smtClean="0"/>
              <a:t>«Hayal Köprüsü - </a:t>
            </a:r>
            <a:r>
              <a:rPr lang="tr-TR" sz="1000" b="1" dirty="0" err="1" smtClean="0"/>
              <a:t>Rotary</a:t>
            </a:r>
            <a:r>
              <a:rPr lang="tr-TR" sz="1000" b="1" dirty="0" smtClean="0"/>
              <a:t>»</a:t>
            </a:r>
            <a:r>
              <a:rPr lang="tr-TR" sz="1000" dirty="0" smtClean="0"/>
              <a:t> adı altında cezaevindeki çocuklara yönelik yapmayı planladık. Bu proje, Komite Başkanımız Necil Büyükpamukçu  tarafından yürütülecektir.</a:t>
            </a:r>
            <a:r>
              <a:rPr lang="tr-TR" sz="1000" b="1" dirty="0" smtClean="0"/>
              <a:t> Projemiz ile ilgili gerekli izinler Ceza ve Tevkif Evleri Genel Md.</a:t>
            </a:r>
            <a:r>
              <a:rPr lang="tr-TR" sz="1000" b="1" dirty="0" err="1" smtClean="0"/>
              <a:t>lüğünden</a:t>
            </a:r>
            <a:r>
              <a:rPr lang="tr-TR" sz="1000" b="1" dirty="0" smtClean="0"/>
              <a:t> alınmıştır.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p:txBody>
      </p:sp>
    </p:spTree>
    <p:extLst>
      <p:ext uri="{BB962C8B-B14F-4D97-AF65-F5344CB8AC3E}">
        <p14:creationId xmlns="" xmlns:p14="http://schemas.microsoft.com/office/powerpoint/2010/main" val="13258373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95638"/>
            <a:ext cx="4694322" cy="715323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ea typeface="Times New Roman" panose="02020603050405020304" pitchFamily="18" charset="0"/>
                <a:cs typeface="Times New Roman" panose="02020603050405020304" pitchFamily="18" charset="0"/>
              </a:rPr>
              <a:t>G</a:t>
            </a:r>
            <a:r>
              <a:rPr lang="tr-TR" sz="1000" dirty="0" smtClean="0">
                <a:ea typeface="Calibri" panose="020F0502020204030204" pitchFamily="34" charset="0"/>
                <a:cs typeface="Times New Roman" panose="02020603050405020304" pitchFamily="18" charset="0"/>
              </a:rPr>
              <a:t>erek maddi gerekse manevi olarak çok zor şartlar altında büyüyen 3-6 yaş arası, çevresindeki her şeyi benimseyen ve algılayabilen çocuklara  cezaevine ait olmadıklarını hissettirmek, dış dünya ve onlar arasında bir bağ kurmak, hayata 1-0 yenik başlamalarını önleyebilmek ve onlara rol model olacak şekilde sevgi dolu bir ortam paylaşmak için </a:t>
            </a:r>
            <a:r>
              <a:rPr lang="tr-TR" sz="1000" b="1" dirty="0" smtClean="0">
                <a:ea typeface="Calibri" panose="020F0502020204030204" pitchFamily="34" charset="0"/>
                <a:cs typeface="Times New Roman" panose="02020603050405020304" pitchFamily="18" charset="0"/>
              </a:rPr>
              <a:t>«Hayallerim Gerçek Oldu Şenliği»</a:t>
            </a:r>
            <a:r>
              <a:rPr lang="tr-TR" sz="1000" dirty="0" smtClean="0"/>
              <a:t> Bilkent TDP ( Toplumsal Duyarlılık Projeleri) öğrencileri</a:t>
            </a:r>
            <a:r>
              <a:rPr lang="tr-TR" sz="1000" dirty="0" smtClean="0">
                <a:ea typeface="Calibri" panose="020F0502020204030204" pitchFamily="34" charset="0"/>
                <a:cs typeface="Times New Roman" panose="02020603050405020304" pitchFamily="18" charset="0"/>
              </a:rPr>
              <a:t> ile birlikte Bilkent  Üniversitesi sahasında yapılması planlanmaktadır.</a:t>
            </a:r>
          </a:p>
          <a:p>
            <a:pPr marL="138103" indent="-138103" algn="just">
              <a:buFont typeface="Arial" panose="020B0604020202020204" pitchFamily="34" charset="0"/>
              <a:buChar char="•"/>
            </a:pPr>
            <a:endParaRPr lang="tr-TR" sz="1000" dirty="0" smtClean="0">
              <a:ea typeface="Calibri" panose="020F0502020204030204" pitchFamily="34" charset="0"/>
              <a:cs typeface="Times New Roman" panose="02020603050405020304" pitchFamily="18" charset="0"/>
            </a:endParaRPr>
          </a:p>
          <a:p>
            <a:pPr marL="138103" indent="-138103" algn="just">
              <a:buFont typeface="Arial" panose="020B0604020202020204" pitchFamily="34" charset="0"/>
              <a:buChar char="•"/>
            </a:pPr>
            <a:r>
              <a:rPr lang="tr-TR" sz="1000" b="1" dirty="0" smtClean="0"/>
              <a:t>Kulübümüz hamiliğinde kurulan Kastamonu </a:t>
            </a:r>
            <a:r>
              <a:rPr lang="tr-TR" sz="1000" b="1" dirty="0" err="1" smtClean="0"/>
              <a:t>Rotary</a:t>
            </a:r>
            <a:r>
              <a:rPr lang="tr-TR" sz="1000" b="1" dirty="0" smtClean="0"/>
              <a:t> Kulübü’nün 03-06 Kasım 2016 tarihleri arasında düzenlediği «Engelliler RYLA»sına katılarak, “ </a:t>
            </a:r>
            <a:r>
              <a:rPr lang="tr-TR" sz="1000" b="1" u="sng" dirty="0" smtClean="0"/>
              <a:t>Engellilere Akülü Sandalye Temini</a:t>
            </a:r>
            <a:r>
              <a:rPr lang="tr-TR" sz="1000" b="1" dirty="0" smtClean="0"/>
              <a:t>” projemizi 3 adet akülü sandalyeyi üç engelli  dostumuza vererek gerçekleştirdik.</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Bu sene yedincisini </a:t>
            </a:r>
            <a:r>
              <a:rPr lang="tr-TR" sz="1000" b="1" dirty="0" smtClean="0"/>
              <a:t>11 Aralık 2016 Pazar günü yapacağımız «</a:t>
            </a:r>
            <a:r>
              <a:rPr lang="tr-TR" sz="1000" b="1" u="sng" dirty="0" smtClean="0"/>
              <a:t>7. </a:t>
            </a:r>
            <a:r>
              <a:rPr lang="tr-TR" sz="1000" b="1" u="sng" dirty="0" err="1" smtClean="0"/>
              <a:t>Berdan</a:t>
            </a:r>
            <a:r>
              <a:rPr lang="tr-TR" sz="1000" b="1" u="sng" dirty="0" smtClean="0"/>
              <a:t> Akalın Rotary </a:t>
            </a:r>
            <a:r>
              <a:rPr lang="tr-TR" sz="1000" b="1" u="sng" dirty="0"/>
              <a:t>Bowling </a:t>
            </a:r>
            <a:r>
              <a:rPr lang="tr-TR" sz="1000" b="1" u="sng" dirty="0" smtClean="0"/>
              <a:t>Turnuvasını</a:t>
            </a:r>
            <a:r>
              <a:rPr lang="tr-TR" sz="1000" b="1" dirty="0" smtClean="0"/>
              <a:t>» GDB</a:t>
            </a:r>
            <a:r>
              <a:rPr lang="tr-TR" sz="1000" b="1" dirty="0"/>
              <a:t>. Levent Çolak </a:t>
            </a:r>
            <a:r>
              <a:rPr lang="tr-TR" sz="1000" b="1" dirty="0" smtClean="0"/>
              <a:t>ve Bowling Komitesinin çok başarılı  organizasyonu ile gerçekleştirdik.</a:t>
            </a:r>
            <a:r>
              <a:rPr lang="tr-TR" sz="1000" dirty="0" smtClean="0"/>
              <a:t> </a:t>
            </a:r>
            <a:r>
              <a:rPr lang="tr-TR" sz="1000" b="1" dirty="0" smtClean="0"/>
              <a:t>17 takımın 19 kulvarda yarıştığı turnuva, saygı duruşu ve İstiklal Marşı sonrası, Guvernörümüz </a:t>
            </a:r>
            <a:r>
              <a:rPr lang="tr-TR" sz="1000" b="1" dirty="0" err="1" smtClean="0"/>
              <a:t>Güner</a:t>
            </a:r>
            <a:r>
              <a:rPr lang="tr-TR" sz="1000" b="1" dirty="0" smtClean="0"/>
              <a:t> İnci’nin konuşması ve top atışı ile başladı. Turnuvanın 1. si Tandoğan </a:t>
            </a:r>
            <a:r>
              <a:rPr lang="tr-TR" sz="1000" b="1" dirty="0" err="1" smtClean="0"/>
              <a:t>Rotary</a:t>
            </a:r>
            <a:r>
              <a:rPr lang="tr-TR" sz="1000" b="1" dirty="0" smtClean="0"/>
              <a:t> Kulübü, 2. si </a:t>
            </a:r>
            <a:r>
              <a:rPr lang="tr-TR" sz="1000" b="1" dirty="0" err="1" smtClean="0"/>
              <a:t>Anıttepe</a:t>
            </a:r>
            <a:r>
              <a:rPr lang="tr-TR" sz="1000" b="1" dirty="0" smtClean="0"/>
              <a:t> </a:t>
            </a:r>
            <a:r>
              <a:rPr lang="tr-TR" sz="1000" b="1" dirty="0" err="1" smtClean="0"/>
              <a:t>Rotary</a:t>
            </a:r>
            <a:r>
              <a:rPr lang="tr-TR" sz="1000" b="1" dirty="0" smtClean="0"/>
              <a:t> Kulübü ve 3. </a:t>
            </a:r>
            <a:r>
              <a:rPr lang="tr-TR" sz="1000" b="1" dirty="0" err="1" smtClean="0"/>
              <a:t>sü</a:t>
            </a:r>
            <a:r>
              <a:rPr lang="tr-TR" sz="1000" b="1" dirty="0" smtClean="0"/>
              <a:t> Ankara </a:t>
            </a:r>
            <a:r>
              <a:rPr lang="tr-TR" sz="1000" b="1" dirty="0" err="1" smtClean="0"/>
              <a:t>Rotary</a:t>
            </a:r>
            <a:r>
              <a:rPr lang="tr-TR" sz="1000" b="1" dirty="0" smtClean="0"/>
              <a:t> Kulübü oldu. Turnuvaya katılan tüm dostlarımıza teşekkür ederiz.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7. Berdan Akalın Bowling Turnuvamızın dereceye giren ilk iki </a:t>
            </a:r>
            <a:r>
              <a:rPr lang="tr-TR" sz="1000" dirty="0" smtClean="0"/>
              <a:t>takımı olan  Tandoğan </a:t>
            </a:r>
            <a:r>
              <a:rPr lang="tr-TR" sz="1000" dirty="0" err="1" smtClean="0"/>
              <a:t>Rotary</a:t>
            </a:r>
            <a:r>
              <a:rPr lang="tr-TR" sz="1000" dirty="0" smtClean="0"/>
              <a:t> Kulübü ve </a:t>
            </a:r>
            <a:r>
              <a:rPr lang="tr-TR" sz="1000" dirty="0" err="1" smtClean="0"/>
              <a:t>Anıttepe</a:t>
            </a:r>
            <a:r>
              <a:rPr lang="tr-TR" sz="1000" dirty="0" smtClean="0"/>
              <a:t> </a:t>
            </a:r>
            <a:r>
              <a:rPr lang="tr-TR" sz="1000" dirty="0" err="1" smtClean="0"/>
              <a:t>Rotary</a:t>
            </a:r>
            <a:r>
              <a:rPr lang="tr-TR" sz="1000" dirty="0" smtClean="0"/>
              <a:t> Kulübü, </a:t>
            </a:r>
            <a:r>
              <a:rPr lang="tr-TR" sz="1000" dirty="0"/>
              <a:t>bu yıl ilk organizasyonu Kulübümüz tarafından Ankara’da  </a:t>
            </a:r>
            <a:r>
              <a:rPr lang="tr-TR" sz="1000" dirty="0" smtClean="0"/>
              <a:t>2017 Mayıs ayında yapılacak </a:t>
            </a:r>
            <a:r>
              <a:rPr lang="tr-TR" sz="1000" dirty="0"/>
              <a:t>olan, 2430 Bölge’de diğer şehirlerde organize edilecek bowling organizasyonlarında ilk iki dereceye giren takımlarının katılacağı </a:t>
            </a:r>
            <a:r>
              <a:rPr lang="tr-TR" sz="1000" dirty="0" smtClean="0"/>
              <a:t> </a:t>
            </a:r>
            <a:r>
              <a:rPr lang="tr-TR" sz="1000" b="1" dirty="0" smtClean="0"/>
              <a:t>2016-2017 Dönemi 1. Bowling Final Turnuvasına </a:t>
            </a:r>
            <a:r>
              <a:rPr lang="tr-TR" sz="1000" dirty="0" smtClean="0"/>
              <a:t> katılacaklar.</a:t>
            </a: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a:t>Rotary Ormanı projemiz</a:t>
            </a:r>
            <a:r>
              <a:rPr lang="tr-TR" sz="1000" dirty="0"/>
              <a:t> ASO 2. OSB Bölgesi’nde yapılacak ağaçlandırma ile  bu sene de devam ettirilecektir.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01-04 Eylül 2016 tarhleri arasındaki Samsun İlkadım Rotary Kulübü tarafından düzenlenen Bedensel Engelliler Yaz </a:t>
            </a:r>
            <a:r>
              <a:rPr lang="tr-TR" sz="1000" b="1" dirty="0" smtClean="0"/>
              <a:t>Kampı’na “</a:t>
            </a:r>
            <a:r>
              <a:rPr lang="tr-TR" sz="1000" b="1" u="sng" dirty="0" smtClean="0"/>
              <a:t>Engelli Katılımı Desteği”</a:t>
            </a:r>
            <a:r>
              <a:rPr lang="tr-TR" sz="1000" b="1" dirty="0" smtClean="0"/>
              <a:t> projemizi  Kemal Kart isimli bir engellinin katılımını destekleyerek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RC </a:t>
            </a:r>
            <a:r>
              <a:rPr lang="tr-TR" sz="1000" b="1" dirty="0"/>
              <a:t>Galeri ve ressam Nihat Evren Derman tarafından belirli sayıdaki “ Beşiktaş </a:t>
            </a:r>
            <a:r>
              <a:rPr lang="tr-TR" sz="1000" b="1" dirty="0" smtClean="0"/>
              <a:t>Futbol Takımı Temalı </a:t>
            </a:r>
            <a:r>
              <a:rPr lang="tr-TR" sz="1000" b="1" dirty="0"/>
              <a:t>Nihat Evren Derman </a:t>
            </a:r>
            <a:r>
              <a:rPr lang="tr-TR" sz="1000" b="1" dirty="0" smtClean="0"/>
              <a:t>Islak İmzalı Orijinal Baskıların İnternette Pazarlanması» </a:t>
            </a:r>
            <a:r>
              <a:rPr lang="tr-TR" sz="1000" b="1" dirty="0"/>
              <a:t>ile ilgili projeye “Şehit Çocuklarına Burs Fonu Yaratılması” teması ile ortak olduk. </a:t>
            </a:r>
            <a:r>
              <a:rPr lang="tr-TR" sz="1000" b="1" dirty="0" smtClean="0"/>
              <a:t>“ </a:t>
            </a:r>
            <a:r>
              <a:rPr lang="tr-TR" sz="1000" b="1" u="sng" dirty="0" smtClean="0"/>
              <a:t>Sizin İçin Sanat </a:t>
            </a:r>
            <a:r>
              <a:rPr lang="tr-TR" sz="1000" b="1" dirty="0" smtClean="0"/>
              <a:t>” isimli bu </a:t>
            </a:r>
            <a:r>
              <a:rPr lang="tr-TR" sz="1000" b="1" dirty="0"/>
              <a:t>proje ile şehit çocuklarımıza burs fonu yaratılmasının yanısıra, </a:t>
            </a:r>
            <a:r>
              <a:rPr lang="tr-TR" sz="1000" b="1" dirty="0" smtClean="0"/>
              <a:t>resim alıcılarına vereceğimiz «Teşekkür Belgesi» ile  özelde Ankara Bahçelievler </a:t>
            </a:r>
            <a:r>
              <a:rPr lang="tr-TR" sz="1000" b="1" dirty="0"/>
              <a:t>Rotary Kulübü’nün, genelde </a:t>
            </a:r>
            <a:r>
              <a:rPr lang="tr-TR" sz="1000" b="1" dirty="0" err="1" smtClean="0"/>
              <a:t>Rotary</a:t>
            </a:r>
            <a:r>
              <a:rPr lang="tr-TR" sz="1000" b="1" dirty="0" smtClean="0"/>
              <a:t> faaliyetlerinin  </a:t>
            </a:r>
            <a:r>
              <a:rPr lang="tr-TR" sz="1000" b="1" dirty="0"/>
              <a:t>Türkiye genelinde duyurulması  amaçlanmıştır</a:t>
            </a:r>
            <a:r>
              <a:rPr lang="tr-TR" sz="1000" b="1" dirty="0" smtClean="0"/>
              <a:t>. Gerçekleşen projemiz ile medyada Ankara Bahçelievler Rotary Kulübünün ve Rotary’nin ismi ve faaliyetleri yoğun şekilde yurt içinde  ve yurtdışında duyurulmaya başladı.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a:p>
        </p:txBody>
      </p:sp>
    </p:spTree>
    <p:extLst>
      <p:ext uri="{BB962C8B-B14F-4D97-AF65-F5344CB8AC3E}">
        <p14:creationId xmlns="" xmlns:p14="http://schemas.microsoft.com/office/powerpoint/2010/main" val="1994001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715323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25 Eylül 2016 tarihinde Bilkent RC Galeri tarafından yapılacak müzayede de, kulübümüz adına yapılacak resim bağışlarının satışı ile «</a:t>
            </a:r>
            <a:r>
              <a:rPr lang="tr-TR" sz="1000" b="1" u="sng" dirty="0" smtClean="0"/>
              <a:t>Şehit Çocuklarına Burs Fonu Yaratılması”</a:t>
            </a:r>
            <a:r>
              <a:rPr lang="tr-TR" sz="1000" b="1" dirty="0" smtClean="0"/>
              <a:t> projemizi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u="sng" dirty="0" smtClean="0"/>
              <a:t> Bölge </a:t>
            </a:r>
            <a:r>
              <a:rPr lang="tr-TR" sz="1000" b="1" u="sng" dirty="0" err="1" smtClean="0"/>
              <a:t>İnteract</a:t>
            </a:r>
            <a:r>
              <a:rPr lang="tr-TR" sz="1000" b="1" u="sng" dirty="0" smtClean="0"/>
              <a:t> Asamblesine </a:t>
            </a:r>
            <a:r>
              <a:rPr lang="tr-TR" sz="1000" b="1" u="sng" dirty="0" err="1" smtClean="0"/>
              <a:t>İnteractlarımızla</a:t>
            </a:r>
            <a:r>
              <a:rPr lang="tr-TR" sz="1000" b="1" u="sng" dirty="0" smtClean="0"/>
              <a:t> Katılma </a:t>
            </a:r>
            <a:r>
              <a:rPr lang="tr-TR" sz="1000" b="1" dirty="0" smtClean="0"/>
              <a:t>” projemiz, 22-24 Eylül tarihlerinde  Oran </a:t>
            </a:r>
            <a:r>
              <a:rPr lang="tr-TR" sz="1000" b="1" dirty="0" err="1" smtClean="0"/>
              <a:t>Rotary</a:t>
            </a:r>
            <a:r>
              <a:rPr lang="tr-TR" sz="1000" b="1" dirty="0" smtClean="0"/>
              <a:t> Kulübünün organize ettiği asambleye iki </a:t>
            </a:r>
            <a:r>
              <a:rPr lang="tr-TR" sz="1000" b="1" dirty="0" err="1" smtClean="0"/>
              <a:t>interactımızın</a:t>
            </a:r>
            <a:r>
              <a:rPr lang="tr-TR" sz="1000" b="1" dirty="0" smtClean="0"/>
              <a:t> katılımıyla gerçekleştirildi.</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err="1" smtClean="0"/>
              <a:t>Rotary’nin</a:t>
            </a:r>
            <a:r>
              <a:rPr lang="tr-TR" sz="1000" b="1" dirty="0" smtClean="0"/>
              <a:t> adını duyurmak ve «</a:t>
            </a:r>
            <a:r>
              <a:rPr lang="tr-TR" sz="1000" b="1" dirty="0" err="1" smtClean="0"/>
              <a:t>Rotary</a:t>
            </a:r>
            <a:r>
              <a:rPr lang="tr-TR" sz="1000" b="1" dirty="0" smtClean="0"/>
              <a:t> Toplum Projelerine Fon Yaratmak» için, “</a:t>
            </a:r>
            <a:r>
              <a:rPr lang="tr-TR" sz="1000" b="1" u="sng" dirty="0" err="1" smtClean="0"/>
              <a:t>Uluslarası</a:t>
            </a:r>
            <a:r>
              <a:rPr lang="tr-TR" sz="1000" b="1" u="sng" dirty="0" smtClean="0"/>
              <a:t> </a:t>
            </a:r>
            <a:r>
              <a:rPr lang="tr-TR" sz="1000" b="1" u="sng" dirty="0" err="1" smtClean="0"/>
              <a:t>Rotary</a:t>
            </a:r>
            <a:r>
              <a:rPr lang="tr-TR" sz="1000" b="1" u="sng" dirty="0" smtClean="0"/>
              <a:t> Vakfı’nın 100. yılında RC Müzayede’nin 100. Müzayedesine Kulübümüze Bağışlanan 10 Eser İle Katılmak</a:t>
            </a:r>
            <a:r>
              <a:rPr lang="tr-TR" sz="1000" b="1" dirty="0" smtClean="0"/>
              <a:t>” projemizi 18 Aralık 2016 tarihinde gerçekleştirdik.</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2017-2018 Rotary dönemi, yaz döneminde yapılması «Genç Resim Sanatçıları için Kısa Dönem Yaz Kampı» yapılması planlanmıştır. Bu faaliyete yönelik planlamaların ve duyuruların dönemimizde yapılması amaçlanmıştır.</a:t>
            </a:r>
            <a:r>
              <a:rPr lang="tr-TR" sz="1000" b="1" dirty="0" smtClean="0"/>
              <a:t>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a:t>Gençlere gelişimine destek vermek amacıyla, </a:t>
            </a:r>
            <a:r>
              <a:rPr lang="tr-TR" sz="1000" b="1" dirty="0" smtClean="0"/>
              <a:t>“ </a:t>
            </a:r>
            <a:r>
              <a:rPr lang="tr-TR" sz="1000" b="1" u="sng" dirty="0" err="1" smtClean="0"/>
              <a:t>RYLA’lara</a:t>
            </a:r>
            <a:r>
              <a:rPr lang="tr-TR" sz="1000" b="1" u="sng" dirty="0" smtClean="0"/>
              <a:t> Katılmak ve Destek Vermek</a:t>
            </a:r>
            <a:r>
              <a:rPr lang="tr-TR" sz="1000" b="1" dirty="0" smtClean="0"/>
              <a:t>” projemizi, 20-23 </a:t>
            </a:r>
            <a:r>
              <a:rPr lang="tr-TR" sz="1000" b="1" dirty="0"/>
              <a:t>Ekim 2016 tarihlerinde Gazi Rotary Kulübü tarafından düzenlenen 103. RYLA Semineri’ne bursiyerlerimizden Mert </a:t>
            </a:r>
            <a:r>
              <a:rPr lang="tr-TR" sz="1000" b="1" dirty="0" err="1" smtClean="0"/>
              <a:t>Öztürk’ü</a:t>
            </a:r>
            <a:r>
              <a:rPr lang="tr-TR" sz="1000" b="1" dirty="0" smtClean="0"/>
              <a:t> göndererek gerçekleştirdik.</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b="1" dirty="0" smtClean="0"/>
              <a:t>Ankara Bahçelievler Rotary Kulübü olarak, Bölge Meslek Hizmetleri Komitesi Başkanı Serdar Bozkurt ve Gelecek Araştırmaları Enstitüsü ile birlikte  «</a:t>
            </a:r>
            <a:r>
              <a:rPr lang="tr-TR" altLang="tr-TR" sz="1000" b="1" u="sng" dirty="0" smtClean="0"/>
              <a:t>Geleceği </a:t>
            </a:r>
            <a:r>
              <a:rPr lang="tr-TR" altLang="tr-TR" sz="1000" b="1" u="sng" dirty="0"/>
              <a:t>Şekillendiren </a:t>
            </a:r>
            <a:r>
              <a:rPr lang="tr-TR" altLang="tr-TR" sz="1000" b="1" u="sng" dirty="0" smtClean="0"/>
              <a:t>Teknolojiler Konferansı</a:t>
            </a:r>
            <a:r>
              <a:rPr lang="tr-TR" altLang="tr-TR" sz="1000" b="1" dirty="0" smtClean="0"/>
              <a:t>» </a:t>
            </a:r>
            <a:r>
              <a:rPr lang="tr-TR" altLang="tr-TR" sz="1000" b="1" dirty="0" err="1" smtClean="0"/>
              <a:t>nı</a:t>
            </a:r>
            <a:r>
              <a:rPr lang="tr-TR" altLang="tr-TR" sz="1000" b="1" dirty="0" smtClean="0"/>
              <a:t>  23 Aralık 2016 tarihinde, ASO Sincan Teknik Kolej’inde gerçekleştirdik. </a:t>
            </a:r>
          </a:p>
          <a:p>
            <a:pPr marL="138103" indent="-138103" algn="just">
              <a:buFont typeface="Arial" panose="020B0604020202020204" pitchFamily="34" charset="0"/>
              <a:buChar char="•"/>
            </a:pPr>
            <a:endParaRPr lang="tr-TR" altLang="tr-TR" sz="1000" dirty="0"/>
          </a:p>
          <a:p>
            <a:pPr marL="171450" indent="-171450">
              <a:buFont typeface="Arial" panose="020B0604020202020204" pitchFamily="34" charset="0"/>
              <a:buChar char="•"/>
            </a:pPr>
            <a:r>
              <a:rPr lang="tr-TR" altLang="tr-TR" sz="1000" dirty="0" smtClean="0"/>
              <a:t>Çocuklara  ve eğitmenlere yönelik, Postür </a:t>
            </a:r>
            <a:r>
              <a:rPr lang="tr-TR" altLang="tr-TR" sz="1000" dirty="0"/>
              <a:t>Bozukluğu Eğitimi </a:t>
            </a:r>
            <a:r>
              <a:rPr lang="tr-TR" altLang="tr-TR" sz="1000" dirty="0" smtClean="0"/>
              <a:t>,  </a:t>
            </a:r>
            <a:r>
              <a:rPr lang="tr-TR" altLang="tr-TR" sz="1000" dirty="0"/>
              <a:t>Bölge Erken Tanı ve Sağlık Komitesi Başkanı Elif Özkaleli </a:t>
            </a:r>
            <a:r>
              <a:rPr lang="tr-TR" altLang="tr-TR" sz="1000" dirty="0" smtClean="0"/>
              <a:t>  Vardar ile birlikte,  TEGV </a:t>
            </a:r>
            <a:r>
              <a:rPr lang="tr-TR" altLang="tr-TR" sz="1000" dirty="0"/>
              <a:t>Semahat –Dr. Nüsret ARSEL Eğitim Parkı – Etimesgut’ ta gerçekleştirilecektir</a:t>
            </a:r>
            <a:r>
              <a:rPr lang="tr-TR" altLang="tr-TR" sz="1000" dirty="0" smtClean="0"/>
              <a:t>.</a:t>
            </a:r>
          </a:p>
          <a:p>
            <a:pPr marL="171450" indent="-171450">
              <a:buFont typeface="Arial" panose="020B0604020202020204" pitchFamily="34" charset="0"/>
              <a:buChar char="•"/>
            </a:pPr>
            <a:endParaRPr lang="tr-TR" altLang="tr-TR" sz="1000" dirty="0" smtClean="0"/>
          </a:p>
          <a:p>
            <a:pPr marL="171450" indent="-171450">
              <a:buFont typeface="Arial" panose="020B0604020202020204" pitchFamily="34" charset="0"/>
              <a:buChar char="•"/>
            </a:pPr>
            <a:r>
              <a:rPr lang="tr-TR" altLang="tr-TR" sz="1000" dirty="0" smtClean="0"/>
              <a:t>Eğitmenlere ve velilere  </a:t>
            </a:r>
            <a:r>
              <a:rPr lang="tr-TR" altLang="tr-TR" sz="1000" dirty="0"/>
              <a:t>yönelik, </a:t>
            </a:r>
            <a:r>
              <a:rPr lang="tr-TR" altLang="tr-TR" sz="1000" dirty="0" smtClean="0"/>
              <a:t>Hareketsizlik Ölümü Eğitimi </a:t>
            </a:r>
            <a:r>
              <a:rPr lang="tr-TR" altLang="tr-TR" sz="1000" dirty="0"/>
              <a:t>,  Bölge Erken Tanı ve Sağlık Komitesi Başkanı Elif Özkaleli   Vardar ile birlikte,  TEGV Semahat –Dr. Nüsret ARSEL Eğitim Parkı – Etimesgut’ ta gerçekleştirilecektir.</a:t>
            </a:r>
          </a:p>
          <a:p>
            <a:pPr marL="171450" indent="-171450">
              <a:buFont typeface="Arial" panose="020B0604020202020204" pitchFamily="34" charset="0"/>
              <a:buChar char="•"/>
            </a:pPr>
            <a:endParaRPr lang="tr-TR" altLang="tr-TR" sz="1000" b="1" dirty="0" smtClean="0">
              <a:solidFill>
                <a:schemeClr val="tx2"/>
              </a:solidFill>
            </a:endParaRPr>
          </a:p>
          <a:p>
            <a:pPr marL="171450" indent="-171450">
              <a:buFont typeface="Arial" panose="020B0604020202020204" pitchFamily="34" charset="0"/>
              <a:buChar char="•"/>
            </a:pPr>
            <a:r>
              <a:rPr lang="tr-TR" sz="1000" b="1" dirty="0" smtClean="0"/>
              <a:t>Çocukluk </a:t>
            </a:r>
            <a:r>
              <a:rPr lang="tr-TR" sz="1000" b="1" dirty="0"/>
              <a:t>çağındaki hatalı beslenme ve beslenme bozukluklarının engellenmesi için Gıda Güvenliği ve Organik Tarım Komitesi tarafından hazırlanmış «</a:t>
            </a:r>
            <a:r>
              <a:rPr lang="tr-TR" sz="1000" b="1" u="sng" dirty="0"/>
              <a:t>Gıda Güvenliği ve Tagşiş</a:t>
            </a:r>
            <a:r>
              <a:rPr lang="tr-TR" sz="1000" b="1" dirty="0"/>
              <a:t>» isimli broşürlerin , proje çalışmalarındaki paydaşlara (anne, anne adaylarına, eğitmenlere, eğitmen adaylarına, çocuklara,vb) dağıtılması amaçlanmıştır. </a:t>
            </a:r>
            <a:r>
              <a:rPr lang="tr-TR" sz="1000" b="1" dirty="0" smtClean="0"/>
              <a:t> Bu proje, ilk eğitim projemiz olan 26 Kasım 2016 tarihindeki </a:t>
            </a:r>
            <a:r>
              <a:rPr lang="tr-TR" sz="1000" b="1" dirty="0"/>
              <a:t>Ana sınıfı öğretmenlerine yönelik erken teşhis amaçlı «Göz Kusurları Farkındalığı Eğitimi» </a:t>
            </a:r>
            <a:r>
              <a:rPr lang="tr-TR" sz="1000" b="1" dirty="0" smtClean="0"/>
              <a:t>projesi ile başlamıştır.</a:t>
            </a:r>
            <a:r>
              <a:rPr lang="tr-TR" sz="1000" dirty="0" smtClean="0">
                <a:solidFill>
                  <a:srgbClr val="FF0000"/>
                </a:solidFill>
              </a:rPr>
              <a:t> </a:t>
            </a:r>
            <a:endParaRPr lang="tr-TR" sz="1000" dirty="0">
              <a:solidFill>
                <a:srgbClr val="FF0000"/>
              </a:solidFill>
            </a:endParaRPr>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descr="C:\Users\TTAdmin\Desktop\ROTA Fotolar\IMG_0982.JPG"/>
          <p:cNvPicPr>
            <a:picLocks noChangeAspect="1" noChangeArrowheads="1"/>
          </p:cNvPicPr>
          <p:nvPr/>
        </p:nvPicPr>
        <p:blipFill>
          <a:blip r:embed="rId2" cstate="print"/>
          <a:srcRect/>
          <a:stretch>
            <a:fillRect/>
          </a:stretch>
        </p:blipFill>
        <p:spPr bwMode="auto">
          <a:xfrm>
            <a:off x="2736907" y="5364807"/>
            <a:ext cx="2520000" cy="1680820"/>
          </a:xfrm>
          <a:prstGeom prst="rect">
            <a:avLst/>
          </a:prstGeom>
          <a:noFill/>
        </p:spPr>
      </p:pic>
      <p:pic>
        <p:nvPicPr>
          <p:cNvPr id="6" name="Picture 13" descr="C:\Users\TTAdmin\Desktop\ROTA Fotolar\IMG_0974.JPG"/>
          <p:cNvPicPr>
            <a:picLocks noChangeAspect="1" noChangeArrowheads="1"/>
          </p:cNvPicPr>
          <p:nvPr/>
        </p:nvPicPr>
        <p:blipFill>
          <a:blip r:embed="rId3" cstate="print"/>
          <a:srcRect/>
          <a:stretch>
            <a:fillRect/>
          </a:stretch>
        </p:blipFill>
        <p:spPr bwMode="auto">
          <a:xfrm>
            <a:off x="2736627" y="3251939"/>
            <a:ext cx="2520000" cy="1680820"/>
          </a:xfrm>
          <a:prstGeom prst="rect">
            <a:avLst/>
          </a:prstGeom>
          <a:noFill/>
        </p:spPr>
      </p:pic>
      <p:pic>
        <p:nvPicPr>
          <p:cNvPr id="7" name="Picture 12" descr="C:\Users\TTAdmin\Desktop\ROTA Fotolar\IMG_0970.JPG"/>
          <p:cNvPicPr>
            <a:picLocks noChangeAspect="1" noChangeArrowheads="1"/>
          </p:cNvPicPr>
          <p:nvPr/>
        </p:nvPicPr>
        <p:blipFill>
          <a:blip r:embed="rId4" cstate="print"/>
          <a:srcRect/>
          <a:stretch>
            <a:fillRect/>
          </a:stretch>
        </p:blipFill>
        <p:spPr bwMode="auto">
          <a:xfrm>
            <a:off x="72331" y="3276575"/>
            <a:ext cx="2520000" cy="1680820"/>
          </a:xfrm>
          <a:prstGeom prst="rect">
            <a:avLst/>
          </a:prstGeom>
          <a:noFill/>
        </p:spPr>
      </p:pic>
      <p:pic>
        <p:nvPicPr>
          <p:cNvPr id="8" name="Picture 5" descr="C:\Users\TTAdmin\Desktop\ROTA Fotolar\IMG_0937.JPG"/>
          <p:cNvPicPr>
            <a:picLocks noChangeAspect="1" noChangeArrowheads="1"/>
          </p:cNvPicPr>
          <p:nvPr/>
        </p:nvPicPr>
        <p:blipFill>
          <a:blip r:embed="rId5" cstate="print"/>
          <a:srcRect/>
          <a:stretch>
            <a:fillRect/>
          </a:stretch>
        </p:blipFill>
        <p:spPr bwMode="auto">
          <a:xfrm>
            <a:off x="3744899" y="972559"/>
            <a:ext cx="1440000" cy="2160000"/>
          </a:xfrm>
          <a:prstGeom prst="rect">
            <a:avLst/>
          </a:prstGeom>
          <a:noFill/>
        </p:spPr>
      </p:pic>
      <p:pic>
        <p:nvPicPr>
          <p:cNvPr id="9" name="Picture 14" descr="C:\Users\TTAdmin\Desktop\ROTA Fotolar\IMG_0979.JPG"/>
          <p:cNvPicPr>
            <a:picLocks noChangeAspect="1" noChangeArrowheads="1"/>
          </p:cNvPicPr>
          <p:nvPr/>
        </p:nvPicPr>
        <p:blipFill>
          <a:blip r:embed="rId6" cstate="print"/>
          <a:srcRect/>
          <a:stretch>
            <a:fillRect/>
          </a:stretch>
        </p:blipFill>
        <p:spPr bwMode="auto">
          <a:xfrm>
            <a:off x="72331" y="5364807"/>
            <a:ext cx="2520000" cy="1680000"/>
          </a:xfrm>
          <a:prstGeom prst="rect">
            <a:avLst/>
          </a:prstGeom>
          <a:noFill/>
        </p:spPr>
      </p:pic>
      <p:pic>
        <p:nvPicPr>
          <p:cNvPr id="10" name="Picture 9" descr="C:\Users\TTAdmin\Desktop\ROTA Fotolar\IMG_0962.JPG"/>
          <p:cNvPicPr>
            <a:picLocks noChangeAspect="1" noChangeArrowheads="1"/>
          </p:cNvPicPr>
          <p:nvPr/>
        </p:nvPicPr>
        <p:blipFill>
          <a:blip r:embed="rId7" cstate="print"/>
          <a:srcRect/>
          <a:stretch>
            <a:fillRect/>
          </a:stretch>
        </p:blipFill>
        <p:spPr bwMode="auto">
          <a:xfrm>
            <a:off x="144339" y="972319"/>
            <a:ext cx="3240000" cy="2161055"/>
          </a:xfrm>
          <a:prstGeom prst="rect">
            <a:avLst/>
          </a:prstGeom>
          <a:noFill/>
        </p:spPr>
      </p:pic>
      <p:sp>
        <p:nvSpPr>
          <p:cNvPr id="11" name="10 Dikdörtgen"/>
          <p:cNvSpPr/>
          <p:nvPr/>
        </p:nvSpPr>
        <p:spPr>
          <a:xfrm>
            <a:off x="72939" y="8339"/>
            <a:ext cx="5364000" cy="1107996"/>
          </a:xfrm>
          <a:prstGeom prst="rect">
            <a:avLst/>
          </a:prstGeom>
        </p:spPr>
        <p:txBody>
          <a:bodyPr>
            <a:spAutoFit/>
          </a:bodyPr>
          <a:lstStyle/>
          <a:p>
            <a:pPr algn="ctr"/>
            <a:r>
              <a:rPr lang="tr-TR" altLang="tr-TR" b="1" dirty="0" smtClean="0">
                <a:solidFill>
                  <a:srgbClr val="0070C0"/>
                </a:solidFill>
              </a:rPr>
              <a:t>Kulüp Haberleri </a:t>
            </a:r>
            <a:br>
              <a:rPr lang="tr-TR" altLang="tr-TR" b="1" dirty="0" smtClean="0">
                <a:solidFill>
                  <a:srgbClr val="0070C0"/>
                </a:solidFill>
              </a:rPr>
            </a:br>
            <a:r>
              <a:rPr lang="tr-TR" altLang="tr-TR" sz="1200" b="1" dirty="0" smtClean="0">
                <a:solidFill>
                  <a:srgbClr val="FF0000"/>
                </a:solidFill>
              </a:rPr>
              <a:t>7. </a:t>
            </a:r>
            <a:r>
              <a:rPr lang="tr-TR" altLang="tr-TR" sz="1200" b="1" dirty="0" err="1" smtClean="0">
                <a:solidFill>
                  <a:srgbClr val="FF0000"/>
                </a:solidFill>
              </a:rPr>
              <a:t>Berdan</a:t>
            </a:r>
            <a:r>
              <a:rPr lang="tr-TR" altLang="tr-TR" sz="1200" b="1" dirty="0" smtClean="0">
                <a:solidFill>
                  <a:srgbClr val="FF0000"/>
                </a:solidFill>
              </a:rPr>
              <a:t> Akalın  Bowling Turnuvası  (11.12.2016)</a:t>
            </a:r>
          </a:p>
          <a:p>
            <a:r>
              <a:rPr lang="tr-TR" sz="800" dirty="0" smtClean="0"/>
              <a:t>11 Aralık 2016 Pazar günü “</a:t>
            </a:r>
            <a:r>
              <a:rPr lang="tr-TR" sz="800" u="sng" dirty="0" smtClean="0"/>
              <a:t>7. </a:t>
            </a:r>
            <a:r>
              <a:rPr lang="tr-TR" sz="800" u="sng" dirty="0" err="1" smtClean="0"/>
              <a:t>Berdan</a:t>
            </a:r>
            <a:r>
              <a:rPr lang="tr-TR" sz="800" u="sng" dirty="0" smtClean="0"/>
              <a:t> Akalın </a:t>
            </a:r>
            <a:r>
              <a:rPr lang="tr-TR" sz="800" u="sng" dirty="0" err="1" smtClean="0"/>
              <a:t>Rotary</a:t>
            </a:r>
            <a:r>
              <a:rPr lang="tr-TR" sz="800" u="sng" dirty="0" smtClean="0"/>
              <a:t> Bowling Turnuvasını”</a:t>
            </a:r>
            <a:r>
              <a:rPr lang="tr-TR" sz="800" dirty="0" smtClean="0"/>
              <a:t> GDB. Levent Çolak ve Bowling Komitesinin çok başarılı  organizasyonu ile gerçekleştirdik. 17 takımın 19 kulvarda yarıştığı turnuva, saygı duruşu ve İstiklal Marşı sonrası, Guvernörümüz </a:t>
            </a:r>
            <a:r>
              <a:rPr lang="tr-TR" sz="800" dirty="0" err="1" smtClean="0"/>
              <a:t>Güner</a:t>
            </a:r>
            <a:r>
              <a:rPr lang="tr-TR" sz="800" dirty="0" smtClean="0"/>
              <a:t> İnci’nin konuşması ve top atışı ile başladı. Turnuvanın 1. si Tandoğan </a:t>
            </a:r>
            <a:r>
              <a:rPr lang="tr-TR" sz="800" dirty="0" err="1" smtClean="0"/>
              <a:t>Rotary</a:t>
            </a:r>
            <a:r>
              <a:rPr lang="tr-TR" sz="800" dirty="0" smtClean="0"/>
              <a:t> Kulübü, 2. si </a:t>
            </a:r>
            <a:r>
              <a:rPr lang="tr-TR" sz="800" dirty="0" err="1" smtClean="0"/>
              <a:t>Anıttepe</a:t>
            </a:r>
            <a:r>
              <a:rPr lang="tr-TR" sz="800" dirty="0" smtClean="0"/>
              <a:t> </a:t>
            </a:r>
            <a:r>
              <a:rPr lang="tr-TR" sz="800" dirty="0" err="1" smtClean="0"/>
              <a:t>Rotary</a:t>
            </a:r>
            <a:r>
              <a:rPr lang="tr-TR" sz="800" dirty="0" smtClean="0"/>
              <a:t> Kulübü ve 3. </a:t>
            </a:r>
            <a:r>
              <a:rPr lang="tr-TR" sz="800" dirty="0" err="1" smtClean="0"/>
              <a:t>sü</a:t>
            </a:r>
            <a:r>
              <a:rPr lang="tr-TR" sz="800" dirty="0" smtClean="0"/>
              <a:t> Ankara </a:t>
            </a:r>
            <a:r>
              <a:rPr lang="tr-TR" sz="800" dirty="0" err="1" smtClean="0"/>
              <a:t>Rotary</a:t>
            </a:r>
            <a:r>
              <a:rPr lang="tr-TR" sz="800" dirty="0" smtClean="0"/>
              <a:t> Kulübü oldu. Turnuvaya katılan tüm dostlarımıza teşekkür ederiz.</a:t>
            </a:r>
          </a:p>
          <a:p>
            <a:endParaRPr lang="tr-TR" sz="800"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8" descr="C:\Users\TTAdmin\Desktop\ROTA Fotolar\IMG_0990.JPG"/>
          <p:cNvPicPr>
            <a:picLocks noChangeAspect="1" noChangeArrowheads="1"/>
          </p:cNvPicPr>
          <p:nvPr/>
        </p:nvPicPr>
        <p:blipFill>
          <a:blip r:embed="rId2" cstate="print"/>
          <a:srcRect/>
          <a:stretch>
            <a:fillRect/>
          </a:stretch>
        </p:blipFill>
        <p:spPr bwMode="auto">
          <a:xfrm>
            <a:off x="2736907" y="875675"/>
            <a:ext cx="2520000" cy="1680820"/>
          </a:xfrm>
          <a:prstGeom prst="rect">
            <a:avLst/>
          </a:prstGeom>
          <a:noFill/>
        </p:spPr>
      </p:pic>
      <p:pic>
        <p:nvPicPr>
          <p:cNvPr id="4" name="Picture 16" descr="C:\Users\TTAdmin\Desktop\ROTA Fotolar\IMG_0986.JPG"/>
          <p:cNvPicPr>
            <a:picLocks noChangeAspect="1" noChangeArrowheads="1"/>
          </p:cNvPicPr>
          <p:nvPr/>
        </p:nvPicPr>
        <p:blipFill>
          <a:blip r:embed="rId3" cstate="print"/>
          <a:srcRect/>
          <a:stretch>
            <a:fillRect/>
          </a:stretch>
        </p:blipFill>
        <p:spPr bwMode="auto">
          <a:xfrm>
            <a:off x="72611" y="900311"/>
            <a:ext cx="2520000" cy="1680820"/>
          </a:xfrm>
          <a:prstGeom prst="rect">
            <a:avLst/>
          </a:prstGeom>
          <a:noFill/>
        </p:spPr>
      </p:pic>
      <p:pic>
        <p:nvPicPr>
          <p:cNvPr id="6" name="Picture 35" descr="C:\Users\TTAdmin\Desktop\ROTA Fotolar\IMG_1119.JPG"/>
          <p:cNvPicPr>
            <a:picLocks noChangeAspect="1" noChangeArrowheads="1"/>
          </p:cNvPicPr>
          <p:nvPr/>
        </p:nvPicPr>
        <p:blipFill>
          <a:blip r:embed="rId4" cstate="print"/>
          <a:srcRect/>
          <a:stretch>
            <a:fillRect/>
          </a:stretch>
        </p:blipFill>
        <p:spPr bwMode="auto">
          <a:xfrm>
            <a:off x="2736627" y="3060551"/>
            <a:ext cx="2520000" cy="1680820"/>
          </a:xfrm>
          <a:prstGeom prst="rect">
            <a:avLst/>
          </a:prstGeom>
          <a:noFill/>
        </p:spPr>
      </p:pic>
      <p:pic>
        <p:nvPicPr>
          <p:cNvPr id="7" name="Picture 42" descr="C:\Users\TTAdmin\Desktop\ROTA Fotolar\IMG_1144.JPG"/>
          <p:cNvPicPr>
            <a:picLocks noChangeAspect="1" noChangeArrowheads="1"/>
          </p:cNvPicPr>
          <p:nvPr/>
        </p:nvPicPr>
        <p:blipFill>
          <a:blip r:embed="rId5" cstate="print"/>
          <a:srcRect/>
          <a:stretch>
            <a:fillRect/>
          </a:stretch>
        </p:blipFill>
        <p:spPr bwMode="auto">
          <a:xfrm>
            <a:off x="72331" y="5268163"/>
            <a:ext cx="2520000" cy="1680820"/>
          </a:xfrm>
          <a:prstGeom prst="rect">
            <a:avLst/>
          </a:prstGeom>
          <a:noFill/>
        </p:spPr>
      </p:pic>
      <p:pic>
        <p:nvPicPr>
          <p:cNvPr id="8" name="Picture 44" descr="C:\Users\TTAdmin\Desktop\ROTA Fotolar\IMG_1150.JPG"/>
          <p:cNvPicPr>
            <a:picLocks noChangeAspect="1" noChangeArrowheads="1"/>
          </p:cNvPicPr>
          <p:nvPr/>
        </p:nvPicPr>
        <p:blipFill>
          <a:blip r:embed="rId6" cstate="print"/>
          <a:srcRect/>
          <a:stretch>
            <a:fillRect/>
          </a:stretch>
        </p:blipFill>
        <p:spPr bwMode="auto">
          <a:xfrm>
            <a:off x="2736627" y="5268163"/>
            <a:ext cx="2520000" cy="1680820"/>
          </a:xfrm>
          <a:prstGeom prst="rect">
            <a:avLst/>
          </a:prstGeom>
          <a:noFill/>
        </p:spPr>
      </p:pic>
      <p:pic>
        <p:nvPicPr>
          <p:cNvPr id="10" name="Picture 7" descr="C:\Users\TTAdmin\Desktop\ROTA Fotolar\IMG_0943.JPG"/>
          <p:cNvPicPr>
            <a:picLocks noChangeAspect="1" noChangeArrowheads="1"/>
          </p:cNvPicPr>
          <p:nvPr/>
        </p:nvPicPr>
        <p:blipFill>
          <a:blip r:embed="rId7" cstate="print"/>
          <a:srcRect/>
          <a:stretch>
            <a:fillRect/>
          </a:stretch>
        </p:blipFill>
        <p:spPr bwMode="auto">
          <a:xfrm>
            <a:off x="72611" y="3060551"/>
            <a:ext cx="2520000" cy="1680820"/>
          </a:xfrm>
          <a:prstGeom prst="rect">
            <a:avLst/>
          </a:prstGeom>
          <a:noFill/>
        </p:spPr>
      </p:pic>
      <p:sp>
        <p:nvSpPr>
          <p:cNvPr id="11" name="10 Dikdörtgen"/>
          <p:cNvSpPr/>
          <p:nvPr/>
        </p:nvSpPr>
        <p:spPr>
          <a:xfrm>
            <a:off x="504379" y="252239"/>
            <a:ext cx="4608000" cy="492443"/>
          </a:xfrm>
          <a:prstGeom prst="rect">
            <a:avLst/>
          </a:prstGeom>
        </p:spPr>
        <p:txBody>
          <a:bodyPr>
            <a:spAutoFit/>
          </a:bodyPr>
          <a:lstStyle/>
          <a:p>
            <a:pPr algn="ctr"/>
            <a:r>
              <a:rPr lang="tr-TR" altLang="tr-TR" b="1" dirty="0" smtClean="0">
                <a:solidFill>
                  <a:srgbClr val="0070C0"/>
                </a:solidFill>
              </a:rPr>
              <a:t>Kulüp Haberleri </a:t>
            </a:r>
          </a:p>
          <a:p>
            <a:pPr algn="ctr"/>
            <a:r>
              <a:rPr lang="tr-TR" altLang="tr-TR" sz="1200" b="1" dirty="0" smtClean="0">
                <a:solidFill>
                  <a:srgbClr val="FF0000"/>
                </a:solidFill>
              </a:rPr>
              <a:t>7. </a:t>
            </a:r>
            <a:r>
              <a:rPr lang="tr-TR" altLang="tr-TR" sz="1200" b="1" dirty="0" err="1" smtClean="0">
                <a:solidFill>
                  <a:srgbClr val="FF0000"/>
                </a:solidFill>
              </a:rPr>
              <a:t>Berdan</a:t>
            </a:r>
            <a:r>
              <a:rPr lang="tr-TR" altLang="tr-TR" sz="1200" b="1" dirty="0" smtClean="0">
                <a:solidFill>
                  <a:srgbClr val="FF0000"/>
                </a:solidFill>
              </a:rPr>
              <a:t> Akalın  Bowling Turnuvası  (11.12.2016)</a:t>
            </a:r>
            <a:endParaRPr lang="tr-TR" sz="1200" dirty="0">
              <a:solidFill>
                <a:srgbClr val="FF0000"/>
              </a:solidFill>
            </a:endParaRPr>
          </a:p>
        </p:txBody>
      </p:sp>
      <p:sp>
        <p:nvSpPr>
          <p:cNvPr id="12" name="11 Dikdörtgen"/>
          <p:cNvSpPr/>
          <p:nvPr/>
        </p:nvSpPr>
        <p:spPr>
          <a:xfrm>
            <a:off x="-143693" y="2700511"/>
            <a:ext cx="2663825" cy="215444"/>
          </a:xfrm>
          <a:prstGeom prst="rect">
            <a:avLst/>
          </a:prstGeom>
        </p:spPr>
        <p:txBody>
          <a:bodyPr>
            <a:spAutoFit/>
          </a:bodyPr>
          <a:lstStyle/>
          <a:p>
            <a:pPr algn="ctr"/>
            <a:r>
              <a:rPr lang="tr-TR" sz="800" b="1" dirty="0" smtClean="0"/>
              <a:t>Guvernörümüzün top atışı ile turnuvanın açılışı</a:t>
            </a:r>
            <a:endParaRPr lang="tr-TR" sz="800" dirty="0"/>
          </a:p>
        </p:txBody>
      </p:sp>
      <p:sp>
        <p:nvSpPr>
          <p:cNvPr id="13" name="12 Dikdörtgen"/>
          <p:cNvSpPr/>
          <p:nvPr/>
        </p:nvSpPr>
        <p:spPr>
          <a:xfrm>
            <a:off x="2521074" y="2700511"/>
            <a:ext cx="2663825" cy="215444"/>
          </a:xfrm>
          <a:prstGeom prst="rect">
            <a:avLst/>
          </a:prstGeom>
        </p:spPr>
        <p:txBody>
          <a:bodyPr>
            <a:spAutoFit/>
          </a:bodyPr>
          <a:lstStyle/>
          <a:p>
            <a:pPr algn="ctr"/>
            <a:r>
              <a:rPr lang="tr-TR" sz="800" b="1" dirty="0" smtClean="0"/>
              <a:t>Ankara Bahçelievler </a:t>
            </a:r>
            <a:r>
              <a:rPr lang="tr-TR" sz="800" b="1" dirty="0" err="1" smtClean="0"/>
              <a:t>Rotary</a:t>
            </a:r>
            <a:r>
              <a:rPr lang="tr-TR" sz="800" b="1" dirty="0" smtClean="0"/>
              <a:t> Kulübü Bowling Ekibi</a:t>
            </a:r>
            <a:endParaRPr lang="tr-TR" sz="800" dirty="0"/>
          </a:p>
        </p:txBody>
      </p:sp>
      <p:sp>
        <p:nvSpPr>
          <p:cNvPr id="14" name="13 Dikdörtgen"/>
          <p:cNvSpPr/>
          <p:nvPr/>
        </p:nvSpPr>
        <p:spPr>
          <a:xfrm>
            <a:off x="-71214" y="4788743"/>
            <a:ext cx="2663825" cy="338554"/>
          </a:xfrm>
          <a:prstGeom prst="rect">
            <a:avLst/>
          </a:prstGeom>
        </p:spPr>
        <p:txBody>
          <a:bodyPr>
            <a:spAutoFit/>
          </a:bodyPr>
          <a:lstStyle/>
          <a:p>
            <a:pPr algn="ctr"/>
            <a:r>
              <a:rPr lang="tr-TR" sz="800" b="1" dirty="0" smtClean="0"/>
              <a:t>Çalışkan Bowling Komitemiz üyeleri kayıt kabul işlemlerini yaparken</a:t>
            </a:r>
            <a:endParaRPr lang="tr-TR" sz="800" dirty="0"/>
          </a:p>
        </p:txBody>
      </p:sp>
      <p:sp>
        <p:nvSpPr>
          <p:cNvPr id="15" name="14 Dikdörtgen"/>
          <p:cNvSpPr/>
          <p:nvPr/>
        </p:nvSpPr>
        <p:spPr>
          <a:xfrm>
            <a:off x="2520603" y="4788743"/>
            <a:ext cx="2663825" cy="215444"/>
          </a:xfrm>
          <a:prstGeom prst="rect">
            <a:avLst/>
          </a:prstGeom>
        </p:spPr>
        <p:txBody>
          <a:bodyPr>
            <a:spAutoFit/>
          </a:bodyPr>
          <a:lstStyle/>
          <a:p>
            <a:pPr algn="ctr"/>
            <a:r>
              <a:rPr lang="tr-TR" sz="800" b="1" dirty="0" smtClean="0"/>
              <a:t>Emek </a:t>
            </a:r>
            <a:r>
              <a:rPr lang="tr-TR" sz="800" b="1" dirty="0" err="1" smtClean="0"/>
              <a:t>Rotary</a:t>
            </a:r>
            <a:r>
              <a:rPr lang="tr-TR" sz="800" b="1" dirty="0" smtClean="0"/>
              <a:t> Kulübü “En İlginç Kıyafet “ödülü</a:t>
            </a:r>
            <a:endParaRPr lang="tr-TR" sz="800" dirty="0"/>
          </a:p>
        </p:txBody>
      </p:sp>
      <p:sp>
        <p:nvSpPr>
          <p:cNvPr id="16" name="15 Dikdörtgen"/>
          <p:cNvSpPr/>
          <p:nvPr/>
        </p:nvSpPr>
        <p:spPr>
          <a:xfrm>
            <a:off x="-143693" y="7092999"/>
            <a:ext cx="2663825" cy="215444"/>
          </a:xfrm>
          <a:prstGeom prst="rect">
            <a:avLst/>
          </a:prstGeom>
        </p:spPr>
        <p:txBody>
          <a:bodyPr>
            <a:spAutoFit/>
          </a:bodyPr>
          <a:lstStyle/>
          <a:p>
            <a:pPr algn="ctr"/>
            <a:r>
              <a:rPr lang="tr-TR" sz="800" b="1" dirty="0" smtClean="0"/>
              <a:t>Ankara </a:t>
            </a:r>
            <a:r>
              <a:rPr lang="tr-TR" sz="800" b="1" dirty="0" err="1" smtClean="0"/>
              <a:t>Rotary</a:t>
            </a:r>
            <a:r>
              <a:rPr lang="tr-TR" sz="800" b="1" dirty="0" smtClean="0"/>
              <a:t> Kulübü “Turnuva Üçüncüsü” </a:t>
            </a:r>
            <a:endParaRPr lang="tr-TR" sz="800" dirty="0"/>
          </a:p>
        </p:txBody>
      </p:sp>
      <p:sp>
        <p:nvSpPr>
          <p:cNvPr id="18" name="17 Dikdörtgen"/>
          <p:cNvSpPr/>
          <p:nvPr/>
        </p:nvSpPr>
        <p:spPr>
          <a:xfrm>
            <a:off x="2593082" y="7093579"/>
            <a:ext cx="2663825" cy="215444"/>
          </a:xfrm>
          <a:prstGeom prst="rect">
            <a:avLst/>
          </a:prstGeom>
        </p:spPr>
        <p:txBody>
          <a:bodyPr>
            <a:spAutoFit/>
          </a:bodyPr>
          <a:lstStyle/>
          <a:p>
            <a:pPr algn="ctr"/>
            <a:r>
              <a:rPr lang="tr-TR" sz="800" b="1" dirty="0" smtClean="0"/>
              <a:t>Ankara </a:t>
            </a:r>
            <a:r>
              <a:rPr lang="tr-TR" sz="800" b="1" dirty="0" err="1" smtClean="0"/>
              <a:t>Anıttepe</a:t>
            </a:r>
            <a:r>
              <a:rPr lang="tr-TR" sz="800" b="1" dirty="0" smtClean="0"/>
              <a:t> </a:t>
            </a:r>
            <a:r>
              <a:rPr lang="tr-TR" sz="800" b="1" dirty="0" err="1" smtClean="0"/>
              <a:t>Rotary</a:t>
            </a:r>
            <a:r>
              <a:rPr lang="tr-TR" sz="800" b="1" dirty="0" smtClean="0"/>
              <a:t> Kulübü “Turnuva İkincisi” </a:t>
            </a:r>
            <a:endParaRPr lang="tr-TR"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TAdmin\Desktop\ROTA Fotolar\IMG_1207.JPG"/>
          <p:cNvPicPr>
            <a:picLocks noChangeAspect="1" noChangeArrowheads="1"/>
          </p:cNvPicPr>
          <p:nvPr/>
        </p:nvPicPr>
        <p:blipFill>
          <a:blip r:embed="rId2" cstate="print"/>
          <a:srcRect/>
          <a:stretch>
            <a:fillRect/>
          </a:stretch>
        </p:blipFill>
        <p:spPr bwMode="auto">
          <a:xfrm>
            <a:off x="288875" y="2412479"/>
            <a:ext cx="4680000" cy="3120000"/>
          </a:xfrm>
          <a:prstGeom prst="rect">
            <a:avLst/>
          </a:prstGeom>
          <a:noFill/>
        </p:spPr>
      </p:pic>
      <p:pic>
        <p:nvPicPr>
          <p:cNvPr id="4" name="Picture 4" descr="C:\Users\TTAdmin\Desktop\ROTA Fotolar\IMG_0935.JPG"/>
          <p:cNvPicPr>
            <a:picLocks noChangeAspect="1" noChangeArrowheads="1"/>
          </p:cNvPicPr>
          <p:nvPr/>
        </p:nvPicPr>
        <p:blipFill>
          <a:blip r:embed="rId3" cstate="print"/>
          <a:srcRect/>
          <a:stretch>
            <a:fillRect/>
          </a:stretch>
        </p:blipFill>
        <p:spPr bwMode="auto">
          <a:xfrm>
            <a:off x="1477981" y="5652839"/>
            <a:ext cx="2698678" cy="1800000"/>
          </a:xfrm>
          <a:prstGeom prst="rect">
            <a:avLst/>
          </a:prstGeom>
          <a:noFill/>
        </p:spPr>
      </p:pic>
      <p:pic>
        <p:nvPicPr>
          <p:cNvPr id="6" name="Picture 46" descr="C:\Users\TTAdmin\Desktop\ROTA Fotolar\IMG_1177.JPG"/>
          <p:cNvPicPr>
            <a:picLocks noChangeAspect="1" noChangeArrowheads="1"/>
          </p:cNvPicPr>
          <p:nvPr/>
        </p:nvPicPr>
        <p:blipFill>
          <a:blip r:embed="rId4" cstate="print"/>
          <a:srcRect/>
          <a:stretch>
            <a:fillRect/>
          </a:stretch>
        </p:blipFill>
        <p:spPr bwMode="auto">
          <a:xfrm>
            <a:off x="144619" y="443627"/>
            <a:ext cx="2520000" cy="1680820"/>
          </a:xfrm>
          <a:prstGeom prst="rect">
            <a:avLst/>
          </a:prstGeom>
          <a:noFill/>
        </p:spPr>
      </p:pic>
      <p:pic>
        <p:nvPicPr>
          <p:cNvPr id="7" name="Picture 27" descr="C:\Users\TTAdmin\Desktop\ROTA Fotolar\IMG_1013.JPG"/>
          <p:cNvPicPr>
            <a:picLocks noChangeAspect="1" noChangeArrowheads="1"/>
          </p:cNvPicPr>
          <p:nvPr/>
        </p:nvPicPr>
        <p:blipFill>
          <a:blip r:embed="rId5" cstate="print"/>
          <a:srcRect/>
          <a:stretch>
            <a:fillRect/>
          </a:stretch>
        </p:blipFill>
        <p:spPr bwMode="auto">
          <a:xfrm>
            <a:off x="2736627" y="443627"/>
            <a:ext cx="2520000" cy="1680820"/>
          </a:xfrm>
          <a:prstGeom prst="rect">
            <a:avLst/>
          </a:prstGeom>
          <a:noFill/>
        </p:spPr>
      </p:pic>
      <p:sp>
        <p:nvSpPr>
          <p:cNvPr id="8" name="7 Dikdörtgen"/>
          <p:cNvSpPr/>
          <p:nvPr/>
        </p:nvSpPr>
        <p:spPr>
          <a:xfrm>
            <a:off x="360363" y="-54377"/>
            <a:ext cx="3996000" cy="461665"/>
          </a:xfrm>
          <a:prstGeom prst="rect">
            <a:avLst/>
          </a:prstGeom>
        </p:spPr>
        <p:txBody>
          <a:bodyPr>
            <a:spAutoFit/>
          </a:bodyPr>
          <a:lstStyle/>
          <a:p>
            <a:pPr algn="ctr"/>
            <a:r>
              <a:rPr lang="tr-TR" altLang="tr-TR" b="1" dirty="0" smtClean="0">
                <a:solidFill>
                  <a:srgbClr val="0070C0"/>
                </a:solidFill>
              </a:rPr>
              <a:t>Kulüp Haberleri </a:t>
            </a:r>
          </a:p>
          <a:p>
            <a:pPr algn="ctr"/>
            <a:r>
              <a:rPr lang="tr-TR" altLang="tr-TR" sz="1000" b="1" dirty="0" smtClean="0">
                <a:solidFill>
                  <a:srgbClr val="FF0000"/>
                </a:solidFill>
              </a:rPr>
              <a:t>7. </a:t>
            </a:r>
            <a:r>
              <a:rPr lang="tr-TR" altLang="tr-TR" sz="1000" b="1" dirty="0" err="1" smtClean="0">
                <a:solidFill>
                  <a:srgbClr val="FF0000"/>
                </a:solidFill>
              </a:rPr>
              <a:t>Berdan</a:t>
            </a:r>
            <a:r>
              <a:rPr lang="tr-TR" altLang="tr-TR" sz="1000" b="1" dirty="0" smtClean="0">
                <a:solidFill>
                  <a:srgbClr val="FF0000"/>
                </a:solidFill>
              </a:rPr>
              <a:t> Akalın  Bowling Turnuvası  (11.12.2016)</a:t>
            </a:r>
            <a:endParaRPr lang="tr-TR" sz="1000" dirty="0">
              <a:solidFill>
                <a:srgbClr val="FF0000"/>
              </a:solidFill>
            </a:endParaRPr>
          </a:p>
        </p:txBody>
      </p:sp>
      <p:sp>
        <p:nvSpPr>
          <p:cNvPr id="9" name="8 Dikdörtgen"/>
          <p:cNvSpPr/>
          <p:nvPr/>
        </p:nvSpPr>
        <p:spPr>
          <a:xfrm>
            <a:off x="2664619" y="2105283"/>
            <a:ext cx="2663825" cy="215444"/>
          </a:xfrm>
          <a:prstGeom prst="rect">
            <a:avLst/>
          </a:prstGeom>
        </p:spPr>
        <p:txBody>
          <a:bodyPr>
            <a:spAutoFit/>
          </a:bodyPr>
          <a:lstStyle/>
          <a:p>
            <a:r>
              <a:rPr lang="tr-TR" sz="800" b="1" dirty="0" smtClean="0"/>
              <a:t>Ankara  dışı turnuvaya katılan Kastamonu  </a:t>
            </a:r>
            <a:r>
              <a:rPr lang="tr-TR" sz="800" b="1" dirty="0" err="1" smtClean="0"/>
              <a:t>Rotary</a:t>
            </a:r>
            <a:r>
              <a:rPr lang="tr-TR" sz="800" b="1" dirty="0" smtClean="0"/>
              <a:t> Kulübü </a:t>
            </a:r>
            <a:endParaRPr lang="tr-TR" sz="800" dirty="0"/>
          </a:p>
        </p:txBody>
      </p:sp>
      <p:sp>
        <p:nvSpPr>
          <p:cNvPr id="10" name="9 Dikdörtgen"/>
          <p:cNvSpPr/>
          <p:nvPr/>
        </p:nvSpPr>
        <p:spPr>
          <a:xfrm>
            <a:off x="144810" y="2124447"/>
            <a:ext cx="2663825" cy="215444"/>
          </a:xfrm>
          <a:prstGeom prst="rect">
            <a:avLst/>
          </a:prstGeom>
        </p:spPr>
        <p:txBody>
          <a:bodyPr>
            <a:spAutoFit/>
          </a:bodyPr>
          <a:lstStyle/>
          <a:p>
            <a:r>
              <a:rPr lang="tr-TR" sz="800" b="1" dirty="0" smtClean="0"/>
              <a:t>Ankara Tandoğan  </a:t>
            </a:r>
            <a:r>
              <a:rPr lang="tr-TR" sz="800" b="1" dirty="0" err="1" smtClean="0"/>
              <a:t>Rotary</a:t>
            </a:r>
            <a:r>
              <a:rPr lang="tr-TR" sz="800" b="1" dirty="0" smtClean="0"/>
              <a:t> Kulübü “Turnuva Birincisi”</a:t>
            </a:r>
            <a:endParaRPr lang="tr-TR"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07069" y="18792"/>
            <a:ext cx="5580000" cy="615553"/>
          </a:xfrm>
          <a:prstGeom prst="rect">
            <a:avLst/>
          </a:prstGeom>
        </p:spPr>
        <p:txBody>
          <a:bodyPr>
            <a:spAutoFit/>
          </a:bodyPr>
          <a:lstStyle/>
          <a:p>
            <a:pPr algn="ctr"/>
            <a:r>
              <a:rPr lang="tr-TR" altLang="tr-TR" b="1" dirty="0" smtClean="0">
                <a:solidFill>
                  <a:srgbClr val="0070C0"/>
                </a:solidFill>
              </a:rPr>
              <a:t>Kulüp Haberleri </a:t>
            </a:r>
          </a:p>
          <a:p>
            <a:pPr algn="ctr"/>
            <a:r>
              <a:rPr lang="tr-TR" altLang="tr-TR" sz="1000" b="1" dirty="0" err="1" smtClean="0">
                <a:solidFill>
                  <a:srgbClr val="FF0000"/>
                </a:solidFill>
              </a:rPr>
              <a:t>Rotary</a:t>
            </a:r>
            <a:r>
              <a:rPr lang="tr-TR" altLang="tr-TR" sz="1000" b="1" dirty="0" smtClean="0">
                <a:solidFill>
                  <a:srgbClr val="FF0000"/>
                </a:solidFill>
              </a:rPr>
              <a:t> Vakfı’nın 100. Yılında RC </a:t>
            </a:r>
            <a:r>
              <a:rPr lang="tr-TR" altLang="tr-TR" sz="1000" b="1" dirty="0" err="1" smtClean="0">
                <a:solidFill>
                  <a:srgbClr val="FF0000"/>
                </a:solidFill>
              </a:rPr>
              <a:t>Müzaye’nin</a:t>
            </a:r>
            <a:r>
              <a:rPr lang="tr-TR" altLang="tr-TR" sz="1000" b="1" dirty="0" smtClean="0">
                <a:solidFill>
                  <a:srgbClr val="FF0000"/>
                </a:solidFill>
              </a:rPr>
              <a:t> 100. Müzayede’sine10 Eser </a:t>
            </a:r>
          </a:p>
          <a:p>
            <a:pPr algn="ctr"/>
            <a:r>
              <a:rPr lang="tr-TR" altLang="tr-TR" sz="1000" b="1" dirty="0" smtClean="0">
                <a:solidFill>
                  <a:srgbClr val="FF0000"/>
                </a:solidFill>
              </a:rPr>
              <a:t>İle Katılmak Projemiz  (18.12.2016)</a:t>
            </a:r>
            <a:endParaRPr lang="tr-TR" sz="1000" dirty="0">
              <a:solidFill>
                <a:srgbClr val="FF0000"/>
              </a:solidFill>
            </a:endParaRPr>
          </a:p>
        </p:txBody>
      </p:sp>
      <p:pic>
        <p:nvPicPr>
          <p:cNvPr id="3" name="Picture 20" descr="C:\Users\TTAdmin\Desktop\KULÜP PROJELERİ\100.MÜZAYEDE\2016-12-19-PHOTO-00002800.jpg"/>
          <p:cNvPicPr>
            <a:picLocks noChangeAspect="1" noChangeArrowheads="1"/>
          </p:cNvPicPr>
          <p:nvPr/>
        </p:nvPicPr>
        <p:blipFill>
          <a:blip r:embed="rId2" cstate="print"/>
          <a:srcRect/>
          <a:stretch>
            <a:fillRect/>
          </a:stretch>
        </p:blipFill>
        <p:spPr bwMode="auto">
          <a:xfrm>
            <a:off x="2736627" y="666495"/>
            <a:ext cx="2520000" cy="1890000"/>
          </a:xfrm>
          <a:prstGeom prst="rect">
            <a:avLst/>
          </a:prstGeom>
          <a:noFill/>
        </p:spPr>
      </p:pic>
      <p:pic>
        <p:nvPicPr>
          <p:cNvPr id="4" name="Picture 19" descr="C:\Users\TTAdmin\Desktop\KULÜP PROJELERİ\100.MÜZAYEDE\2016-12-19-PHOTO-00002799.jpg"/>
          <p:cNvPicPr>
            <a:picLocks noChangeAspect="1" noChangeArrowheads="1"/>
          </p:cNvPicPr>
          <p:nvPr/>
        </p:nvPicPr>
        <p:blipFill>
          <a:blip r:embed="rId3" cstate="print"/>
          <a:srcRect/>
          <a:stretch>
            <a:fillRect/>
          </a:stretch>
        </p:blipFill>
        <p:spPr bwMode="auto">
          <a:xfrm>
            <a:off x="72331" y="666495"/>
            <a:ext cx="2520000" cy="1890000"/>
          </a:xfrm>
          <a:prstGeom prst="rect">
            <a:avLst/>
          </a:prstGeom>
          <a:noFill/>
        </p:spPr>
      </p:pic>
      <p:pic>
        <p:nvPicPr>
          <p:cNvPr id="6" name="Picture 18" descr="C:\Users\TTAdmin\Desktop\KULÜP PROJELERİ\100.MÜZAYEDE\2016-12-19-PHOTO-00002798.jpg"/>
          <p:cNvPicPr>
            <a:picLocks noChangeAspect="1" noChangeArrowheads="1"/>
          </p:cNvPicPr>
          <p:nvPr/>
        </p:nvPicPr>
        <p:blipFill>
          <a:blip r:embed="rId4" cstate="print"/>
          <a:srcRect/>
          <a:stretch>
            <a:fillRect/>
          </a:stretch>
        </p:blipFill>
        <p:spPr bwMode="auto">
          <a:xfrm>
            <a:off x="2736627" y="2898743"/>
            <a:ext cx="2520000" cy="1890000"/>
          </a:xfrm>
          <a:prstGeom prst="rect">
            <a:avLst/>
          </a:prstGeom>
          <a:noFill/>
        </p:spPr>
      </p:pic>
      <p:pic>
        <p:nvPicPr>
          <p:cNvPr id="7" name="Picture 9" descr="C:\Users\TTAdmin\Desktop\KULÜP PROJELERİ\100.MÜZAYEDE\2016-12-18-PHOTO-00002784.jpg"/>
          <p:cNvPicPr>
            <a:picLocks noChangeAspect="1" noChangeArrowheads="1"/>
          </p:cNvPicPr>
          <p:nvPr/>
        </p:nvPicPr>
        <p:blipFill>
          <a:blip r:embed="rId5" cstate="print"/>
          <a:srcRect/>
          <a:stretch>
            <a:fillRect/>
          </a:stretch>
        </p:blipFill>
        <p:spPr bwMode="auto">
          <a:xfrm>
            <a:off x="72331" y="2916535"/>
            <a:ext cx="2520000" cy="1890001"/>
          </a:xfrm>
          <a:prstGeom prst="rect">
            <a:avLst/>
          </a:prstGeom>
          <a:noFill/>
        </p:spPr>
      </p:pic>
      <p:pic>
        <p:nvPicPr>
          <p:cNvPr id="8" name="Picture 12" descr="C:\Users\TTAdmin\Desktop\KULÜP PROJELERİ\100.MÜZAYEDE\2016-12-18-PHOTO-00002787.jpg"/>
          <p:cNvPicPr>
            <a:picLocks noChangeAspect="1" noChangeArrowheads="1"/>
          </p:cNvPicPr>
          <p:nvPr/>
        </p:nvPicPr>
        <p:blipFill>
          <a:blip r:embed="rId6" cstate="print"/>
          <a:srcRect/>
          <a:stretch>
            <a:fillRect/>
          </a:stretch>
        </p:blipFill>
        <p:spPr bwMode="auto">
          <a:xfrm>
            <a:off x="72731" y="5148783"/>
            <a:ext cx="2520000" cy="1890001"/>
          </a:xfrm>
          <a:prstGeom prst="rect">
            <a:avLst/>
          </a:prstGeom>
          <a:noFill/>
        </p:spPr>
      </p:pic>
      <p:pic>
        <p:nvPicPr>
          <p:cNvPr id="9" name="Picture 17" descr="C:\Users\TTAdmin\Desktop\KULÜP PROJELERİ\100.MÜZAYEDE\2016-12-19-PHOTO-00002797.jpg"/>
          <p:cNvPicPr>
            <a:picLocks noChangeAspect="1" noChangeArrowheads="1"/>
          </p:cNvPicPr>
          <p:nvPr/>
        </p:nvPicPr>
        <p:blipFill>
          <a:blip r:embed="rId7" cstate="print"/>
          <a:srcRect/>
          <a:stretch>
            <a:fillRect/>
          </a:stretch>
        </p:blipFill>
        <p:spPr bwMode="auto">
          <a:xfrm>
            <a:off x="2736907" y="5148783"/>
            <a:ext cx="2520000" cy="18900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TAdmin\Desktop\KULÜP PROJELERİ\100.MÜZAYEDE\IMG_2523.JPG"/>
          <p:cNvPicPr>
            <a:picLocks noChangeAspect="1" noChangeArrowheads="1"/>
          </p:cNvPicPr>
          <p:nvPr/>
        </p:nvPicPr>
        <p:blipFill>
          <a:blip r:embed="rId2" cstate="print"/>
          <a:srcRect/>
          <a:stretch>
            <a:fillRect/>
          </a:stretch>
        </p:blipFill>
        <p:spPr bwMode="auto">
          <a:xfrm>
            <a:off x="2736907" y="738503"/>
            <a:ext cx="2520000" cy="1890000"/>
          </a:xfrm>
          <a:prstGeom prst="rect">
            <a:avLst/>
          </a:prstGeom>
          <a:noFill/>
        </p:spPr>
      </p:pic>
      <p:pic>
        <p:nvPicPr>
          <p:cNvPr id="2051" name="Picture 3" descr="C:\Users\TTAdmin\Desktop\KULÜP PROJELERİ\100.MÜZAYEDE\2016-12-18-PHOTO-00002777.jpg"/>
          <p:cNvPicPr>
            <a:picLocks noChangeAspect="1" noChangeArrowheads="1"/>
          </p:cNvPicPr>
          <p:nvPr/>
        </p:nvPicPr>
        <p:blipFill>
          <a:blip r:embed="rId3" cstate="print"/>
          <a:srcRect/>
          <a:stretch>
            <a:fillRect/>
          </a:stretch>
        </p:blipFill>
        <p:spPr bwMode="auto">
          <a:xfrm>
            <a:off x="72331" y="720590"/>
            <a:ext cx="2520000" cy="1890001"/>
          </a:xfrm>
          <a:prstGeom prst="rect">
            <a:avLst/>
          </a:prstGeom>
          <a:noFill/>
        </p:spPr>
      </p:pic>
      <p:pic>
        <p:nvPicPr>
          <p:cNvPr id="2052" name="Picture 4" descr="C:\Users\TTAdmin\Desktop\KULÜP PROJELERİ\100.MÜZAYEDE\2016-12-18-PHOTO-00002779.jpg"/>
          <p:cNvPicPr>
            <a:picLocks noChangeAspect="1" noChangeArrowheads="1"/>
          </p:cNvPicPr>
          <p:nvPr/>
        </p:nvPicPr>
        <p:blipFill>
          <a:blip r:embed="rId4" cstate="print"/>
          <a:srcRect/>
          <a:stretch>
            <a:fillRect/>
          </a:stretch>
        </p:blipFill>
        <p:spPr bwMode="auto">
          <a:xfrm>
            <a:off x="1440483" y="2916535"/>
            <a:ext cx="2520000" cy="3360002"/>
          </a:xfrm>
          <a:prstGeom prst="rect">
            <a:avLst/>
          </a:prstGeom>
          <a:noFill/>
        </p:spPr>
      </p:pic>
      <p:sp>
        <p:nvSpPr>
          <p:cNvPr id="22" name="21 Dikdörtgen"/>
          <p:cNvSpPr/>
          <p:nvPr/>
        </p:nvSpPr>
        <p:spPr>
          <a:xfrm>
            <a:off x="36843" y="36215"/>
            <a:ext cx="4644000" cy="615553"/>
          </a:xfrm>
          <a:prstGeom prst="rect">
            <a:avLst/>
          </a:prstGeom>
        </p:spPr>
        <p:txBody>
          <a:bodyPr>
            <a:spAutoFit/>
          </a:bodyPr>
          <a:lstStyle/>
          <a:p>
            <a:pPr algn="ctr"/>
            <a:r>
              <a:rPr lang="tr-TR" altLang="tr-TR" b="1" dirty="0" smtClean="0">
                <a:solidFill>
                  <a:srgbClr val="0070C0"/>
                </a:solidFill>
              </a:rPr>
              <a:t>Kulüp Haberleri </a:t>
            </a:r>
          </a:p>
          <a:p>
            <a:pPr algn="ctr"/>
            <a:r>
              <a:rPr lang="tr-TR" altLang="tr-TR" sz="1000" b="1" dirty="0" err="1" smtClean="0">
                <a:solidFill>
                  <a:srgbClr val="FF0000"/>
                </a:solidFill>
              </a:rPr>
              <a:t>Rotary</a:t>
            </a:r>
            <a:r>
              <a:rPr lang="tr-TR" altLang="tr-TR" sz="1000" b="1" dirty="0" smtClean="0">
                <a:solidFill>
                  <a:srgbClr val="FF0000"/>
                </a:solidFill>
              </a:rPr>
              <a:t> Vakfı’nın 100. Yılında  RC </a:t>
            </a:r>
            <a:r>
              <a:rPr lang="tr-TR" altLang="tr-TR" sz="1000" b="1" dirty="0" err="1" smtClean="0">
                <a:solidFill>
                  <a:srgbClr val="FF0000"/>
                </a:solidFill>
              </a:rPr>
              <a:t>Müzaye’nin</a:t>
            </a:r>
            <a:r>
              <a:rPr lang="tr-TR" altLang="tr-TR" sz="1000" b="1" dirty="0" smtClean="0">
                <a:solidFill>
                  <a:srgbClr val="FF0000"/>
                </a:solidFill>
              </a:rPr>
              <a:t> 100. Müzayede’sine  10 Eser İle Katılmak Projemiz  (18.12.2016)</a:t>
            </a:r>
            <a:endParaRPr lang="tr-TR" sz="1000"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1152451" y="2340471"/>
            <a:ext cx="4824000" cy="360000"/>
          </a:xfrm>
        </p:spPr>
        <p:txBody>
          <a:bodyPr/>
          <a:lstStyle/>
          <a:p>
            <a:pPr>
              <a:buNone/>
            </a:pPr>
            <a:r>
              <a:rPr lang="tr-TR" sz="800" b="1" dirty="0" smtClean="0"/>
              <a:t>           </a:t>
            </a:r>
            <a:endParaRPr lang="tr-TR" dirty="0"/>
          </a:p>
        </p:txBody>
      </p:sp>
      <p:pic>
        <p:nvPicPr>
          <p:cNvPr id="3075" name="Picture 3" descr="C:\Users\TTAdmin\Desktop\SincanTEKNİK KOLEJİ\20161223_130503.JPG"/>
          <p:cNvPicPr>
            <a:picLocks noChangeAspect="1" noChangeArrowheads="1"/>
          </p:cNvPicPr>
          <p:nvPr/>
        </p:nvPicPr>
        <p:blipFill>
          <a:blip r:embed="rId2" cstate="print"/>
          <a:srcRect/>
          <a:stretch>
            <a:fillRect/>
          </a:stretch>
        </p:blipFill>
        <p:spPr bwMode="auto">
          <a:xfrm>
            <a:off x="1248739" y="828303"/>
            <a:ext cx="2496000" cy="1404000"/>
          </a:xfrm>
          <a:prstGeom prst="rect">
            <a:avLst/>
          </a:prstGeom>
          <a:noFill/>
        </p:spPr>
      </p:pic>
      <p:pic>
        <p:nvPicPr>
          <p:cNvPr id="3083" name="Picture 11" descr="C:\Users\TTAdmin\Desktop\SincanTEKNİK KOLEJİ\20161223_134703.JPG"/>
          <p:cNvPicPr>
            <a:picLocks noChangeAspect="1" noChangeArrowheads="1"/>
          </p:cNvPicPr>
          <p:nvPr/>
        </p:nvPicPr>
        <p:blipFill>
          <a:blip r:embed="rId3" cstate="print"/>
          <a:srcRect/>
          <a:stretch>
            <a:fillRect/>
          </a:stretch>
        </p:blipFill>
        <p:spPr bwMode="auto">
          <a:xfrm>
            <a:off x="2736907" y="2291123"/>
            <a:ext cx="2520000" cy="1417500"/>
          </a:xfrm>
          <a:prstGeom prst="rect">
            <a:avLst/>
          </a:prstGeom>
          <a:noFill/>
        </p:spPr>
      </p:pic>
      <p:pic>
        <p:nvPicPr>
          <p:cNvPr id="3084" name="Picture 12" descr="C:\Users\TTAdmin\Desktop\SincanTEKNİK KOLEJİ\20161223_140103.JPG"/>
          <p:cNvPicPr>
            <a:picLocks noChangeAspect="1" noChangeArrowheads="1"/>
          </p:cNvPicPr>
          <p:nvPr/>
        </p:nvPicPr>
        <p:blipFill>
          <a:blip r:embed="rId4" cstate="print"/>
          <a:srcRect/>
          <a:stretch>
            <a:fillRect/>
          </a:stretch>
        </p:blipFill>
        <p:spPr bwMode="auto">
          <a:xfrm>
            <a:off x="72331" y="2291123"/>
            <a:ext cx="2520000" cy="1417500"/>
          </a:xfrm>
          <a:prstGeom prst="rect">
            <a:avLst/>
          </a:prstGeom>
          <a:noFill/>
        </p:spPr>
      </p:pic>
      <p:pic>
        <p:nvPicPr>
          <p:cNvPr id="3088" name="Picture 16" descr="C:\Users\TTAdmin\Desktop\SincanTEKNİK KOLEJİ\20161223_140441.JPG"/>
          <p:cNvPicPr>
            <a:picLocks noChangeAspect="1" noChangeArrowheads="1"/>
          </p:cNvPicPr>
          <p:nvPr/>
        </p:nvPicPr>
        <p:blipFill>
          <a:blip r:embed="rId5" cstate="print"/>
          <a:srcRect/>
          <a:stretch>
            <a:fillRect/>
          </a:stretch>
        </p:blipFill>
        <p:spPr bwMode="auto">
          <a:xfrm>
            <a:off x="72331" y="5891523"/>
            <a:ext cx="2520000" cy="1417500"/>
          </a:xfrm>
          <a:prstGeom prst="rect">
            <a:avLst/>
          </a:prstGeom>
          <a:noFill/>
        </p:spPr>
      </p:pic>
      <p:pic>
        <p:nvPicPr>
          <p:cNvPr id="3089" name="Picture 17" descr="C:\Users\TTAdmin\Desktop\SincanTEKNİK KOLEJİ\20161223_141116.JPG"/>
          <p:cNvPicPr>
            <a:picLocks noChangeAspect="1" noChangeArrowheads="1"/>
          </p:cNvPicPr>
          <p:nvPr/>
        </p:nvPicPr>
        <p:blipFill>
          <a:blip r:embed="rId6" cstate="print"/>
          <a:srcRect/>
          <a:stretch>
            <a:fillRect/>
          </a:stretch>
        </p:blipFill>
        <p:spPr bwMode="auto">
          <a:xfrm>
            <a:off x="1080803" y="3924647"/>
            <a:ext cx="3240000" cy="1822500"/>
          </a:xfrm>
          <a:prstGeom prst="rect">
            <a:avLst/>
          </a:prstGeom>
          <a:noFill/>
        </p:spPr>
      </p:pic>
      <p:pic>
        <p:nvPicPr>
          <p:cNvPr id="3092" name="Picture 20" descr="C:\Users\TTAdmin\Desktop\SincanTEKNİK KOLEJİ\20161223_142113.JPG"/>
          <p:cNvPicPr>
            <a:picLocks noChangeAspect="1" noChangeArrowheads="1"/>
          </p:cNvPicPr>
          <p:nvPr/>
        </p:nvPicPr>
        <p:blipFill>
          <a:blip r:embed="rId7" cstate="print"/>
          <a:srcRect/>
          <a:stretch>
            <a:fillRect/>
          </a:stretch>
        </p:blipFill>
        <p:spPr bwMode="auto">
          <a:xfrm>
            <a:off x="-2807629" y="646113"/>
            <a:ext cx="3240000" cy="1822500"/>
          </a:xfrm>
          <a:prstGeom prst="rect">
            <a:avLst/>
          </a:prstGeom>
          <a:noFill/>
          <a:scene3d>
            <a:camera prst="orthographicFront">
              <a:rot lat="5400000" lon="0" rev="0"/>
            </a:camera>
            <a:lightRig rig="threePt" dir="t"/>
          </a:scene3d>
        </p:spPr>
      </p:pic>
      <p:pic>
        <p:nvPicPr>
          <p:cNvPr id="3094" name="Picture 22" descr="C:\Users\TTAdmin\Desktop\SincanTEKNİK KOLEJİ\20161223_142531.JPG"/>
          <p:cNvPicPr>
            <a:picLocks noChangeAspect="1" noChangeArrowheads="1"/>
          </p:cNvPicPr>
          <p:nvPr/>
        </p:nvPicPr>
        <p:blipFill>
          <a:blip r:embed="rId8" cstate="print"/>
          <a:srcRect/>
          <a:stretch>
            <a:fillRect/>
          </a:stretch>
        </p:blipFill>
        <p:spPr bwMode="auto">
          <a:xfrm>
            <a:off x="2736907" y="5891523"/>
            <a:ext cx="2520000" cy="1417500"/>
          </a:xfrm>
          <a:prstGeom prst="rect">
            <a:avLst/>
          </a:prstGeom>
          <a:noFill/>
        </p:spPr>
      </p:pic>
      <p:sp>
        <p:nvSpPr>
          <p:cNvPr id="28" name="27 Dikdörtgen"/>
          <p:cNvSpPr/>
          <p:nvPr/>
        </p:nvSpPr>
        <p:spPr>
          <a:xfrm>
            <a:off x="39020" y="36215"/>
            <a:ext cx="5251759" cy="800219"/>
          </a:xfrm>
          <a:prstGeom prst="rect">
            <a:avLst/>
          </a:prstGeom>
        </p:spPr>
        <p:txBody>
          <a:bodyPr wrap="none">
            <a:spAutoFit/>
          </a:bodyPr>
          <a:lstStyle/>
          <a:p>
            <a:pPr algn="ctr"/>
            <a:r>
              <a:rPr lang="tr-TR" altLang="tr-TR" b="1" dirty="0" smtClean="0">
                <a:solidFill>
                  <a:srgbClr val="0070C0"/>
                </a:solidFill>
              </a:rPr>
              <a:t>Kulüp Haberleri </a:t>
            </a:r>
          </a:p>
          <a:p>
            <a:pPr algn="ctr"/>
            <a:r>
              <a:rPr lang="tr-TR" altLang="tr-TR" b="1" dirty="0" smtClean="0">
                <a:solidFill>
                  <a:srgbClr val="0070C0"/>
                </a:solidFill>
              </a:rPr>
              <a:t>  </a:t>
            </a:r>
            <a:r>
              <a:rPr lang="tr-TR" altLang="tr-TR" sz="1000" b="1" dirty="0" smtClean="0">
                <a:solidFill>
                  <a:srgbClr val="FF0000"/>
                </a:solidFill>
              </a:rPr>
              <a:t>Geleceği Şekillendiren Teknolojiler Konferansı (23.12.2016)</a:t>
            </a:r>
          </a:p>
          <a:p>
            <a:pPr algn="ctr"/>
            <a:r>
              <a:rPr lang="tr-TR" altLang="tr-TR" sz="1000" b="1" dirty="0" smtClean="0">
                <a:solidFill>
                  <a:srgbClr val="FF0000"/>
                </a:solidFill>
              </a:rPr>
              <a:t>ASO Sincan Teknik Koleji</a:t>
            </a:r>
          </a:p>
          <a:p>
            <a:r>
              <a:rPr lang="tr-TR" altLang="tr-TR" sz="800" dirty="0" smtClean="0"/>
              <a:t>135 öğrencinin katıldığı konferansı ASO Sincan teknik Kolejinde </a:t>
            </a:r>
            <a:r>
              <a:rPr lang="tr-TR" sz="800" dirty="0" smtClean="0"/>
              <a:t>Gelecek Araştırmaları Enstitüsü işbirliği ile gerçekleştirdik.</a:t>
            </a:r>
            <a:r>
              <a:rPr lang="tr-TR" altLang="tr-TR" sz="800" b="1" dirty="0" smtClean="0">
                <a:solidFill>
                  <a:srgbClr val="FF0000"/>
                </a:solidFill>
              </a:rPr>
              <a:t> </a:t>
            </a:r>
            <a:endParaRPr lang="tr-TR" altLang="tr-TR" sz="800" dirty="0">
              <a:solidFill>
                <a:srgbClr val="FF0000"/>
              </a:solidFill>
            </a:endParaRPr>
          </a:p>
        </p:txBody>
      </p:sp>
      <p:sp>
        <p:nvSpPr>
          <p:cNvPr id="13" name="12 Dikdörtgen"/>
          <p:cNvSpPr/>
          <p:nvPr/>
        </p:nvSpPr>
        <p:spPr>
          <a:xfrm>
            <a:off x="-71365" y="3708623"/>
            <a:ext cx="2880000" cy="215444"/>
          </a:xfrm>
          <a:prstGeom prst="rect">
            <a:avLst/>
          </a:prstGeom>
        </p:spPr>
        <p:txBody>
          <a:bodyPr>
            <a:spAutoFit/>
          </a:bodyPr>
          <a:lstStyle/>
          <a:p>
            <a:pPr algn="ctr">
              <a:buNone/>
            </a:pPr>
            <a:r>
              <a:rPr lang="tr-TR" sz="800" b="1" dirty="0" smtClean="0"/>
              <a:t> Başkanımız Cengiz Kaya konferans açılış konuşmasını yaparken</a:t>
            </a:r>
            <a:endParaRPr lang="tr-TR" sz="800" dirty="0" smtClean="0"/>
          </a:p>
        </p:txBody>
      </p:sp>
      <p:sp>
        <p:nvSpPr>
          <p:cNvPr id="14" name="13 Dikdörtgen"/>
          <p:cNvSpPr/>
          <p:nvPr/>
        </p:nvSpPr>
        <p:spPr>
          <a:xfrm>
            <a:off x="3241154" y="3708623"/>
            <a:ext cx="2663825" cy="215444"/>
          </a:xfrm>
          <a:prstGeom prst="rect">
            <a:avLst/>
          </a:prstGeom>
        </p:spPr>
        <p:txBody>
          <a:bodyPr>
            <a:spAutoFit/>
          </a:bodyPr>
          <a:lstStyle/>
          <a:p>
            <a:pPr>
              <a:buNone/>
            </a:pPr>
            <a:r>
              <a:rPr lang="tr-TR" sz="800" b="1" dirty="0" smtClean="0"/>
              <a:t>Konferansa katılan dostlarımız</a:t>
            </a:r>
            <a:endParaRPr lang="tr-TR" sz="800" dirty="0" smtClean="0"/>
          </a:p>
        </p:txBody>
      </p:sp>
      <p:sp>
        <p:nvSpPr>
          <p:cNvPr id="15" name="14 Dikdörtgen"/>
          <p:cNvSpPr/>
          <p:nvPr/>
        </p:nvSpPr>
        <p:spPr>
          <a:xfrm>
            <a:off x="1512962" y="5724847"/>
            <a:ext cx="2663825" cy="215444"/>
          </a:xfrm>
          <a:prstGeom prst="rect">
            <a:avLst/>
          </a:prstGeom>
        </p:spPr>
        <p:txBody>
          <a:bodyPr>
            <a:spAutoFit/>
          </a:bodyPr>
          <a:lstStyle/>
          <a:p>
            <a:r>
              <a:rPr lang="tr-TR" sz="800" b="1" dirty="0" smtClean="0"/>
              <a:t>Konferansa katılan öğretmen ve öğrenciler</a:t>
            </a:r>
            <a:endParaRPr lang="tr-TR" sz="800" dirty="0"/>
          </a:p>
        </p:txBody>
      </p:sp>
      <p:sp>
        <p:nvSpPr>
          <p:cNvPr id="16" name="15 Dikdörtgen"/>
          <p:cNvSpPr/>
          <p:nvPr/>
        </p:nvSpPr>
        <p:spPr>
          <a:xfrm>
            <a:off x="576858" y="7309023"/>
            <a:ext cx="2663825" cy="215444"/>
          </a:xfrm>
          <a:prstGeom prst="rect">
            <a:avLst/>
          </a:prstGeom>
        </p:spPr>
        <p:txBody>
          <a:bodyPr>
            <a:spAutoFit/>
          </a:bodyPr>
          <a:lstStyle/>
          <a:p>
            <a:r>
              <a:rPr lang="tr-TR" sz="800" b="1" dirty="0" smtClean="0"/>
              <a:t>Konuşmacı Can  Özgüven</a:t>
            </a:r>
            <a:endParaRPr lang="tr-TR" sz="800" dirty="0"/>
          </a:p>
        </p:txBody>
      </p:sp>
      <p:sp>
        <p:nvSpPr>
          <p:cNvPr id="17" name="16 Dikdörtgen"/>
          <p:cNvSpPr/>
          <p:nvPr/>
        </p:nvSpPr>
        <p:spPr>
          <a:xfrm>
            <a:off x="3312691" y="7309023"/>
            <a:ext cx="1170513" cy="215444"/>
          </a:xfrm>
          <a:prstGeom prst="rect">
            <a:avLst/>
          </a:prstGeom>
        </p:spPr>
        <p:txBody>
          <a:bodyPr wrap="none">
            <a:spAutoFit/>
          </a:bodyPr>
          <a:lstStyle/>
          <a:p>
            <a:r>
              <a:rPr lang="tr-TR" sz="800" b="1" dirty="0" smtClean="0"/>
              <a:t>Konuşmacı Samet Çelik</a:t>
            </a:r>
            <a:endParaRPr lang="tr-TR"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287892"/>
            <a:ext cx="4796314" cy="1260211"/>
          </a:xfrm>
        </p:spPr>
        <p:txBody>
          <a:bodyPr>
            <a:normAutofit/>
          </a:bodyPr>
          <a:lstStyle/>
          <a:p>
            <a:r>
              <a:rPr lang="tr-TR" altLang="tr-TR" sz="1400" b="1" dirty="0" smtClean="0">
                <a:solidFill>
                  <a:srgbClr val="0070C0"/>
                </a:solidFill>
              </a:rPr>
              <a:t>Kulüp Haberleri</a:t>
            </a:r>
            <a:r>
              <a:rPr lang="tr-TR" altLang="tr-TR" b="1" dirty="0" smtClean="0">
                <a:solidFill>
                  <a:srgbClr val="0070C0"/>
                </a:solidFill>
              </a:rPr>
              <a:t> </a:t>
            </a:r>
            <a:br>
              <a:rPr lang="tr-TR" altLang="tr-TR" b="1" dirty="0" smtClean="0">
                <a:solidFill>
                  <a:srgbClr val="0070C0"/>
                </a:solidFill>
              </a:rPr>
            </a:br>
            <a:r>
              <a:rPr lang="tr-TR" altLang="tr-TR" sz="1000" b="1" dirty="0" smtClean="0">
                <a:solidFill>
                  <a:srgbClr val="FF0000"/>
                </a:solidFill>
              </a:rPr>
              <a:t>Geleceği Şekillendiren Teknolojiler Konferansı (23.12.2016)</a:t>
            </a:r>
            <a:br>
              <a:rPr lang="tr-TR" altLang="tr-TR" sz="1000" b="1" dirty="0" smtClean="0">
                <a:solidFill>
                  <a:srgbClr val="FF0000"/>
                </a:solidFill>
              </a:rPr>
            </a:br>
            <a:r>
              <a:rPr lang="tr-TR" altLang="tr-TR" sz="1000" b="1" dirty="0" smtClean="0">
                <a:solidFill>
                  <a:srgbClr val="FF0000"/>
                </a:solidFill>
              </a:rPr>
              <a:t>ASO Sincan Teknik Koleji</a:t>
            </a:r>
            <a:r>
              <a:rPr lang="tr-TR" altLang="tr-TR" sz="1000" dirty="0" smtClean="0">
                <a:solidFill>
                  <a:srgbClr val="FF0000"/>
                </a:solidFill>
              </a:rPr>
              <a:t/>
            </a:r>
            <a:br>
              <a:rPr lang="tr-TR" altLang="tr-TR" sz="1000" dirty="0" smtClean="0">
                <a:solidFill>
                  <a:srgbClr val="FF0000"/>
                </a:solidFill>
              </a:rPr>
            </a:br>
            <a:endParaRPr lang="tr-TR" sz="1000" dirty="0"/>
          </a:p>
        </p:txBody>
      </p:sp>
      <p:pic>
        <p:nvPicPr>
          <p:cNvPr id="4" name="Picture 21" descr="C:\Users\TTAdmin\Desktop\SincanTEKNİK KOLEJİ\20161223_142516.JPG"/>
          <p:cNvPicPr>
            <a:picLocks noGrp="1" noChangeAspect="1" noChangeArrowheads="1"/>
          </p:cNvPicPr>
          <p:nvPr>
            <p:ph idx="1"/>
          </p:nvPr>
        </p:nvPicPr>
        <p:blipFill>
          <a:blip r:embed="rId2" cstate="print"/>
          <a:srcRect/>
          <a:stretch>
            <a:fillRect/>
          </a:stretch>
        </p:blipFill>
        <p:spPr bwMode="auto">
          <a:xfrm>
            <a:off x="72331" y="778955"/>
            <a:ext cx="2520000" cy="1417500"/>
          </a:xfrm>
          <a:prstGeom prst="rect">
            <a:avLst/>
          </a:prstGeom>
          <a:noFill/>
        </p:spPr>
      </p:pic>
      <p:pic>
        <p:nvPicPr>
          <p:cNvPr id="5" name="Picture 25" descr="C:\Users\TTAdmin\Desktop\SincanTEKNİK KOLEJİ\20161223_150735.JPG"/>
          <p:cNvPicPr>
            <a:picLocks noChangeAspect="1" noChangeArrowheads="1"/>
          </p:cNvPicPr>
          <p:nvPr/>
        </p:nvPicPr>
        <p:blipFill>
          <a:blip r:embed="rId3" cstate="print"/>
          <a:srcRect/>
          <a:stretch>
            <a:fillRect/>
          </a:stretch>
        </p:blipFill>
        <p:spPr bwMode="auto">
          <a:xfrm>
            <a:off x="2736627" y="756295"/>
            <a:ext cx="2520000" cy="1417500"/>
          </a:xfrm>
          <a:prstGeom prst="rect">
            <a:avLst/>
          </a:prstGeom>
          <a:noFill/>
        </p:spPr>
      </p:pic>
      <p:pic>
        <p:nvPicPr>
          <p:cNvPr id="6" name="Picture 8" descr="C:\Users\TTAdmin\Desktop\SincanTEKNİK KOLEJİ\20161223_131021.JPG"/>
          <p:cNvPicPr>
            <a:picLocks noChangeAspect="1" noChangeArrowheads="1"/>
          </p:cNvPicPr>
          <p:nvPr/>
        </p:nvPicPr>
        <p:blipFill>
          <a:blip r:embed="rId4" cstate="print"/>
          <a:srcRect/>
          <a:stretch>
            <a:fillRect/>
          </a:stretch>
        </p:blipFill>
        <p:spPr bwMode="auto">
          <a:xfrm>
            <a:off x="72331" y="2579155"/>
            <a:ext cx="2520000" cy="1417500"/>
          </a:xfrm>
          <a:prstGeom prst="rect">
            <a:avLst/>
          </a:prstGeom>
          <a:noFill/>
        </p:spPr>
      </p:pic>
      <p:pic>
        <p:nvPicPr>
          <p:cNvPr id="7" name="Picture 2" descr="C:\Users\TTAdmin\Desktop\SincanTEKNİK KOLEJİ\20161223_150830.JPG"/>
          <p:cNvPicPr>
            <a:picLocks noChangeAspect="1" noChangeArrowheads="1"/>
          </p:cNvPicPr>
          <p:nvPr/>
        </p:nvPicPr>
        <p:blipFill>
          <a:blip r:embed="rId5" cstate="print"/>
          <a:srcRect/>
          <a:stretch>
            <a:fillRect/>
          </a:stretch>
        </p:blipFill>
        <p:spPr bwMode="auto">
          <a:xfrm>
            <a:off x="2736627" y="2579155"/>
            <a:ext cx="2520000" cy="1417500"/>
          </a:xfrm>
          <a:prstGeom prst="rect">
            <a:avLst/>
          </a:prstGeom>
          <a:noFill/>
        </p:spPr>
      </p:pic>
      <p:pic>
        <p:nvPicPr>
          <p:cNvPr id="8" name="Picture 9" descr="C:\Users\TTAdmin\Desktop\SincanTEKNİK KOLEJİ\20161223_131119.JPG"/>
          <p:cNvPicPr>
            <a:picLocks noChangeAspect="1" noChangeArrowheads="1"/>
          </p:cNvPicPr>
          <p:nvPr/>
        </p:nvPicPr>
        <p:blipFill>
          <a:blip r:embed="rId6" cstate="print"/>
          <a:srcRect/>
          <a:stretch>
            <a:fillRect/>
          </a:stretch>
        </p:blipFill>
        <p:spPr bwMode="auto">
          <a:xfrm>
            <a:off x="144619" y="4451363"/>
            <a:ext cx="2520000" cy="1417500"/>
          </a:xfrm>
          <a:prstGeom prst="rect">
            <a:avLst/>
          </a:prstGeom>
          <a:noFill/>
        </p:spPr>
      </p:pic>
      <p:sp>
        <p:nvSpPr>
          <p:cNvPr id="9" name="8 Dikdörtgen"/>
          <p:cNvSpPr/>
          <p:nvPr/>
        </p:nvSpPr>
        <p:spPr>
          <a:xfrm>
            <a:off x="2664619" y="2177871"/>
            <a:ext cx="2663825" cy="338554"/>
          </a:xfrm>
          <a:prstGeom prst="rect">
            <a:avLst/>
          </a:prstGeom>
        </p:spPr>
        <p:txBody>
          <a:bodyPr>
            <a:spAutoFit/>
          </a:bodyPr>
          <a:lstStyle/>
          <a:p>
            <a:pPr algn="ctr">
              <a:buNone/>
            </a:pPr>
            <a:r>
              <a:rPr lang="tr-TR" sz="800" b="1" dirty="0" smtClean="0"/>
              <a:t>Meslek Hizmetleri Komite Başkanı Serdar Bozkurt kapanış konuşmasını yaparken</a:t>
            </a:r>
            <a:endParaRPr lang="tr-TR" sz="800" dirty="0" smtClean="0"/>
          </a:p>
        </p:txBody>
      </p:sp>
      <p:sp>
        <p:nvSpPr>
          <p:cNvPr id="10" name="9 Dikdörtgen"/>
          <p:cNvSpPr/>
          <p:nvPr/>
        </p:nvSpPr>
        <p:spPr>
          <a:xfrm>
            <a:off x="-71685" y="4068663"/>
            <a:ext cx="2663825" cy="215444"/>
          </a:xfrm>
          <a:prstGeom prst="rect">
            <a:avLst/>
          </a:prstGeom>
        </p:spPr>
        <p:txBody>
          <a:bodyPr>
            <a:spAutoFit/>
          </a:bodyPr>
          <a:lstStyle/>
          <a:p>
            <a:pPr algn="ctr">
              <a:buNone/>
            </a:pPr>
            <a:r>
              <a:rPr lang="tr-TR" sz="800" b="1" dirty="0" smtClean="0"/>
              <a:t>Konferansa katılan dostlarımızın bazıları ile toplu fotoğraf</a:t>
            </a:r>
            <a:endParaRPr lang="tr-TR" sz="800" dirty="0" smtClean="0"/>
          </a:p>
        </p:txBody>
      </p:sp>
      <p:sp>
        <p:nvSpPr>
          <p:cNvPr id="11" name="10 Dikdörtgen"/>
          <p:cNvSpPr/>
          <p:nvPr/>
        </p:nvSpPr>
        <p:spPr>
          <a:xfrm>
            <a:off x="2736627" y="4090149"/>
            <a:ext cx="2663825" cy="215444"/>
          </a:xfrm>
          <a:prstGeom prst="rect">
            <a:avLst/>
          </a:prstGeom>
        </p:spPr>
        <p:txBody>
          <a:bodyPr>
            <a:spAutoFit/>
          </a:bodyPr>
          <a:lstStyle/>
          <a:p>
            <a:pPr algn="ctr">
              <a:buNone/>
            </a:pPr>
            <a:r>
              <a:rPr lang="tr-TR" sz="800" b="1" dirty="0" smtClean="0"/>
              <a:t>Konuşmacılara Teşekkür Belgeleri verilmesi sonrası</a:t>
            </a:r>
            <a:endParaRPr lang="tr-TR" sz="800" dirty="0" smtClean="0"/>
          </a:p>
        </p:txBody>
      </p:sp>
      <p:sp>
        <p:nvSpPr>
          <p:cNvPr id="13" name="12 Dikdörtgen"/>
          <p:cNvSpPr/>
          <p:nvPr/>
        </p:nvSpPr>
        <p:spPr>
          <a:xfrm>
            <a:off x="144339" y="5849699"/>
            <a:ext cx="2663825" cy="338554"/>
          </a:xfrm>
          <a:prstGeom prst="rect">
            <a:avLst/>
          </a:prstGeom>
        </p:spPr>
        <p:txBody>
          <a:bodyPr>
            <a:spAutoFit/>
          </a:bodyPr>
          <a:lstStyle/>
          <a:p>
            <a:pPr algn="ctr">
              <a:buNone/>
            </a:pPr>
            <a:r>
              <a:rPr lang="tr-TR" sz="800" b="1" dirty="0" smtClean="0"/>
              <a:t>Konferansta dağıttığımız “</a:t>
            </a:r>
            <a:r>
              <a:rPr lang="tr-TR" sz="800" b="1" dirty="0" err="1" smtClean="0"/>
              <a:t>Rotary</a:t>
            </a:r>
            <a:r>
              <a:rPr lang="tr-TR" sz="800" b="1" dirty="0" smtClean="0"/>
              <a:t>” ve “Gıda Güvenliği ve Tağşiş” el broşürleri</a:t>
            </a:r>
            <a:endParaRPr lang="tr-TR" sz="800" dirty="0" smtClean="0"/>
          </a:p>
        </p:txBody>
      </p:sp>
      <p:sp>
        <p:nvSpPr>
          <p:cNvPr id="14" name="13 Dikdörtgen"/>
          <p:cNvSpPr/>
          <p:nvPr/>
        </p:nvSpPr>
        <p:spPr>
          <a:xfrm>
            <a:off x="144771" y="6217865"/>
            <a:ext cx="3888000" cy="1169551"/>
          </a:xfrm>
          <a:prstGeom prst="rect">
            <a:avLst/>
          </a:prstGeom>
        </p:spPr>
        <p:txBody>
          <a:bodyPr>
            <a:spAutoFit/>
          </a:bodyPr>
          <a:lstStyle/>
          <a:p>
            <a:pPr marL="138103" indent="-138103" algn="just">
              <a:buFont typeface="Arial" panose="020B0604020202020204" pitchFamily="34" charset="0"/>
              <a:buChar char="•"/>
            </a:pPr>
            <a:r>
              <a:rPr lang="tr-TR" sz="1000" dirty="0" smtClean="0"/>
              <a:t>Başarılı bir ameliyat geçiren Selçuk Menteş dostumuz, evine çıktı. </a:t>
            </a:r>
          </a:p>
          <a:p>
            <a:pPr marL="138103" indent="-138103" algn="just"/>
            <a:r>
              <a:rPr lang="tr-TR" sz="1000" dirty="0" smtClean="0"/>
              <a:t>Kendisine acil şifalar dileriz.</a:t>
            </a:r>
          </a:p>
          <a:p>
            <a:pPr marL="138103" indent="-138103" algn="just">
              <a:buFont typeface="Arial" panose="020B0604020202020204" pitchFamily="34" charset="0"/>
              <a:buChar char="•"/>
            </a:pPr>
            <a:endParaRPr lang="tr-TR" sz="1000" dirty="0" smtClean="0"/>
          </a:p>
          <a:p>
            <a:pPr marL="171450" indent="-171450">
              <a:buFont typeface="Arial" panose="020B0604020202020204" pitchFamily="34" charset="0"/>
              <a:buChar char="•"/>
            </a:pPr>
            <a:r>
              <a:rPr lang="tr-TR" sz="1000" dirty="0" smtClean="0"/>
              <a:t>22 Ekim 2016 tarihli </a:t>
            </a:r>
            <a:r>
              <a:rPr lang="tr-TR" sz="1000" dirty="0" err="1" smtClean="0"/>
              <a:t>Ocakbaşı</a:t>
            </a:r>
            <a:r>
              <a:rPr lang="tr-TR" sz="1000" dirty="0" smtClean="0"/>
              <a:t> listesinde yer alan </a:t>
            </a:r>
            <a:r>
              <a:rPr lang="tr-TR" sz="1000" dirty="0" err="1" smtClean="0"/>
              <a:t>ocakbaşını</a:t>
            </a:r>
            <a:r>
              <a:rPr lang="tr-TR" sz="1000" dirty="0" smtClean="0"/>
              <a:t> annesi</a:t>
            </a:r>
          </a:p>
          <a:p>
            <a:pPr marL="171450" indent="-171450"/>
            <a:r>
              <a:rPr lang="tr-TR" sz="1000" dirty="0" err="1" smtClean="0"/>
              <a:t>nin</a:t>
            </a:r>
            <a:r>
              <a:rPr lang="tr-TR" sz="1000" dirty="0" smtClean="0"/>
              <a:t> rahatsızlığı nedeniyle tehir eden Haluk Yüceel dostumuz, 17 Aralık </a:t>
            </a:r>
          </a:p>
          <a:p>
            <a:pPr marL="171450" indent="-171450"/>
            <a:r>
              <a:rPr lang="tr-TR" sz="1000" dirty="0" smtClean="0"/>
              <a:t>2016 tarihinde </a:t>
            </a:r>
            <a:r>
              <a:rPr lang="tr-TR" sz="1000" dirty="0" err="1" smtClean="0"/>
              <a:t>ocakbaşını</a:t>
            </a:r>
            <a:r>
              <a:rPr lang="tr-TR" sz="1000" dirty="0" smtClean="0"/>
              <a:t> gerçekleştirdi. Alev Mörel dostumuzun aynı</a:t>
            </a:r>
          </a:p>
          <a:p>
            <a:pPr marL="171450" indent="-171450"/>
            <a:r>
              <a:rPr lang="tr-TR" sz="1000" dirty="0" smtClean="0"/>
              <a:t>tarihteki yaş günü hep birlikte güzel dilekler ile kutladık.</a:t>
            </a:r>
          </a:p>
        </p:txBody>
      </p:sp>
      <p:pic>
        <p:nvPicPr>
          <p:cNvPr id="15" name="Picture 8"/>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rot="16200000">
            <a:off x="3716346" y="6041456"/>
            <a:ext cx="1656000" cy="116716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C:\Users\TTAdmin\Desktop\thumbnail_2016-12-07-PHOTO-00000001[1].jpg"/>
          <p:cNvPicPr>
            <a:picLocks noChangeAspect="1" noChangeArrowheads="1"/>
          </p:cNvPicPr>
          <p:nvPr/>
        </p:nvPicPr>
        <p:blipFill>
          <a:blip r:embed="rId2" cstate="print"/>
          <a:srcRect/>
          <a:stretch>
            <a:fillRect/>
          </a:stretch>
        </p:blipFill>
        <p:spPr bwMode="auto">
          <a:xfrm>
            <a:off x="288355" y="1116335"/>
            <a:ext cx="1013902" cy="1440000"/>
          </a:xfrm>
          <a:prstGeom prst="rect">
            <a:avLst/>
          </a:prstGeom>
          <a:noFill/>
        </p:spPr>
      </p:pic>
      <p:pic>
        <p:nvPicPr>
          <p:cNvPr id="3" name="Picture 2" descr="C:\Users\TTAdmin\Desktop\bere2\thumbnail_2016-12-07-PHOTO-00001505[1].jpg"/>
          <p:cNvPicPr>
            <a:picLocks noChangeAspect="1" noChangeArrowheads="1"/>
          </p:cNvPicPr>
          <p:nvPr/>
        </p:nvPicPr>
        <p:blipFill>
          <a:blip r:embed="rId3" cstate="print"/>
          <a:srcRect/>
          <a:stretch>
            <a:fillRect/>
          </a:stretch>
        </p:blipFill>
        <p:spPr bwMode="auto">
          <a:xfrm>
            <a:off x="2020055" y="1116335"/>
            <a:ext cx="428540" cy="1440000"/>
          </a:xfrm>
          <a:prstGeom prst="rect">
            <a:avLst/>
          </a:prstGeom>
          <a:noFill/>
        </p:spPr>
      </p:pic>
      <p:pic>
        <p:nvPicPr>
          <p:cNvPr id="4" name="Picture 9" descr="C:\Users\TTAdmin\Desktop\bere2\thumbnail_2016-12-07-PHOTO-00001511[2].jpg"/>
          <p:cNvPicPr>
            <a:picLocks noChangeAspect="1" noChangeArrowheads="1"/>
          </p:cNvPicPr>
          <p:nvPr/>
        </p:nvPicPr>
        <p:blipFill>
          <a:blip r:embed="rId4" cstate="print"/>
          <a:srcRect/>
          <a:stretch>
            <a:fillRect/>
          </a:stretch>
        </p:blipFill>
        <p:spPr bwMode="auto">
          <a:xfrm>
            <a:off x="3172183" y="1116495"/>
            <a:ext cx="428540" cy="1440000"/>
          </a:xfrm>
          <a:prstGeom prst="rect">
            <a:avLst/>
          </a:prstGeom>
          <a:noFill/>
        </p:spPr>
      </p:pic>
      <p:pic>
        <p:nvPicPr>
          <p:cNvPr id="5" name="Picture 7" descr="C:\Users\TTAdmin\Desktop\bere2\thumbnail_2016-12-07-PHOTO-00001509[1].jpg"/>
          <p:cNvPicPr>
            <a:picLocks noChangeAspect="1" noChangeArrowheads="1"/>
          </p:cNvPicPr>
          <p:nvPr/>
        </p:nvPicPr>
        <p:blipFill>
          <a:blip r:embed="rId5" cstate="print"/>
          <a:srcRect/>
          <a:stretch>
            <a:fillRect/>
          </a:stretch>
        </p:blipFill>
        <p:spPr bwMode="auto">
          <a:xfrm>
            <a:off x="4252303" y="1116495"/>
            <a:ext cx="428540" cy="1440000"/>
          </a:xfrm>
          <a:prstGeom prst="rect">
            <a:avLst/>
          </a:prstGeom>
          <a:noFill/>
        </p:spPr>
      </p:pic>
      <p:sp>
        <p:nvSpPr>
          <p:cNvPr id="6" name="5 Dikdörtgen"/>
          <p:cNvSpPr/>
          <p:nvPr/>
        </p:nvSpPr>
        <p:spPr>
          <a:xfrm>
            <a:off x="144339" y="95736"/>
            <a:ext cx="5292000" cy="938719"/>
          </a:xfrm>
          <a:prstGeom prst="rect">
            <a:avLst/>
          </a:prstGeom>
        </p:spPr>
        <p:txBody>
          <a:bodyPr>
            <a:spAutoFit/>
          </a:bodyPr>
          <a:lstStyle/>
          <a:p>
            <a:pPr algn="ctr"/>
            <a:r>
              <a:rPr lang="tr-TR" altLang="tr-TR" b="1" dirty="0" smtClean="0">
                <a:solidFill>
                  <a:srgbClr val="0070C0"/>
                </a:solidFill>
              </a:rPr>
              <a:t>Kulüp Haberleri </a:t>
            </a:r>
          </a:p>
          <a:p>
            <a:pPr marL="342900" indent="-342900">
              <a:lnSpc>
                <a:spcPct val="150000"/>
              </a:lnSpc>
              <a:buFont typeface="Arial" panose="020B0604020202020204" pitchFamily="34" charset="0"/>
              <a:buChar char="•"/>
            </a:pPr>
            <a:r>
              <a:rPr lang="tr-TR" altLang="tr-TR" b="1" dirty="0" smtClean="0">
                <a:solidFill>
                  <a:srgbClr val="FF0000"/>
                </a:solidFill>
              </a:rPr>
              <a:t>  </a:t>
            </a:r>
            <a:r>
              <a:rPr lang="tr-TR" altLang="tr-TR" sz="1200" b="1" dirty="0" smtClean="0">
                <a:solidFill>
                  <a:srgbClr val="FF0000"/>
                </a:solidFill>
              </a:rPr>
              <a:t>Bebeğimle Aynı Bereyi Giyiyorum</a:t>
            </a:r>
            <a:endParaRPr lang="en-US" altLang="tr-TR" sz="1200" b="1" dirty="0" smtClean="0">
              <a:solidFill>
                <a:srgbClr val="FF0000"/>
              </a:solidFill>
            </a:endParaRPr>
          </a:p>
          <a:p>
            <a:r>
              <a:rPr lang="tr-TR" sz="1000" dirty="0" smtClean="0"/>
              <a:t>Ankara  Çocuk Sağlığı ve Hastalıkları Hematoloji Onkoloji Eğitim ve Araştırma </a:t>
            </a:r>
            <a:r>
              <a:rPr lang="tr-TR" sz="1000" dirty="0" err="1" smtClean="0"/>
              <a:t>Hastahanesi’nde</a:t>
            </a:r>
            <a:r>
              <a:rPr lang="tr-TR" sz="1000" dirty="0" smtClean="0"/>
              <a:t>   çocuk  ve eşlik eden annelere eşlerimizin ziyareti  (07.12.2016)</a:t>
            </a:r>
            <a:endParaRPr lang="tr-TR" altLang="tr-TR" sz="1000" dirty="0">
              <a:solidFill>
                <a:srgbClr val="FF0000"/>
              </a:solidFill>
            </a:endParaRPr>
          </a:p>
        </p:txBody>
      </p:sp>
      <p:sp>
        <p:nvSpPr>
          <p:cNvPr id="7" name="6 Dikdörtgen"/>
          <p:cNvSpPr/>
          <p:nvPr/>
        </p:nvSpPr>
        <p:spPr>
          <a:xfrm>
            <a:off x="216347" y="2670894"/>
            <a:ext cx="4212000" cy="461665"/>
          </a:xfrm>
          <a:prstGeom prst="rect">
            <a:avLst/>
          </a:prstGeom>
        </p:spPr>
        <p:txBody>
          <a:bodyPr>
            <a:spAutoFit/>
          </a:bodyPr>
          <a:lstStyle/>
          <a:p>
            <a:pPr>
              <a:buFont typeface="Arial" pitchFamily="34" charset="0"/>
              <a:buChar char="•"/>
            </a:pPr>
            <a:r>
              <a:rPr lang="tr-TR" altLang="tr-TR" sz="1200" b="1" dirty="0" smtClean="0">
                <a:solidFill>
                  <a:srgbClr val="FF0000"/>
                </a:solidFill>
              </a:rPr>
              <a:t>      Bilkent Senfoni Orkestrası “YILBAŞI KONSERİ” ( 28.12.2016)</a:t>
            </a:r>
          </a:p>
          <a:p>
            <a:r>
              <a:rPr lang="tr-TR" altLang="tr-TR" sz="1000" dirty="0" smtClean="0"/>
              <a:t>29 dostumuzun katıldığı konser çok eğlenceli idi.</a:t>
            </a:r>
            <a:r>
              <a:rPr lang="tr-TR" altLang="tr-TR" sz="1200" dirty="0" smtClean="0"/>
              <a:t> </a:t>
            </a:r>
            <a:endParaRPr lang="tr-TR" sz="1200" dirty="0"/>
          </a:p>
        </p:txBody>
      </p:sp>
      <p:pic>
        <p:nvPicPr>
          <p:cNvPr id="8" name="Picture 2" descr="C:\Users\TTAdmin\Desktop\Konser\IMG_2564.JPG"/>
          <p:cNvPicPr>
            <a:picLocks noChangeAspect="1" noChangeArrowheads="1"/>
          </p:cNvPicPr>
          <p:nvPr/>
        </p:nvPicPr>
        <p:blipFill>
          <a:blip r:embed="rId6" cstate="print"/>
          <a:srcRect/>
          <a:stretch>
            <a:fillRect/>
          </a:stretch>
        </p:blipFill>
        <p:spPr bwMode="auto">
          <a:xfrm>
            <a:off x="72331" y="3186775"/>
            <a:ext cx="2520000" cy="1890000"/>
          </a:xfrm>
          <a:prstGeom prst="rect">
            <a:avLst/>
          </a:prstGeom>
          <a:noFill/>
        </p:spPr>
      </p:pic>
      <p:pic>
        <p:nvPicPr>
          <p:cNvPr id="9" name="Picture 3" descr="C:\Users\TTAdmin\Desktop\Konser\IMG_2568.JPG"/>
          <p:cNvPicPr>
            <a:picLocks noChangeAspect="1" noChangeArrowheads="1"/>
          </p:cNvPicPr>
          <p:nvPr/>
        </p:nvPicPr>
        <p:blipFill>
          <a:blip r:embed="rId7" cstate="print"/>
          <a:srcRect/>
          <a:stretch>
            <a:fillRect/>
          </a:stretch>
        </p:blipFill>
        <p:spPr bwMode="auto">
          <a:xfrm>
            <a:off x="2736907" y="3186775"/>
            <a:ext cx="2520000" cy="1890000"/>
          </a:xfrm>
          <a:prstGeom prst="rect">
            <a:avLst/>
          </a:prstGeom>
          <a:noFill/>
        </p:spPr>
      </p:pic>
      <p:sp>
        <p:nvSpPr>
          <p:cNvPr id="10" name="9 Dikdörtgen"/>
          <p:cNvSpPr/>
          <p:nvPr/>
        </p:nvSpPr>
        <p:spPr>
          <a:xfrm>
            <a:off x="144339" y="5201627"/>
            <a:ext cx="3312000" cy="276999"/>
          </a:xfrm>
          <a:prstGeom prst="rect">
            <a:avLst/>
          </a:prstGeom>
        </p:spPr>
        <p:txBody>
          <a:bodyPr>
            <a:spAutoFit/>
          </a:bodyPr>
          <a:lstStyle/>
          <a:p>
            <a:pPr algn="ctr">
              <a:buFont typeface="Arial" pitchFamily="34" charset="0"/>
              <a:buChar char="•"/>
            </a:pPr>
            <a:r>
              <a:rPr lang="tr-TR" altLang="tr-TR" sz="1200" b="1" dirty="0" smtClean="0">
                <a:solidFill>
                  <a:srgbClr val="FF0000"/>
                </a:solidFill>
              </a:rPr>
              <a:t>   YILBAŞI YEMEĞİ Çiroz </a:t>
            </a:r>
            <a:r>
              <a:rPr lang="tr-TR" altLang="tr-TR" sz="1200" b="1" dirty="0" err="1" smtClean="0">
                <a:solidFill>
                  <a:srgbClr val="FF0000"/>
                </a:solidFill>
              </a:rPr>
              <a:t>Restaurant</a:t>
            </a:r>
            <a:r>
              <a:rPr lang="tr-TR" altLang="tr-TR" sz="1200" b="1" dirty="0" smtClean="0">
                <a:solidFill>
                  <a:srgbClr val="FF0000"/>
                </a:solidFill>
              </a:rPr>
              <a:t> ( 31.12.2016)</a:t>
            </a:r>
            <a:endParaRPr lang="tr-TR" sz="1200" dirty="0"/>
          </a:p>
        </p:txBody>
      </p:sp>
      <p:pic>
        <p:nvPicPr>
          <p:cNvPr id="11" name="Picture 5"/>
          <p:cNvPicPr>
            <a:picLocks noChangeAspect="1" noChangeArrowheads="1"/>
          </p:cNvPicPr>
          <p:nvPr/>
        </p:nvPicPr>
        <p:blipFill>
          <a:blip r:embed="rId8" cstate="print"/>
          <a:srcRect/>
          <a:stretch>
            <a:fillRect/>
          </a:stretch>
        </p:blipFill>
        <p:spPr bwMode="auto">
          <a:xfrm>
            <a:off x="72331" y="5581031"/>
            <a:ext cx="2496000" cy="1872000"/>
          </a:xfrm>
          <a:prstGeom prst="rect">
            <a:avLst/>
          </a:prstGeom>
          <a:noFill/>
          <a:ln w="9525">
            <a:noFill/>
            <a:miter lim="800000"/>
            <a:headEnd/>
            <a:tailEnd/>
          </a:ln>
          <a:effectLst/>
        </p:spPr>
      </p:pic>
      <p:pic>
        <p:nvPicPr>
          <p:cNvPr id="14" name="Picture 4"/>
          <p:cNvPicPr>
            <a:picLocks noChangeAspect="1" noChangeArrowheads="1"/>
          </p:cNvPicPr>
          <p:nvPr/>
        </p:nvPicPr>
        <p:blipFill>
          <a:blip r:embed="rId9" cstate="print"/>
          <a:srcRect/>
          <a:stretch>
            <a:fillRect/>
          </a:stretch>
        </p:blipFill>
        <p:spPr bwMode="auto">
          <a:xfrm>
            <a:off x="2736627" y="5581031"/>
            <a:ext cx="2496000" cy="18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548397"/>
            <a:ext cx="4884394" cy="1440000"/>
          </a:xfrm>
          <a:prstGeom prst="rect">
            <a:avLst/>
          </a:prstGeom>
        </p:spPr>
        <p:txBody>
          <a:bodyPr wrap="square">
            <a:spAutoFit/>
          </a:bodyPr>
          <a:lstStyle/>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Dönemimizin Üçüncü EŞLER TOPLANTISI, 7 Ocak 2017 </a:t>
            </a:r>
            <a:r>
              <a:rPr lang="tr-TR" sz="1000" dirty="0"/>
              <a:t>tarihinde, </a:t>
            </a:r>
            <a:r>
              <a:rPr lang="tr-TR" sz="1000" dirty="0" smtClean="0"/>
              <a:t>Berrin </a:t>
            </a:r>
            <a:r>
              <a:rPr lang="tr-TR" sz="1000" dirty="0" err="1" smtClean="0"/>
              <a:t>Gizer</a:t>
            </a:r>
            <a:r>
              <a:rPr lang="tr-TR" sz="1000" dirty="0" smtClean="0"/>
              <a:t> dostumuzun ev sahipliğinde  yapılacaktır.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 21 Ocak 2017 tarihinde dönemimizin 3. </a:t>
            </a:r>
            <a:r>
              <a:rPr lang="tr-TR" sz="1000" dirty="0" err="1" smtClean="0"/>
              <a:t>Ocakbaşı</a:t>
            </a:r>
            <a:r>
              <a:rPr lang="tr-TR" sz="1000" dirty="0" smtClean="0"/>
              <a:t> toplantısı yapılacaktır.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26 Ocak 2017 tarihinde Meslek Hizmetleri Ödülü’nün verileceği toplantımız Eşli toplantı şeklinde olacaktır. </a:t>
            </a:r>
          </a:p>
          <a:p>
            <a:pPr algn="just"/>
            <a:endParaRPr lang="tr-TR" sz="1000" dirty="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endParaRPr lang="tr-TR" sz="1000" dirty="0" smtClean="0"/>
          </a:p>
          <a:p>
            <a:pPr marL="171450" indent="-171450">
              <a:buFont typeface="Arial" panose="020B0604020202020204" pitchFamily="34" charset="0"/>
              <a:buChar char="•"/>
            </a:pPr>
            <a:endParaRPr lang="tr-TR" sz="1000" dirty="0"/>
          </a:p>
        </p:txBody>
      </p:sp>
      <p:sp>
        <p:nvSpPr>
          <p:cNvPr id="9" name="Rectangle 8"/>
          <p:cNvSpPr>
            <a:spLocks noChangeArrowheads="1"/>
          </p:cNvSpPr>
          <p:nvPr/>
        </p:nvSpPr>
        <p:spPr bwMode="auto">
          <a:xfrm>
            <a:off x="936427" y="25045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670071" y="2105283"/>
            <a:ext cx="2290691" cy="523220"/>
          </a:xfrm>
          <a:prstGeom prst="rect">
            <a:avLst/>
          </a:prstGeom>
        </p:spPr>
        <p:txBody>
          <a:bodyPr wrap="none">
            <a:spAutoFit/>
          </a:bodyPr>
          <a:lstStyle/>
          <a:p>
            <a:pPr algn="ctr"/>
            <a:endParaRPr lang="tr-TR" altLang="tr-TR" b="1" dirty="0" smtClean="0">
              <a:solidFill>
                <a:srgbClr val="0070C0"/>
              </a:solidFill>
            </a:endParaRPr>
          </a:p>
          <a:p>
            <a:pPr algn="ctr"/>
            <a:r>
              <a:rPr lang="tr-TR" altLang="tr-TR" b="1" dirty="0" smtClean="0">
                <a:solidFill>
                  <a:srgbClr val="0070C0"/>
                </a:solidFill>
              </a:rPr>
              <a:t>Bölge </a:t>
            </a:r>
            <a:r>
              <a:rPr lang="tr-TR" altLang="tr-TR" b="1" dirty="0">
                <a:solidFill>
                  <a:srgbClr val="0070C0"/>
                </a:solidFill>
              </a:rPr>
              <a:t>Duyuruları &amp; Haberler</a:t>
            </a:r>
            <a:endParaRPr lang="tr-TR" altLang="tr-TR" dirty="0">
              <a:solidFill>
                <a:srgbClr val="0070C0"/>
              </a:solidFill>
            </a:endParaRPr>
          </a:p>
        </p:txBody>
      </p:sp>
      <p:sp>
        <p:nvSpPr>
          <p:cNvPr id="3" name="Rectangle 2"/>
          <p:cNvSpPr/>
          <p:nvPr/>
        </p:nvSpPr>
        <p:spPr>
          <a:xfrm>
            <a:off x="144339" y="2772519"/>
            <a:ext cx="4719130" cy="3170099"/>
          </a:xfrm>
          <a:prstGeom prst="rect">
            <a:avLst/>
          </a:prstGeom>
        </p:spPr>
        <p:txBody>
          <a:bodyPr>
            <a:spAutoFit/>
          </a:bodyPr>
          <a:lstStyle/>
          <a:p>
            <a:pPr marL="171450" indent="-171450" algn="just">
              <a:buFont typeface="Arial" panose="020B0604020202020204" pitchFamily="34" charset="0"/>
              <a:buChar char="•"/>
            </a:pPr>
            <a:endParaRPr lang="tr-TR" sz="1000" dirty="0"/>
          </a:p>
          <a:p>
            <a:pPr marL="171450" indent="-171450" algn="just">
              <a:buFont typeface="Arial" panose="020B0604020202020204" pitchFamily="34" charset="0"/>
              <a:buChar char="•"/>
            </a:pPr>
            <a:r>
              <a:rPr lang="tr-TR" altLang="tr-TR" sz="1000" b="1" dirty="0">
                <a:ea typeface="Times New Roman" panose="02020603050405020304" pitchFamily="18" charset="0"/>
                <a:cs typeface="Times New Roman" panose="02020603050405020304" pitchFamily="18" charset="0"/>
              </a:rPr>
              <a:t>Kısa </a:t>
            </a:r>
            <a:r>
              <a:rPr lang="tr-TR" altLang="tr-TR" sz="1000" b="1" dirty="0" smtClean="0">
                <a:ea typeface="Times New Roman" panose="02020603050405020304" pitchFamily="18" charset="0"/>
                <a:cs typeface="Times New Roman" panose="02020603050405020304" pitchFamily="18" charset="0"/>
              </a:rPr>
              <a:t>ve Uzun Dönem </a:t>
            </a:r>
            <a:r>
              <a:rPr lang="tr-TR" altLang="tr-TR" sz="1000" b="1" dirty="0">
                <a:ea typeface="Times New Roman" panose="02020603050405020304" pitchFamily="18" charset="0"/>
                <a:cs typeface="Times New Roman" panose="02020603050405020304" pitchFamily="18" charset="0"/>
              </a:rPr>
              <a:t>Gençlik Değişim </a:t>
            </a:r>
            <a:r>
              <a:rPr lang="tr-TR" altLang="tr-TR" sz="1000" b="1" dirty="0" smtClean="0">
                <a:ea typeface="Times New Roman" panose="02020603050405020304" pitchFamily="18" charset="0"/>
                <a:cs typeface="Times New Roman" panose="02020603050405020304" pitchFamily="18" charset="0"/>
              </a:rPr>
              <a:t>Başvuruları,  </a:t>
            </a:r>
            <a:r>
              <a:rPr lang="tr-TR" altLang="tr-TR" sz="1000" dirty="0" smtClean="0">
                <a:ea typeface="Times New Roman" panose="02020603050405020304" pitchFamily="18" charset="0"/>
                <a:cs typeface="Times New Roman" panose="02020603050405020304" pitchFamily="18" charset="0"/>
              </a:rPr>
              <a:t>Y</a:t>
            </a:r>
            <a:r>
              <a:rPr lang="tr-TR" altLang="tr-TR" sz="1000" dirty="0" smtClean="0">
                <a:ea typeface="Calibri" panose="020F0502020204030204" pitchFamily="34" charset="0"/>
                <a:cs typeface="Times New Roman" panose="02020603050405020304" pitchFamily="18" charset="0"/>
              </a:rPr>
              <a:t>urt </a:t>
            </a:r>
            <a:r>
              <a:rPr lang="tr-TR" altLang="tr-TR" sz="1000" dirty="0">
                <a:ea typeface="Calibri" panose="020F0502020204030204" pitchFamily="34" charset="0"/>
                <a:cs typeface="Times New Roman" panose="02020603050405020304" pitchFamily="18" charset="0"/>
              </a:rPr>
              <a:t>dışı kamplar için  en geç 10 Ocak 2017 tarihine kadar kulüplerin aday göstermesi ve ilgili formların B</a:t>
            </a:r>
            <a:r>
              <a:rPr lang="tr-TR" altLang="tr-TR" sz="1000" dirty="0">
                <a:ea typeface="Times New Roman" panose="02020603050405020304" pitchFamily="18" charset="0"/>
                <a:cs typeface="Times New Roman" panose="02020603050405020304" pitchFamily="18" charset="0"/>
              </a:rPr>
              <a:t>ÖLGE OFİSİMİZE Gençlik Değişim Komitesi Dikkatine posta ile gönderilmesi ve taranmış formların aday tarafından </a:t>
            </a:r>
            <a:r>
              <a:rPr lang="tr-TR" altLang="tr-TR" sz="1000" dirty="0">
                <a:ea typeface="Times New Roman" panose="02020603050405020304" pitchFamily="18" charset="0"/>
                <a:cs typeface="Times New Roman" panose="02020603050405020304" pitchFamily="18" charset="0"/>
                <a:hlinkClick r:id="rId2"/>
              </a:rPr>
              <a:t>http://rye2430.org/tr/</a:t>
            </a:r>
            <a:r>
              <a:rPr lang="tr-TR" altLang="tr-TR" sz="1000" dirty="0">
                <a:ea typeface="Times New Roman" panose="02020603050405020304" pitchFamily="18" charset="0"/>
                <a:cs typeface="Times New Roman" panose="02020603050405020304" pitchFamily="18" charset="0"/>
              </a:rPr>
              <a:t> web sitesine yüklenmiş olması gerekmektedir</a:t>
            </a:r>
            <a:r>
              <a:rPr lang="tr-TR" altLang="tr-TR" sz="1000" dirty="0" smtClean="0">
                <a:ea typeface="Times New Roman" panose="02020603050405020304" pitchFamily="18" charset="0"/>
                <a:cs typeface="Times New Roman" panose="02020603050405020304" pitchFamily="18" charset="0"/>
              </a:rPr>
              <a:t>.</a:t>
            </a:r>
          </a:p>
          <a:p>
            <a:pPr marL="171450" indent="-171450" algn="just">
              <a:buFont typeface="Arial" panose="020B0604020202020204" pitchFamily="34" charset="0"/>
              <a:buChar char="•"/>
            </a:pPr>
            <a:endParaRPr lang="tr-TR" altLang="tr-TR" sz="1000" dirty="0" smtClean="0">
              <a:ea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tr-TR" sz="1000" dirty="0" smtClean="0"/>
              <a:t>14-15 Ocak 2017 tarihlerinde İskenderun </a:t>
            </a:r>
            <a:r>
              <a:rPr lang="tr-TR" sz="1000" dirty="0" err="1" smtClean="0"/>
              <a:t>Rotary</a:t>
            </a:r>
            <a:r>
              <a:rPr lang="tr-TR" sz="1000" dirty="0" smtClean="0"/>
              <a:t> Kulübü’nün ev sahipliğinde “ Başkanlar Yarı Yıl Toplantısı” yapılacaktır.</a:t>
            </a:r>
          </a:p>
          <a:p>
            <a:pPr marL="171450" indent="-171450"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r>
              <a:rPr lang="tr-TR" sz="1000" dirty="0" smtClean="0"/>
              <a:t>2019-2020 Dönemi Bölge Guvernörlüğü için aday gösterecek kulüplerimizin ilgili evrakları usulüne uygun olarak en geç 20 Ocak 2017 saat 17:00’ye kadar Bölge Ofisimize ulaştırmış olmaları zorunludur.</a:t>
            </a:r>
          </a:p>
          <a:p>
            <a:pPr marL="171450" indent="-171450"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altLang="tr-TR" sz="1000" dirty="0">
              <a:ea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endParaRPr lang="tr-TR" altLang="tr-TR" sz="1000" dirty="0">
              <a:cs typeface="Times New Roman" panose="02020603050405020304" pitchFamily="18" charset="0"/>
            </a:endParaRPr>
          </a:p>
          <a:p>
            <a:pPr marL="171450" indent="-171450" algn="just">
              <a:buFont typeface="Arial" panose="020B0604020202020204" pitchFamily="34" charset="0"/>
              <a:buChar char="•"/>
            </a:pPr>
            <a:endParaRPr lang="tr-TR" sz="1000" dirty="0"/>
          </a:p>
          <a:p>
            <a:pPr marL="171450" indent="-171450" algn="just">
              <a:buFont typeface="Arial" panose="020B0604020202020204" pitchFamily="34" charset="0"/>
              <a:buChar char="•"/>
            </a:pPr>
            <a:endParaRPr lang="tr-TR" sz="1000" dirty="0"/>
          </a:p>
          <a:p>
            <a:pPr marL="171450" indent="-171450"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a:p>
        </p:txBody>
      </p:sp>
    </p:spTree>
    <p:extLst>
      <p:ext uri="{BB962C8B-B14F-4D97-AF65-F5344CB8AC3E}">
        <p14:creationId xmlns="" xmlns:p14="http://schemas.microsoft.com/office/powerpoint/2010/main" val="982159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60883" y="756295"/>
            <a:ext cx="4680000" cy="6093976"/>
          </a:xfrm>
          <a:prstGeom prst="rect">
            <a:avLst/>
          </a:prstGeom>
        </p:spPr>
        <p:txBody>
          <a:bodyPr>
            <a:spAutoFit/>
          </a:bodyPr>
          <a:lstStyle/>
          <a:p>
            <a:r>
              <a:rPr lang="tr-TR" sz="1000" b="1" dirty="0" smtClean="0"/>
              <a:t>POLIO PLUS</a:t>
            </a:r>
          </a:p>
          <a:p>
            <a:r>
              <a:rPr lang="tr-TR" sz="1000" dirty="0" smtClean="0"/>
              <a:t/>
            </a:r>
            <a:br>
              <a:rPr lang="tr-TR" sz="1000" dirty="0" smtClean="0"/>
            </a:br>
            <a:r>
              <a:rPr lang="tr-TR" sz="1000" dirty="0" err="1" smtClean="0"/>
              <a:t>Polioplus</a:t>
            </a:r>
            <a:r>
              <a:rPr lang="tr-TR" sz="1000" dirty="0" smtClean="0"/>
              <a:t>, dünyada yaygın bir halde var olan </a:t>
            </a:r>
            <a:r>
              <a:rPr lang="tr-TR" sz="1000" dirty="0" err="1" smtClean="0"/>
              <a:t>poliomyeletes</a:t>
            </a:r>
            <a:r>
              <a:rPr lang="tr-TR" sz="1000" dirty="0" smtClean="0"/>
              <a:t> (Çocuk Felci) hastalığına karşı çocukları aşılamak amacıyla yapılan yaygın bir aşılama kampanyasıdır. Programın adında </a:t>
            </a:r>
            <a:r>
              <a:rPr lang="tr-TR" sz="1000" dirty="0" err="1" smtClean="0"/>
              <a:t>Pohc</a:t>
            </a:r>
            <a:r>
              <a:rPr lang="tr-TR" sz="1000" dirty="0" smtClean="0"/>
              <a:t> ve artı anlamında </a:t>
            </a:r>
            <a:r>
              <a:rPr lang="tr-TR" sz="1000" dirty="0" err="1" smtClean="0"/>
              <a:t>Plus</a:t>
            </a:r>
            <a:r>
              <a:rPr lang="tr-TR" sz="1000" dirty="0" smtClean="0"/>
              <a:t> ile birlikte kullanılmasının nedeni, bu aşı ile çocukların yalnız Çocuk Felcine karşı değil, beş ayrı ölümcül hastalığa karşı da etkili bir aşılama kampanyası olmasındandır.</a:t>
            </a:r>
          </a:p>
          <a:p>
            <a:r>
              <a:rPr lang="tr-TR" sz="1000" dirty="0" smtClean="0"/>
              <a:t/>
            </a:r>
            <a:br>
              <a:rPr lang="tr-TR" sz="1000" dirty="0" smtClean="0"/>
            </a:br>
            <a:r>
              <a:rPr lang="tr-TR" sz="1000" dirty="0" smtClean="0"/>
              <a:t>Bu program 1985 yılında önceleri sadece bir fon yaratmak için başlatılmıştı. İlk hedef 120 milyon dolarını toplanmasıydı. 1988~ yılına gelindiğinde dünyadaki </a:t>
            </a:r>
            <a:r>
              <a:rPr lang="tr-TR" sz="1000" dirty="0" err="1" smtClean="0"/>
              <a:t>Rotaryenlerin</a:t>
            </a:r>
            <a:r>
              <a:rPr lang="tr-TR" sz="1000" dirty="0" smtClean="0"/>
              <a:t> bağış ve taahhütleri toplamı 219 milyon doları bulmuştu. 1995 yılına gelindiğinde toplanan paranın tutarı 246 milyon doları aşmıştı. Bu fon ile kalkınmakta olan ülkelerdeki </a:t>
            </a:r>
            <a:r>
              <a:rPr lang="tr-TR" sz="1000" dirty="0" err="1" smtClean="0"/>
              <a:t>çoukların</a:t>
            </a:r>
            <a:r>
              <a:rPr lang="tr-TR" sz="1000" dirty="0" smtClean="0"/>
              <a:t> sağlığını korumak için gerekli görebilecekleri aşıyı istediklerinde, </a:t>
            </a:r>
            <a:r>
              <a:rPr lang="tr-TR" sz="1000" dirty="0" err="1" smtClean="0"/>
              <a:t>Rotary</a:t>
            </a:r>
            <a:r>
              <a:rPr lang="tr-TR" sz="1000" dirty="0" smtClean="0"/>
              <a:t> Vakfından en az beş yıllık ihtiyacı karşılayabilecek kadar aşı stoku </a:t>
            </a:r>
            <a:r>
              <a:rPr lang="tr-TR" sz="1000" dirty="0" err="1" smtClean="0"/>
              <a:t>Rotary</a:t>
            </a:r>
            <a:r>
              <a:rPr lang="tr-TR" sz="1000" dirty="0" smtClean="0"/>
              <a:t> Vakfında bulundurulabiliyordu. Talepte bulunan yaklaşık 100 ülkeye aşı bağışı yapıldı. Böylece 181 milyon dolar üzerinde bir para aşı için aşının kalitesini yükseltmek için harcandı.</a:t>
            </a:r>
          </a:p>
          <a:p>
            <a:r>
              <a:rPr lang="tr-TR" sz="1000" dirty="0" smtClean="0"/>
              <a:t/>
            </a:r>
            <a:br>
              <a:rPr lang="tr-TR" sz="1000" dirty="0" smtClean="0"/>
            </a:br>
            <a:r>
              <a:rPr lang="tr-TR" sz="1000" dirty="0" smtClean="0"/>
              <a:t>1988 yılında, Dünya Sağlık Teşkilatı &lt;WHO&gt; dünya çapında bir savaş başlatarak 2000 yılına kadar dünyadan çocuk felci hastalığını kaldırmayı hedefledi. Bu amacı benimseyen </a:t>
            </a:r>
            <a:r>
              <a:rPr lang="tr-TR" sz="1000" dirty="0" err="1" smtClean="0"/>
              <a:t>Rotary</a:t>
            </a:r>
            <a:r>
              <a:rPr lang="tr-TR" sz="1000" dirty="0" smtClean="0"/>
              <a:t> 2005 yılında 100. yılını </a:t>
            </a:r>
            <a:r>
              <a:rPr lang="tr-TR" sz="1000" dirty="0" err="1" smtClean="0"/>
              <a:t>Pohio'suz</a:t>
            </a:r>
            <a:r>
              <a:rPr lang="tr-TR" sz="1000" dirty="0" smtClean="0"/>
              <a:t> bir dünyada kutlamayı kendine amaçlamış bulunmaktadır. Bu tür bir hastalığın dünya yüzeyinden tamamen silinmesi gerçekte çok güç olacak gibidir; (dünyada bir tek çiçek hastalığı mikrobunun kökü kurutulabilmiştir&gt; ve çok masraflı bir savaştır. </a:t>
            </a:r>
            <a:r>
              <a:rPr lang="tr-TR" sz="1000" dirty="0" err="1" smtClean="0"/>
              <a:t>Polio'nun</a:t>
            </a:r>
            <a:r>
              <a:rPr lang="tr-TR" sz="1000" dirty="0" smtClean="0"/>
              <a:t> dünya yüzeyinden tamamen silinmesi işi tüm dünya toplumlarına 2 milyar dolara mal olabileceği hesaplanmıştır. Böyle bir savaşın dünyadaki tüm insanları kapsayacak biçimde başarıya ulaşabilmesi için çocukların tek tek aşılanması, şüpheli her vakanın mutlaka sistemli olarak bildirilmesi, hastalığın yaygınlaşma meyli göstermesi halinde insanların hepsinin aşılanması ve bir </a:t>
            </a:r>
            <a:r>
              <a:rPr lang="tr-TR" sz="1000" dirty="0" err="1" smtClean="0"/>
              <a:t>laboratuvar</a:t>
            </a:r>
            <a:r>
              <a:rPr lang="tr-TR" sz="1000" dirty="0" smtClean="0"/>
              <a:t> ağı kurularak hastalığın her safhasını kapsamlı, bir şekilde takibi gereklidir. Bu büyük savaşta </a:t>
            </a:r>
            <a:r>
              <a:rPr lang="tr-TR" sz="1000" dirty="0" err="1" smtClean="0"/>
              <a:t>Rotary</a:t>
            </a:r>
            <a:r>
              <a:rPr lang="tr-TR" sz="1000" dirty="0" smtClean="0"/>
              <a:t> tek başına değildir ama </a:t>
            </a:r>
            <a:r>
              <a:rPr lang="tr-TR" sz="1000" dirty="0" err="1" smtClean="0"/>
              <a:t>Rotary</a:t>
            </a:r>
            <a:r>
              <a:rPr lang="tr-TR" sz="1000" dirty="0" smtClean="0"/>
              <a:t> bu hizmeti vermek için halkla, devletlerle ve Dünya </a:t>
            </a:r>
            <a:r>
              <a:rPr lang="tr-TR" sz="1000" dirty="0" err="1" smtClean="0"/>
              <a:t>Pan</a:t>
            </a:r>
            <a:r>
              <a:rPr lang="tr-TR" sz="1000" dirty="0" smtClean="0"/>
              <a:t> </a:t>
            </a:r>
            <a:r>
              <a:rPr lang="tr-TR" sz="1000" dirty="0" err="1" smtClean="0"/>
              <a:t>American</a:t>
            </a:r>
            <a:r>
              <a:rPr lang="tr-TR" sz="1000" dirty="0" smtClean="0"/>
              <a:t> </a:t>
            </a:r>
            <a:r>
              <a:rPr lang="tr-TR" sz="1000" dirty="0" err="1" smtClean="0"/>
              <a:t>Health</a:t>
            </a:r>
            <a:r>
              <a:rPr lang="tr-TR" sz="1000" dirty="0" smtClean="0"/>
              <a:t> </a:t>
            </a:r>
            <a:r>
              <a:rPr lang="tr-TR" sz="1000" dirty="0" err="1" smtClean="0"/>
              <a:t>Organization</a:t>
            </a:r>
            <a:r>
              <a:rPr lang="tr-TR" sz="1000" dirty="0" smtClean="0"/>
              <a:t> ile UNİCEF ve benzeri sağlık örgütleriyle birlikte, </a:t>
            </a:r>
            <a:r>
              <a:rPr lang="tr-TR" sz="1000" dirty="0" err="1" smtClean="0"/>
              <a:t>elele</a:t>
            </a:r>
            <a:r>
              <a:rPr lang="tr-TR" sz="1000" dirty="0" smtClean="0"/>
              <a:t> ortak olarak savaşacaktır. </a:t>
            </a:r>
            <a:r>
              <a:rPr lang="tr-TR" sz="1000" dirty="0" err="1" smtClean="0"/>
              <a:t>Rotary'nin</a:t>
            </a:r>
            <a:r>
              <a:rPr lang="tr-TR" sz="1000" dirty="0" smtClean="0"/>
              <a:t> sağladığı "</a:t>
            </a:r>
            <a:r>
              <a:rPr lang="tr-TR" sz="1000" dirty="0" err="1" smtClean="0"/>
              <a:t>incan</a:t>
            </a:r>
            <a:r>
              <a:rPr lang="tr-TR" sz="1000" dirty="0" smtClean="0"/>
              <a:t> gücü" bizlere "</a:t>
            </a:r>
            <a:r>
              <a:rPr lang="tr-TR" sz="1000" dirty="0" err="1" smtClean="0"/>
              <a:t>elele</a:t>
            </a:r>
            <a:r>
              <a:rPr lang="tr-TR" sz="1000" dirty="0" smtClean="0"/>
              <a:t>" çalışma yeteneği verir. Gelişmekte olan ülkelerdeki </a:t>
            </a:r>
            <a:r>
              <a:rPr lang="tr-TR" sz="1000" dirty="0" err="1" smtClean="0"/>
              <a:t>Rotaryenler</a:t>
            </a:r>
            <a:r>
              <a:rPr lang="tr-TR" sz="1000" dirty="0" smtClean="0"/>
              <a:t> binlerce saatlik mesailerini ve sayılamayacak kadar çok hediye bağışlarında bulunarak ülkelerindeki çocuk felcine karşı savaşta öncülük yapmışlardır.</a:t>
            </a:r>
          </a:p>
          <a:p>
            <a:r>
              <a:rPr lang="tr-TR" sz="1000" dirty="0" smtClean="0"/>
              <a:t/>
            </a:r>
            <a:br>
              <a:rPr lang="tr-TR" sz="1000" dirty="0" smtClean="0"/>
            </a:br>
            <a:r>
              <a:rPr lang="tr-TR" sz="1000" dirty="0" smtClean="0"/>
              <a:t>Dünyada hiçbir resmi olmayan kuruluş </a:t>
            </a:r>
            <a:r>
              <a:rPr lang="tr-TR" sz="1000" dirty="0" err="1" smtClean="0"/>
              <a:t>PohioPlus</a:t>
            </a:r>
            <a:r>
              <a:rPr lang="tr-TR" sz="1000" dirty="0" smtClean="0"/>
              <a:t> kadar büyük çapta hizmet vermemiştir. Gerçekten de, bu program dünyanın şimdiye kadar görmüş olduğu en büyük insani hizmettir. Her </a:t>
            </a:r>
            <a:r>
              <a:rPr lang="tr-TR" sz="1000" dirty="0" err="1" smtClean="0"/>
              <a:t>Rotaryen</a:t>
            </a:r>
            <a:r>
              <a:rPr lang="tr-TR" sz="1000" dirty="0" smtClean="0"/>
              <a:t> bu başarıdan gurur duymaktadır</a:t>
            </a:r>
          </a:p>
        </p:txBody>
      </p:sp>
      <p:sp>
        <p:nvSpPr>
          <p:cNvPr id="3" name="2 Dikdörtgen"/>
          <p:cNvSpPr/>
          <p:nvPr/>
        </p:nvSpPr>
        <p:spPr>
          <a:xfrm>
            <a:off x="1981234" y="180231"/>
            <a:ext cx="1281826" cy="307777"/>
          </a:xfrm>
          <a:prstGeom prst="rect">
            <a:avLst/>
          </a:prstGeom>
        </p:spPr>
        <p:txBody>
          <a:bodyPr wrap="none">
            <a:spAutoFit/>
          </a:bodyPr>
          <a:lstStyle/>
          <a:p>
            <a:r>
              <a:rPr lang="tr-TR" altLang="tr-TR" b="1" dirty="0" err="1" smtClean="0">
                <a:solidFill>
                  <a:srgbClr val="0070C0"/>
                </a:solidFill>
                <a:ea typeface="Times New Roman" pitchFamily="18" charset="0"/>
              </a:rPr>
              <a:t>Rotary</a:t>
            </a:r>
            <a:r>
              <a:rPr lang="tr-TR" altLang="tr-TR" b="1" dirty="0" smtClean="0">
                <a:solidFill>
                  <a:srgbClr val="0070C0"/>
                </a:solidFill>
                <a:ea typeface="Times New Roman" pitchFamily="18" charset="0"/>
              </a:rPr>
              <a:t> Bilgileri</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3492599"/>
            <a:ext cx="4896000" cy="1260211"/>
          </a:xfrm>
        </p:spPr>
        <p:txBody>
          <a:bodyPr>
            <a:noAutofit/>
          </a:bodyPr>
          <a:lstStyle/>
          <a:p>
            <a:pPr algn="l">
              <a:tabLst>
                <a:tab pos="2417763" algn="l"/>
              </a:tabLst>
            </a:pPr>
            <a:r>
              <a:rPr lang="en-US" sz="1000" b="1" u="sng" dirty="0" smtClean="0">
                <a:latin typeface="+mn-lt"/>
              </a:rPr>
              <a:t>27 </a:t>
            </a:r>
            <a:r>
              <a:rPr lang="en-US" sz="1000" b="1" u="sng" dirty="0" err="1" smtClean="0">
                <a:latin typeface="+mn-lt"/>
              </a:rPr>
              <a:t>Aralık</a:t>
            </a:r>
            <a:r>
              <a:rPr lang="en-US" sz="1000" b="1" u="sng" dirty="0" smtClean="0">
                <a:latin typeface="+mn-lt"/>
              </a:rPr>
              <a:t> </a:t>
            </a:r>
            <a:r>
              <a:rPr lang="tr-TR" sz="1000" b="1" u="sng" dirty="0" smtClean="0">
                <a:latin typeface="+mn-lt"/>
              </a:rPr>
              <a:t>Atatürk’ün </a:t>
            </a:r>
            <a:r>
              <a:rPr lang="en-US" sz="1000" b="1" u="sng" dirty="0" err="1" smtClean="0">
                <a:latin typeface="+mn-lt"/>
              </a:rPr>
              <a:t>Ankara’ya</a:t>
            </a:r>
            <a:r>
              <a:rPr lang="en-US" sz="1000" b="1" u="sng" dirty="0" smtClean="0">
                <a:latin typeface="+mn-lt"/>
              </a:rPr>
              <a:t> </a:t>
            </a:r>
            <a:r>
              <a:rPr lang="en-US" sz="1000" b="1" u="sng" dirty="0" err="1" smtClean="0">
                <a:latin typeface="+mn-lt"/>
              </a:rPr>
              <a:t>Geliş</a:t>
            </a:r>
            <a:r>
              <a:rPr lang="tr-TR" sz="1000" b="1" u="sng" dirty="0" smtClean="0">
                <a:latin typeface="+mn-lt"/>
              </a:rPr>
              <a:t>i</a:t>
            </a:r>
            <a:r>
              <a:rPr lang="tr-TR" sz="1000" b="1" dirty="0" smtClean="0">
                <a:latin typeface="+mn-lt"/>
              </a:rPr>
              <a:t/>
            </a:r>
            <a:br>
              <a:rPr lang="tr-TR" sz="1000" b="1" dirty="0" smtClean="0">
                <a:latin typeface="+mn-lt"/>
              </a:rPr>
            </a:br>
            <a:r>
              <a:rPr lang="en-US" sz="1000" dirty="0" smtClean="0">
                <a:latin typeface="+mn-lt"/>
              </a:rPr>
              <a:t> </a:t>
            </a:r>
            <a:r>
              <a:rPr lang="en-US" sz="1000" dirty="0" err="1" smtClean="0">
                <a:latin typeface="+mn-lt"/>
              </a:rPr>
              <a:t>Birinci</a:t>
            </a:r>
            <a:r>
              <a:rPr lang="en-US" sz="1000" dirty="0" smtClean="0">
                <a:latin typeface="+mn-lt"/>
              </a:rPr>
              <a:t> </a:t>
            </a:r>
            <a:r>
              <a:rPr lang="en-US" sz="1000" dirty="0" err="1" smtClean="0">
                <a:latin typeface="+mn-lt"/>
              </a:rPr>
              <a:t>Dünya</a:t>
            </a:r>
            <a:r>
              <a:rPr lang="en-US" sz="1000" dirty="0" smtClean="0">
                <a:latin typeface="+mn-lt"/>
              </a:rPr>
              <a:t> </a:t>
            </a:r>
            <a:r>
              <a:rPr lang="en-US" sz="1000" dirty="0" err="1" smtClean="0">
                <a:latin typeface="+mn-lt"/>
              </a:rPr>
              <a:t>Savaşı</a:t>
            </a:r>
            <a:r>
              <a:rPr lang="en-US" sz="1000" dirty="0" smtClean="0">
                <a:latin typeface="+mn-lt"/>
              </a:rPr>
              <a:t> </a:t>
            </a:r>
            <a:r>
              <a:rPr lang="en-US" sz="1000" dirty="0" err="1" smtClean="0">
                <a:latin typeface="+mn-lt"/>
              </a:rPr>
              <a:t>sonunda</a:t>
            </a:r>
            <a:r>
              <a:rPr lang="en-US" sz="1000" dirty="0" smtClean="0">
                <a:latin typeface="+mn-lt"/>
              </a:rPr>
              <a:t> </a:t>
            </a:r>
            <a:r>
              <a:rPr lang="en-US" sz="1000" dirty="0" err="1" smtClean="0">
                <a:latin typeface="+mn-lt"/>
              </a:rPr>
              <a:t>yurdumuz</a:t>
            </a:r>
            <a:r>
              <a:rPr lang="en-US" sz="1000" dirty="0" smtClean="0">
                <a:latin typeface="+mn-lt"/>
              </a:rPr>
              <a:t> </a:t>
            </a:r>
            <a:r>
              <a:rPr lang="en-US" sz="1000" dirty="0" err="1" smtClean="0">
                <a:latin typeface="+mn-lt"/>
              </a:rPr>
              <a:t>yenilmiş</a:t>
            </a:r>
            <a:r>
              <a:rPr lang="en-US" sz="1000" dirty="0" smtClean="0">
                <a:latin typeface="+mn-lt"/>
              </a:rPr>
              <a:t> </a:t>
            </a:r>
            <a:r>
              <a:rPr lang="en-US" sz="1000" dirty="0" err="1" smtClean="0">
                <a:latin typeface="+mn-lt"/>
              </a:rPr>
              <a:t>sayıldı</a:t>
            </a:r>
            <a:r>
              <a:rPr lang="en-US" sz="1000" dirty="0" smtClean="0">
                <a:latin typeface="+mn-lt"/>
              </a:rPr>
              <a:t>. </a:t>
            </a:r>
            <a:r>
              <a:rPr lang="en-US" sz="1000" dirty="0" err="1" smtClean="0">
                <a:latin typeface="+mn-lt"/>
              </a:rPr>
              <a:t>Düşmanlar</a:t>
            </a:r>
            <a:r>
              <a:rPr lang="en-US" sz="1000" dirty="0" smtClean="0">
                <a:latin typeface="+mn-lt"/>
              </a:rPr>
              <a:t> </a:t>
            </a:r>
            <a:r>
              <a:rPr lang="en-US" sz="1000" dirty="0" err="1" smtClean="0">
                <a:latin typeface="+mn-lt"/>
              </a:rPr>
              <a:t>dört</a:t>
            </a:r>
            <a:r>
              <a:rPr lang="en-US" sz="1000" dirty="0" smtClean="0">
                <a:latin typeface="+mn-lt"/>
              </a:rPr>
              <a:t> </a:t>
            </a:r>
            <a:r>
              <a:rPr lang="en-US" sz="1000" dirty="0" err="1" smtClean="0">
                <a:latin typeface="+mn-lt"/>
              </a:rPr>
              <a:t>bir</a:t>
            </a:r>
            <a:r>
              <a:rPr lang="en-US" sz="1000" dirty="0" smtClean="0">
                <a:latin typeface="+mn-lt"/>
              </a:rPr>
              <a:t> </a:t>
            </a:r>
            <a:r>
              <a:rPr lang="en-US" sz="1000" dirty="0" err="1" smtClean="0">
                <a:latin typeface="+mn-lt"/>
              </a:rPr>
              <a:t>yandan</a:t>
            </a:r>
            <a:r>
              <a:rPr lang="en-US" sz="1000" dirty="0" smtClean="0">
                <a:latin typeface="+mn-lt"/>
              </a:rPr>
              <a:t> </a:t>
            </a:r>
            <a:r>
              <a:rPr lang="en-US" sz="1000" dirty="0" err="1" smtClean="0">
                <a:latin typeface="+mn-lt"/>
              </a:rPr>
              <a:t>vatanımıza</a:t>
            </a:r>
            <a:r>
              <a:rPr lang="en-US" sz="1000" dirty="0" smtClean="0">
                <a:latin typeface="+mn-lt"/>
              </a:rPr>
              <a:t> </a:t>
            </a:r>
            <a:r>
              <a:rPr lang="en-US" sz="1000" dirty="0" err="1" smtClean="0">
                <a:latin typeface="+mn-lt"/>
              </a:rPr>
              <a:t>saldırdılar</a:t>
            </a:r>
            <a:r>
              <a:rPr lang="en-US" sz="1000" dirty="0" smtClean="0">
                <a:latin typeface="+mn-lt"/>
              </a:rPr>
              <a:t>. </a:t>
            </a:r>
            <a:r>
              <a:rPr lang="en-US" sz="1000" dirty="0" err="1" smtClean="0">
                <a:latin typeface="+mn-lt"/>
              </a:rPr>
              <a:t>Sevr</a:t>
            </a:r>
            <a:r>
              <a:rPr lang="en-US" sz="1000" dirty="0" smtClean="0">
                <a:latin typeface="+mn-lt"/>
              </a:rPr>
              <a:t> </a:t>
            </a:r>
            <a:r>
              <a:rPr lang="en-US" sz="1000" dirty="0" err="1" smtClean="0">
                <a:latin typeface="+mn-lt"/>
              </a:rPr>
              <a:t>Antlaşmasına</a:t>
            </a:r>
            <a:r>
              <a:rPr lang="en-US" sz="1000" dirty="0" smtClean="0">
                <a:latin typeface="+mn-lt"/>
              </a:rPr>
              <a:t> </a:t>
            </a:r>
            <a:r>
              <a:rPr lang="en-US" sz="1000" dirty="0" err="1" smtClean="0">
                <a:latin typeface="+mn-lt"/>
              </a:rPr>
              <a:t>göre</a:t>
            </a:r>
            <a:r>
              <a:rPr lang="en-US" sz="1000" dirty="0" smtClean="0">
                <a:latin typeface="+mn-lt"/>
              </a:rPr>
              <a:t> </a:t>
            </a:r>
            <a:r>
              <a:rPr lang="en-US" sz="1000" dirty="0" err="1" smtClean="0">
                <a:latin typeface="+mn-lt"/>
              </a:rPr>
              <a:t>yurdumuzun</a:t>
            </a:r>
            <a:r>
              <a:rPr lang="en-US" sz="1000" dirty="0" smtClean="0">
                <a:latin typeface="+mn-lt"/>
              </a:rPr>
              <a:t> </a:t>
            </a:r>
            <a:r>
              <a:rPr lang="en-US" sz="1000" dirty="0" err="1" smtClean="0">
                <a:latin typeface="+mn-lt"/>
              </a:rPr>
              <a:t>düşmanlar</a:t>
            </a:r>
            <a:r>
              <a:rPr lang="en-US" sz="1000" dirty="0" smtClean="0">
                <a:latin typeface="+mn-lt"/>
              </a:rPr>
              <a:t> </a:t>
            </a:r>
            <a:r>
              <a:rPr lang="en-US" sz="1000" dirty="0" err="1" smtClean="0">
                <a:latin typeface="+mn-lt"/>
              </a:rPr>
              <a:t>tarafından</a:t>
            </a:r>
            <a:r>
              <a:rPr lang="en-US" sz="1000" dirty="0" smtClean="0">
                <a:latin typeface="+mn-lt"/>
              </a:rPr>
              <a:t> </a:t>
            </a:r>
            <a:r>
              <a:rPr lang="en-US" sz="1000" dirty="0" err="1" smtClean="0">
                <a:latin typeface="+mn-lt"/>
              </a:rPr>
              <a:t>bölünmesi</a:t>
            </a:r>
            <a:r>
              <a:rPr lang="en-US" sz="1000" dirty="0" smtClean="0">
                <a:latin typeface="+mn-lt"/>
              </a:rPr>
              <a:t> </a:t>
            </a:r>
            <a:r>
              <a:rPr lang="en-US" sz="1000" dirty="0" err="1" smtClean="0">
                <a:latin typeface="+mn-lt"/>
              </a:rPr>
              <a:t>kararlaştırıldı</a:t>
            </a:r>
            <a:r>
              <a:rPr lang="en-US" sz="1000" dirty="0" smtClean="0">
                <a:latin typeface="+mn-lt"/>
              </a:rPr>
              <a:t>.</a:t>
            </a:r>
            <a:r>
              <a:rPr lang="tr-TR" sz="1000" dirty="0" smtClean="0">
                <a:latin typeface="+mn-lt"/>
              </a:rPr>
              <a:t> </a:t>
            </a:r>
            <a:br>
              <a:rPr lang="tr-TR" sz="1000" dirty="0" smtClean="0">
                <a:latin typeface="+mn-lt"/>
              </a:rPr>
            </a:br>
            <a:r>
              <a:rPr lang="en-US" sz="1000" dirty="0" smtClean="0">
                <a:latin typeface="+mn-lt"/>
              </a:rPr>
              <a:t>Urfa, </a:t>
            </a:r>
            <a:r>
              <a:rPr lang="en-US" sz="1000" dirty="0" err="1" smtClean="0">
                <a:latin typeface="+mn-lt"/>
              </a:rPr>
              <a:t>Antep</a:t>
            </a:r>
            <a:r>
              <a:rPr lang="en-US" sz="1000" dirty="0" smtClean="0">
                <a:latin typeface="+mn-lt"/>
              </a:rPr>
              <a:t>, </a:t>
            </a:r>
            <a:r>
              <a:rPr lang="en-US" sz="1000" dirty="0" err="1" smtClean="0">
                <a:latin typeface="+mn-lt"/>
              </a:rPr>
              <a:t>Maraş</a:t>
            </a:r>
            <a:r>
              <a:rPr lang="en-US" sz="1000" dirty="0" smtClean="0">
                <a:latin typeface="+mn-lt"/>
              </a:rPr>
              <a:t>, Adana, Antalya </a:t>
            </a:r>
            <a:r>
              <a:rPr lang="en-US" sz="1000" dirty="0" err="1" smtClean="0">
                <a:latin typeface="+mn-lt"/>
              </a:rPr>
              <a:t>ve</a:t>
            </a:r>
            <a:r>
              <a:rPr lang="en-US" sz="1000" dirty="0" smtClean="0">
                <a:latin typeface="+mn-lt"/>
              </a:rPr>
              <a:t> </a:t>
            </a:r>
            <a:r>
              <a:rPr lang="en-US" sz="1000" dirty="0" err="1" smtClean="0">
                <a:latin typeface="+mn-lt"/>
              </a:rPr>
              <a:t>Osmanlı</a:t>
            </a:r>
            <a:r>
              <a:rPr lang="en-US" sz="1000" dirty="0" smtClean="0">
                <a:latin typeface="+mn-lt"/>
              </a:rPr>
              <a:t> </a:t>
            </a:r>
            <a:r>
              <a:rPr lang="en-US" sz="1000" dirty="0" err="1" smtClean="0">
                <a:latin typeface="+mn-lt"/>
              </a:rPr>
              <a:t>Devleti’nin</a:t>
            </a:r>
            <a:r>
              <a:rPr lang="en-US" sz="1000" dirty="0" smtClean="0">
                <a:latin typeface="+mn-lt"/>
              </a:rPr>
              <a:t> </a:t>
            </a:r>
            <a:r>
              <a:rPr lang="en-US" sz="1000" dirty="0" err="1" smtClean="0">
                <a:latin typeface="+mn-lt"/>
              </a:rPr>
              <a:t>merkezi</a:t>
            </a:r>
            <a:r>
              <a:rPr lang="en-US" sz="1000" dirty="0" smtClean="0">
                <a:latin typeface="+mn-lt"/>
              </a:rPr>
              <a:t> </a:t>
            </a:r>
            <a:r>
              <a:rPr lang="en-US" sz="1000" dirty="0" err="1" smtClean="0">
                <a:latin typeface="+mn-lt"/>
              </a:rPr>
              <a:t>İstanbul</a:t>
            </a:r>
            <a:r>
              <a:rPr lang="en-US" sz="1000" dirty="0" smtClean="0">
                <a:latin typeface="+mn-lt"/>
              </a:rPr>
              <a:t> </a:t>
            </a:r>
            <a:r>
              <a:rPr lang="en-US" sz="1000" dirty="0" err="1" smtClean="0">
                <a:latin typeface="+mn-lt"/>
              </a:rPr>
              <a:t>işgal</a:t>
            </a:r>
            <a:r>
              <a:rPr lang="en-US" sz="1000" dirty="0" smtClean="0">
                <a:latin typeface="+mn-lt"/>
              </a:rPr>
              <a:t> </a:t>
            </a:r>
            <a:r>
              <a:rPr lang="en-US" sz="1000" dirty="0" err="1" smtClean="0">
                <a:latin typeface="+mn-lt"/>
              </a:rPr>
              <a:t>edildi</a:t>
            </a:r>
            <a:r>
              <a:rPr lang="en-US" sz="1000" dirty="0" smtClean="0">
                <a:latin typeface="+mn-lt"/>
              </a:rPr>
              <a:t>. </a:t>
            </a:r>
            <a:r>
              <a:rPr lang="en-US" sz="1000" dirty="0" err="1" smtClean="0">
                <a:latin typeface="+mn-lt"/>
              </a:rPr>
              <a:t>Yunanlılar</a:t>
            </a:r>
            <a:r>
              <a:rPr lang="en-US" sz="1000" dirty="0" smtClean="0">
                <a:latin typeface="+mn-lt"/>
              </a:rPr>
              <a:t> 15 </a:t>
            </a:r>
            <a:r>
              <a:rPr lang="en-US" sz="1000" dirty="0" err="1" smtClean="0">
                <a:latin typeface="+mn-lt"/>
              </a:rPr>
              <a:t>Mayıs</a:t>
            </a:r>
            <a:r>
              <a:rPr lang="en-US" sz="1000" dirty="0" smtClean="0">
                <a:latin typeface="+mn-lt"/>
              </a:rPr>
              <a:t> 1919’da </a:t>
            </a:r>
            <a:r>
              <a:rPr lang="en-US" sz="1000" dirty="0" err="1" smtClean="0">
                <a:latin typeface="+mn-lt"/>
              </a:rPr>
              <a:t>İzmir’e</a:t>
            </a:r>
            <a:r>
              <a:rPr lang="en-US" sz="1000" dirty="0" smtClean="0">
                <a:latin typeface="+mn-lt"/>
              </a:rPr>
              <a:t> </a:t>
            </a:r>
            <a:r>
              <a:rPr lang="en-US" sz="1000" dirty="0" err="1" smtClean="0">
                <a:latin typeface="+mn-lt"/>
              </a:rPr>
              <a:t>girdiler</a:t>
            </a:r>
            <a:r>
              <a:rPr lang="en-US" sz="1000" dirty="0" smtClean="0">
                <a:latin typeface="+mn-lt"/>
              </a:rPr>
              <a:t>. </a:t>
            </a:r>
            <a:r>
              <a:rPr lang="tr-TR" sz="1000" dirty="0" smtClean="0">
                <a:latin typeface="+mn-lt"/>
              </a:rPr>
              <a:t/>
            </a:r>
            <a:br>
              <a:rPr lang="tr-TR" sz="1000" dirty="0" smtClean="0">
                <a:latin typeface="+mn-lt"/>
              </a:rPr>
            </a:br>
            <a:r>
              <a:rPr lang="en-US" sz="1000" dirty="0" err="1" smtClean="0">
                <a:latin typeface="+mn-lt"/>
              </a:rPr>
              <a:t>Yurdumuzu</a:t>
            </a:r>
            <a:r>
              <a:rPr lang="en-US" sz="1000" dirty="0" smtClean="0">
                <a:latin typeface="+mn-lt"/>
              </a:rPr>
              <a:t> </a:t>
            </a:r>
            <a:r>
              <a:rPr lang="en-US" sz="1000" dirty="0" err="1" smtClean="0">
                <a:latin typeface="+mn-lt"/>
              </a:rPr>
              <a:t>bu</a:t>
            </a:r>
            <a:r>
              <a:rPr lang="en-US" sz="1000" dirty="0" smtClean="0">
                <a:latin typeface="+mn-lt"/>
              </a:rPr>
              <a:t> </a:t>
            </a:r>
            <a:r>
              <a:rPr lang="en-US" sz="1000" dirty="0" err="1" smtClean="0">
                <a:latin typeface="+mn-lt"/>
              </a:rPr>
              <a:t>durumdan</a:t>
            </a:r>
            <a:r>
              <a:rPr lang="en-US" sz="1000" dirty="0" smtClean="0">
                <a:latin typeface="+mn-lt"/>
              </a:rPr>
              <a:t> </a:t>
            </a:r>
            <a:r>
              <a:rPr lang="en-US" sz="1000" dirty="0" err="1" smtClean="0">
                <a:latin typeface="+mn-lt"/>
              </a:rPr>
              <a:t>kurtarmak</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halkla</a:t>
            </a:r>
            <a:r>
              <a:rPr lang="en-US" sz="1000" dirty="0" smtClean="0">
                <a:latin typeface="+mn-lt"/>
              </a:rPr>
              <a:t> el </a:t>
            </a:r>
            <a:r>
              <a:rPr lang="en-US" sz="1000" dirty="0" err="1" smtClean="0">
                <a:latin typeface="+mn-lt"/>
              </a:rPr>
              <a:t>ele</a:t>
            </a:r>
            <a:r>
              <a:rPr lang="en-US" sz="1000" dirty="0" smtClean="0">
                <a:latin typeface="+mn-lt"/>
              </a:rPr>
              <a:t> </a:t>
            </a:r>
            <a:r>
              <a:rPr lang="en-US" sz="1000" dirty="0" err="1" smtClean="0">
                <a:latin typeface="+mn-lt"/>
              </a:rPr>
              <a:t>vermek</a:t>
            </a:r>
            <a:r>
              <a:rPr lang="en-US" sz="1000" dirty="0" smtClean="0">
                <a:latin typeface="+mn-lt"/>
              </a:rPr>
              <a:t> </a:t>
            </a:r>
            <a:r>
              <a:rPr lang="en-US" sz="1000" dirty="0" err="1" smtClean="0">
                <a:latin typeface="+mn-lt"/>
              </a:rPr>
              <a:t>için</a:t>
            </a:r>
            <a:r>
              <a:rPr lang="en-US" sz="1000" dirty="0" smtClean="0">
                <a:latin typeface="+mn-lt"/>
              </a:rPr>
              <a:t>, </a:t>
            </a:r>
            <a:r>
              <a:rPr lang="en-US" sz="1000" dirty="0" err="1" smtClean="0">
                <a:latin typeface="+mn-lt"/>
              </a:rPr>
              <a:t>Atatürk</a:t>
            </a:r>
            <a:r>
              <a:rPr lang="en-US" sz="1000" dirty="0" smtClean="0">
                <a:latin typeface="+mn-lt"/>
              </a:rPr>
              <a:t> 19 </a:t>
            </a:r>
            <a:r>
              <a:rPr lang="en-US" sz="1000" dirty="0" err="1" smtClean="0">
                <a:latin typeface="+mn-lt"/>
              </a:rPr>
              <a:t>Mayıs</a:t>
            </a:r>
            <a:r>
              <a:rPr lang="en-US" sz="1000" dirty="0" smtClean="0">
                <a:latin typeface="+mn-lt"/>
              </a:rPr>
              <a:t> 1919’da </a:t>
            </a:r>
            <a:r>
              <a:rPr lang="en-US" sz="1000" dirty="0" err="1" smtClean="0">
                <a:latin typeface="+mn-lt"/>
              </a:rPr>
              <a:t>Samsun’a</a:t>
            </a:r>
            <a:r>
              <a:rPr lang="en-US" sz="1000" dirty="0" smtClean="0">
                <a:latin typeface="+mn-lt"/>
              </a:rPr>
              <a:t> </a:t>
            </a:r>
            <a:r>
              <a:rPr lang="en-US" sz="1000" dirty="0" err="1" smtClean="0">
                <a:latin typeface="+mn-lt"/>
              </a:rPr>
              <a:t>çıktı</a:t>
            </a:r>
            <a:r>
              <a:rPr lang="en-US" sz="1000" dirty="0" smtClean="0">
                <a:latin typeface="+mn-lt"/>
              </a:rPr>
              <a:t>. </a:t>
            </a:r>
            <a:r>
              <a:rPr lang="en-US" sz="1000" dirty="0" err="1" smtClean="0">
                <a:latin typeface="+mn-lt"/>
              </a:rPr>
              <a:t>Halk</a:t>
            </a:r>
            <a:r>
              <a:rPr lang="en-US" sz="1000" dirty="0" smtClean="0">
                <a:latin typeface="+mn-lt"/>
              </a:rPr>
              <a:t> </a:t>
            </a:r>
            <a:r>
              <a:rPr lang="en-US" sz="1000" dirty="0" err="1" smtClean="0">
                <a:latin typeface="+mn-lt"/>
              </a:rPr>
              <a:t>tarafından</a:t>
            </a:r>
            <a:r>
              <a:rPr lang="en-US" sz="1000" dirty="0" smtClean="0">
                <a:latin typeface="+mn-lt"/>
              </a:rPr>
              <a:t> </a:t>
            </a:r>
            <a:r>
              <a:rPr lang="en-US" sz="1000" dirty="0" err="1" smtClean="0">
                <a:latin typeface="+mn-lt"/>
              </a:rPr>
              <a:t>büyük</a:t>
            </a:r>
            <a:r>
              <a:rPr lang="en-US" sz="1000" dirty="0" smtClean="0">
                <a:latin typeface="+mn-lt"/>
              </a:rPr>
              <a:t> </a:t>
            </a:r>
            <a:r>
              <a:rPr lang="en-US" sz="1000" dirty="0" err="1" smtClean="0">
                <a:latin typeface="+mn-lt"/>
              </a:rPr>
              <a:t>bir</a:t>
            </a:r>
            <a:r>
              <a:rPr lang="en-US" sz="1000" dirty="0" smtClean="0">
                <a:latin typeface="+mn-lt"/>
              </a:rPr>
              <a:t> </a:t>
            </a:r>
            <a:r>
              <a:rPr lang="en-US" sz="1000" dirty="0" err="1" smtClean="0">
                <a:latin typeface="+mn-lt"/>
              </a:rPr>
              <a:t>coşkuyla</a:t>
            </a:r>
            <a:r>
              <a:rPr lang="en-US" sz="1000" dirty="0" smtClean="0">
                <a:latin typeface="+mn-lt"/>
              </a:rPr>
              <a:t> </a:t>
            </a:r>
            <a:r>
              <a:rPr lang="en-US" sz="1000" dirty="0" err="1" smtClean="0">
                <a:latin typeface="+mn-lt"/>
              </a:rPr>
              <a:t>karşılanan</a:t>
            </a:r>
            <a:r>
              <a:rPr lang="en-US" sz="1000" dirty="0" smtClean="0">
                <a:latin typeface="+mn-lt"/>
              </a:rPr>
              <a:t> </a:t>
            </a:r>
            <a:r>
              <a:rPr lang="en-US" sz="1000" dirty="0" err="1" smtClean="0">
                <a:latin typeface="+mn-lt"/>
              </a:rPr>
              <a:t>Atatürk</a:t>
            </a:r>
            <a:r>
              <a:rPr lang="en-US" sz="1000" dirty="0" smtClean="0">
                <a:latin typeface="+mn-lt"/>
              </a:rPr>
              <a:t>, 12 </a:t>
            </a:r>
            <a:r>
              <a:rPr lang="en-US" sz="1000" dirty="0" err="1" smtClean="0">
                <a:latin typeface="+mn-lt"/>
              </a:rPr>
              <a:t>Haziran</a:t>
            </a:r>
            <a:r>
              <a:rPr lang="en-US" sz="1000" dirty="0" smtClean="0">
                <a:latin typeface="+mn-lt"/>
              </a:rPr>
              <a:t> 1919’da </a:t>
            </a:r>
            <a:r>
              <a:rPr lang="en-US" sz="1000" dirty="0" err="1" smtClean="0">
                <a:latin typeface="+mn-lt"/>
              </a:rPr>
              <a:t>Amasya’ya</a:t>
            </a:r>
            <a:r>
              <a:rPr lang="en-US" sz="1000" dirty="0" smtClean="0">
                <a:latin typeface="+mn-lt"/>
              </a:rPr>
              <a:t> </a:t>
            </a:r>
            <a:r>
              <a:rPr lang="en-US" sz="1000" dirty="0" err="1" smtClean="0">
                <a:latin typeface="+mn-lt"/>
              </a:rPr>
              <a:t>geldi</a:t>
            </a:r>
            <a:r>
              <a:rPr lang="en-US" sz="1000" dirty="0" smtClean="0">
                <a:latin typeface="+mn-lt"/>
              </a:rPr>
              <a:t>. </a:t>
            </a:r>
            <a:r>
              <a:rPr lang="en-US" sz="1000" dirty="0" err="1" smtClean="0">
                <a:latin typeface="+mn-lt"/>
              </a:rPr>
              <a:t>Burada</a:t>
            </a:r>
            <a:r>
              <a:rPr lang="en-US" sz="1000" dirty="0" smtClean="0">
                <a:latin typeface="+mn-lt"/>
              </a:rPr>
              <a:t> </a:t>
            </a:r>
            <a:r>
              <a:rPr lang="en-US" sz="1000" dirty="0" err="1" smtClean="0">
                <a:latin typeface="+mn-lt"/>
              </a:rPr>
              <a:t>alınan</a:t>
            </a:r>
            <a:r>
              <a:rPr lang="en-US" sz="1000" dirty="0" smtClean="0">
                <a:latin typeface="+mn-lt"/>
              </a:rPr>
              <a:t> </a:t>
            </a:r>
            <a:r>
              <a:rPr lang="en-US" sz="1000" dirty="0" err="1" smtClean="0">
                <a:latin typeface="+mn-lt"/>
              </a:rPr>
              <a:t>kararlar</a:t>
            </a:r>
            <a:r>
              <a:rPr lang="en-US" sz="1000" dirty="0" smtClean="0">
                <a:latin typeface="+mn-lt"/>
              </a:rPr>
              <a:t> 22 </a:t>
            </a:r>
            <a:r>
              <a:rPr lang="en-US" sz="1000" dirty="0" err="1" smtClean="0">
                <a:latin typeface="+mn-lt"/>
              </a:rPr>
              <a:t>Haziran</a:t>
            </a:r>
            <a:r>
              <a:rPr lang="en-US" sz="1000" dirty="0" smtClean="0">
                <a:latin typeface="+mn-lt"/>
              </a:rPr>
              <a:t> 1919’da </a:t>
            </a:r>
            <a:r>
              <a:rPr lang="en-US" sz="1000" dirty="0" err="1" smtClean="0">
                <a:latin typeface="+mn-lt"/>
              </a:rPr>
              <a:t>Amasya</a:t>
            </a:r>
            <a:r>
              <a:rPr lang="en-US" sz="1000" dirty="0" smtClean="0">
                <a:latin typeface="+mn-lt"/>
              </a:rPr>
              <a:t> </a:t>
            </a:r>
            <a:r>
              <a:rPr lang="en-US" sz="1000" dirty="0" err="1" smtClean="0">
                <a:latin typeface="+mn-lt"/>
              </a:rPr>
              <a:t>Genelgesi</a:t>
            </a:r>
            <a:r>
              <a:rPr lang="en-US" sz="1000" dirty="0" smtClean="0">
                <a:latin typeface="+mn-lt"/>
              </a:rPr>
              <a:t> </a:t>
            </a:r>
            <a:r>
              <a:rPr lang="en-US" sz="1000" dirty="0" err="1" smtClean="0">
                <a:latin typeface="+mn-lt"/>
              </a:rPr>
              <a:t>olarak</a:t>
            </a:r>
            <a:r>
              <a:rPr lang="en-US" sz="1000" dirty="0" smtClean="0">
                <a:latin typeface="+mn-lt"/>
              </a:rPr>
              <a:t> </a:t>
            </a:r>
            <a:r>
              <a:rPr lang="en-US" sz="1000" dirty="0" err="1" smtClean="0">
                <a:latin typeface="+mn-lt"/>
              </a:rPr>
              <a:t>yayınlandı</a:t>
            </a:r>
            <a:r>
              <a:rPr lang="en-US" sz="1000" dirty="0" smtClean="0">
                <a:latin typeface="+mn-lt"/>
              </a:rPr>
              <a:t>.</a:t>
            </a:r>
            <a:r>
              <a:rPr lang="tr-TR" sz="1000" dirty="0" smtClean="0">
                <a:latin typeface="+mn-lt"/>
              </a:rPr>
              <a:t/>
            </a:r>
            <a:br>
              <a:rPr lang="tr-TR" sz="1000" dirty="0" smtClean="0">
                <a:latin typeface="+mn-lt"/>
              </a:rPr>
            </a:br>
            <a:r>
              <a:rPr lang="en-US" sz="1000" dirty="0" smtClean="0">
                <a:latin typeface="+mn-lt"/>
              </a:rPr>
              <a:t> </a:t>
            </a:r>
            <a:r>
              <a:rPr lang="en-US" sz="1000" dirty="0" err="1" smtClean="0">
                <a:latin typeface="+mn-lt"/>
              </a:rPr>
              <a:t>Daha</a:t>
            </a:r>
            <a:r>
              <a:rPr lang="en-US" sz="1000" dirty="0" smtClean="0">
                <a:latin typeface="+mn-lt"/>
              </a:rPr>
              <a:t>  </a:t>
            </a:r>
            <a:r>
              <a:rPr lang="en-US" sz="1000" dirty="0" err="1" smtClean="0">
                <a:latin typeface="+mn-lt"/>
              </a:rPr>
              <a:t>sonra</a:t>
            </a:r>
            <a:r>
              <a:rPr lang="en-US" sz="1000" dirty="0" smtClean="0">
                <a:latin typeface="+mn-lt"/>
              </a:rPr>
              <a:t> </a:t>
            </a:r>
            <a:r>
              <a:rPr lang="en-US" sz="1000" dirty="0" err="1" smtClean="0">
                <a:latin typeface="+mn-lt"/>
              </a:rPr>
              <a:t>Erzurum’a</a:t>
            </a:r>
            <a:r>
              <a:rPr lang="en-US" sz="1000" dirty="0" smtClean="0">
                <a:latin typeface="+mn-lt"/>
              </a:rPr>
              <a:t> </a:t>
            </a:r>
            <a:r>
              <a:rPr lang="en-US" sz="1000" dirty="0" err="1" smtClean="0">
                <a:latin typeface="+mn-lt"/>
              </a:rPr>
              <a:t>geçen</a:t>
            </a:r>
            <a:r>
              <a:rPr lang="en-US" sz="1000" dirty="0" smtClean="0">
                <a:latin typeface="+mn-lt"/>
              </a:rPr>
              <a:t>  </a:t>
            </a:r>
            <a:r>
              <a:rPr lang="en-US" sz="1000" dirty="0" err="1" smtClean="0">
                <a:latin typeface="+mn-lt"/>
              </a:rPr>
              <a:t>Atatürk</a:t>
            </a:r>
            <a:r>
              <a:rPr lang="en-US" sz="1000" dirty="0" smtClean="0">
                <a:latin typeface="+mn-lt"/>
              </a:rPr>
              <a:t>, 23  </a:t>
            </a:r>
            <a:r>
              <a:rPr lang="en-US" sz="1000" dirty="0" err="1" smtClean="0">
                <a:latin typeface="+mn-lt"/>
              </a:rPr>
              <a:t>Temmuz</a:t>
            </a:r>
            <a:r>
              <a:rPr lang="en-US" sz="1000" dirty="0" smtClean="0">
                <a:latin typeface="+mn-lt"/>
              </a:rPr>
              <a:t>  1919’da Erzurum </a:t>
            </a:r>
            <a:r>
              <a:rPr lang="en-US" sz="1000" dirty="0" err="1" smtClean="0">
                <a:latin typeface="+mn-lt"/>
              </a:rPr>
              <a:t>Kongresini</a:t>
            </a:r>
            <a:r>
              <a:rPr lang="en-US" sz="1000" dirty="0" smtClean="0">
                <a:latin typeface="+mn-lt"/>
              </a:rPr>
              <a:t>, 4  </a:t>
            </a:r>
            <a:r>
              <a:rPr lang="en-US" sz="1000" dirty="0" err="1" smtClean="0">
                <a:latin typeface="+mn-lt"/>
              </a:rPr>
              <a:t>Eylül</a:t>
            </a:r>
            <a:r>
              <a:rPr lang="tr-TR" sz="1000" dirty="0" smtClean="0">
                <a:latin typeface="+mn-lt"/>
              </a:rPr>
              <a:t/>
            </a:r>
            <a:br>
              <a:rPr lang="tr-TR" sz="1000" dirty="0" smtClean="0">
                <a:latin typeface="+mn-lt"/>
              </a:rPr>
            </a:br>
            <a:r>
              <a:rPr lang="en-US" sz="1000" dirty="0" smtClean="0">
                <a:latin typeface="+mn-lt"/>
              </a:rPr>
              <a:t>1919’da </a:t>
            </a:r>
            <a:r>
              <a:rPr lang="en-US" sz="1000" dirty="0" err="1" smtClean="0">
                <a:latin typeface="+mn-lt"/>
              </a:rPr>
              <a:t>da</a:t>
            </a:r>
            <a:r>
              <a:rPr lang="en-US" sz="1000" dirty="0" smtClean="0">
                <a:latin typeface="+mn-lt"/>
              </a:rPr>
              <a:t> Sivas </a:t>
            </a:r>
            <a:r>
              <a:rPr lang="en-US" sz="1000" dirty="0" err="1" smtClean="0">
                <a:latin typeface="+mn-lt"/>
              </a:rPr>
              <a:t>Kongresini</a:t>
            </a:r>
            <a:r>
              <a:rPr lang="en-US" sz="1000" dirty="0" smtClean="0">
                <a:latin typeface="+mn-lt"/>
              </a:rPr>
              <a:t> </a:t>
            </a:r>
            <a:r>
              <a:rPr lang="en-US" sz="1000" dirty="0" err="1" smtClean="0">
                <a:latin typeface="+mn-lt"/>
              </a:rPr>
              <a:t>topladı</a:t>
            </a:r>
            <a:r>
              <a:rPr lang="en-US" sz="1000" dirty="0" smtClean="0">
                <a:latin typeface="+mn-lt"/>
              </a:rPr>
              <a:t>. Bu </a:t>
            </a:r>
            <a:r>
              <a:rPr lang="en-US" sz="1000" dirty="0" err="1" smtClean="0">
                <a:latin typeface="+mn-lt"/>
              </a:rPr>
              <a:t>kongrelerde</a:t>
            </a:r>
            <a:r>
              <a:rPr lang="en-US" sz="1000" dirty="0" smtClean="0">
                <a:latin typeface="+mn-lt"/>
              </a:rPr>
              <a:t> </a:t>
            </a:r>
            <a:r>
              <a:rPr lang="en-US" sz="1000" dirty="0" err="1" smtClean="0">
                <a:latin typeface="+mn-lt"/>
              </a:rPr>
              <a:t>milli</a:t>
            </a:r>
            <a:r>
              <a:rPr lang="en-US" sz="1000" dirty="0" smtClean="0">
                <a:latin typeface="+mn-lt"/>
              </a:rPr>
              <a:t> </a:t>
            </a:r>
            <a:r>
              <a:rPr lang="en-US" sz="1000" dirty="0" err="1" smtClean="0">
                <a:latin typeface="+mn-lt"/>
              </a:rPr>
              <a:t>iradeye</a:t>
            </a:r>
            <a:r>
              <a:rPr lang="en-US" sz="1000" dirty="0" smtClean="0">
                <a:latin typeface="+mn-lt"/>
              </a:rPr>
              <a:t> </a:t>
            </a:r>
            <a:r>
              <a:rPr lang="en-US" sz="1000" dirty="0" err="1" smtClean="0">
                <a:latin typeface="+mn-lt"/>
              </a:rPr>
              <a:t>dayalı</a:t>
            </a:r>
            <a:r>
              <a:rPr lang="en-US" sz="1000" dirty="0" smtClean="0">
                <a:latin typeface="+mn-lt"/>
              </a:rPr>
              <a:t> </a:t>
            </a:r>
            <a:r>
              <a:rPr lang="en-US" sz="1000" dirty="0" err="1" smtClean="0">
                <a:latin typeface="+mn-lt"/>
              </a:rPr>
              <a:t>hükümet</a:t>
            </a:r>
            <a:r>
              <a:rPr lang="en-US" sz="1000" dirty="0" smtClean="0">
                <a:latin typeface="+mn-lt"/>
              </a:rPr>
              <a:t> </a:t>
            </a:r>
            <a:r>
              <a:rPr lang="tr-TR" sz="1000" dirty="0" smtClean="0">
                <a:latin typeface="+mn-lt"/>
              </a:rPr>
              <a:t>k</a:t>
            </a:r>
            <a:r>
              <a:rPr lang="en-US" sz="1000" dirty="0" err="1" smtClean="0">
                <a:latin typeface="+mn-lt"/>
              </a:rPr>
              <a:t>urulması</a:t>
            </a:r>
            <a:r>
              <a:rPr lang="en-US" sz="1000" dirty="0" smtClean="0">
                <a:latin typeface="+mn-lt"/>
              </a:rPr>
              <a:t> ilk</a:t>
            </a:r>
            <a:r>
              <a:rPr lang="tr-TR" sz="1000" dirty="0" smtClean="0">
                <a:latin typeface="+mn-lt"/>
              </a:rPr>
              <a:t> </a:t>
            </a:r>
            <a:r>
              <a:rPr lang="en-US" sz="1000" dirty="0" err="1" smtClean="0">
                <a:latin typeface="+mn-lt"/>
              </a:rPr>
              <a:t>hedef</a:t>
            </a:r>
            <a:r>
              <a:rPr lang="en-US" sz="1000" dirty="0" smtClean="0">
                <a:latin typeface="+mn-lt"/>
              </a:rPr>
              <a:t>  </a:t>
            </a:r>
            <a:r>
              <a:rPr lang="en-US" sz="1000" dirty="0" err="1" smtClean="0">
                <a:latin typeface="+mn-lt"/>
              </a:rPr>
              <a:t>olarak</a:t>
            </a:r>
            <a:r>
              <a:rPr lang="en-US" sz="1000" dirty="0" smtClean="0">
                <a:latin typeface="+mn-lt"/>
              </a:rPr>
              <a:t>  </a:t>
            </a:r>
            <a:r>
              <a:rPr lang="en-US" sz="1000" dirty="0" err="1" smtClean="0">
                <a:latin typeface="+mn-lt"/>
              </a:rPr>
              <a:t>belirlendi</a:t>
            </a:r>
            <a:r>
              <a:rPr lang="en-US" sz="1000" dirty="0" smtClean="0">
                <a:latin typeface="+mn-lt"/>
              </a:rPr>
              <a:t>.  </a:t>
            </a:r>
            <a:r>
              <a:rPr lang="en-US" sz="1000" dirty="0" err="1" smtClean="0">
                <a:latin typeface="+mn-lt"/>
              </a:rPr>
              <a:t>Tüm</a:t>
            </a:r>
            <a:r>
              <a:rPr lang="en-US" sz="1000" dirty="0" smtClean="0">
                <a:latin typeface="+mn-lt"/>
              </a:rPr>
              <a:t>  </a:t>
            </a:r>
            <a:r>
              <a:rPr lang="en-US" sz="1000" dirty="0" err="1" smtClean="0">
                <a:latin typeface="+mn-lt"/>
              </a:rPr>
              <a:t>illere</a:t>
            </a:r>
            <a:r>
              <a:rPr lang="en-US" sz="1000" dirty="0" smtClean="0">
                <a:latin typeface="+mn-lt"/>
              </a:rPr>
              <a:t>  </a:t>
            </a:r>
            <a:r>
              <a:rPr lang="en-US" sz="1000" dirty="0" err="1" smtClean="0">
                <a:latin typeface="+mn-lt"/>
              </a:rPr>
              <a:t>telgraflar</a:t>
            </a:r>
            <a:r>
              <a:rPr lang="en-US" sz="1000" dirty="0" smtClean="0">
                <a:latin typeface="+mn-lt"/>
              </a:rPr>
              <a:t>  </a:t>
            </a:r>
            <a:r>
              <a:rPr lang="en-US" sz="1000" dirty="0" err="1" smtClean="0">
                <a:latin typeface="+mn-lt"/>
              </a:rPr>
              <a:t>çekilerek</a:t>
            </a:r>
            <a:r>
              <a:rPr lang="en-US" sz="1000" dirty="0" smtClean="0">
                <a:latin typeface="+mn-lt"/>
              </a:rPr>
              <a:t>  </a:t>
            </a:r>
            <a:r>
              <a:rPr lang="en-US" sz="1000" dirty="0" err="1" smtClean="0">
                <a:latin typeface="+mn-lt"/>
              </a:rPr>
              <a:t>halkın</a:t>
            </a:r>
            <a:r>
              <a:rPr lang="en-US" sz="1000" dirty="0" smtClean="0">
                <a:latin typeface="+mn-lt"/>
              </a:rPr>
              <a:t>  </a:t>
            </a:r>
            <a:r>
              <a:rPr lang="en-US" sz="1000" dirty="0" err="1" smtClean="0">
                <a:latin typeface="+mn-lt"/>
              </a:rPr>
              <a:t>kendi</a:t>
            </a:r>
            <a:r>
              <a:rPr lang="en-US" sz="1000" dirty="0" smtClean="0">
                <a:latin typeface="+mn-lt"/>
              </a:rPr>
              <a:t>  </a:t>
            </a:r>
            <a:r>
              <a:rPr lang="en-US" sz="1000" dirty="0" err="1" smtClean="0">
                <a:latin typeface="+mn-lt"/>
              </a:rPr>
              <a:t>adına</a:t>
            </a:r>
            <a:r>
              <a:rPr lang="en-US" sz="1000" dirty="0" smtClean="0">
                <a:latin typeface="+mn-lt"/>
              </a:rPr>
              <a:t>  </a:t>
            </a:r>
            <a:r>
              <a:rPr lang="en-US" sz="1000" dirty="0" err="1" smtClean="0">
                <a:latin typeface="+mn-lt"/>
              </a:rPr>
              <a:t>karar</a:t>
            </a:r>
            <a:r>
              <a:rPr lang="en-US" sz="1000" dirty="0" smtClean="0">
                <a:latin typeface="+mn-lt"/>
              </a:rPr>
              <a:t>  </a:t>
            </a:r>
            <a:r>
              <a:rPr lang="en-US" sz="1000" dirty="0" err="1" smtClean="0">
                <a:latin typeface="+mn-lt"/>
              </a:rPr>
              <a:t>verecek</a:t>
            </a:r>
            <a:r>
              <a:rPr lang="tr-TR" sz="1000" dirty="0" smtClean="0">
                <a:latin typeface="+mn-lt"/>
              </a:rPr>
              <a:t> </a:t>
            </a:r>
            <a:r>
              <a:rPr lang="en-US" sz="1000" dirty="0" err="1" smtClean="0">
                <a:latin typeface="+mn-lt"/>
              </a:rPr>
              <a:t>temsilcileri</a:t>
            </a:r>
            <a:r>
              <a:rPr lang="en-US" sz="1000" dirty="0" smtClean="0">
                <a:latin typeface="+mn-lt"/>
              </a:rPr>
              <a:t> </a:t>
            </a:r>
            <a:r>
              <a:rPr lang="en-US" sz="1000" dirty="0" err="1" smtClean="0">
                <a:latin typeface="+mn-lt"/>
              </a:rPr>
              <a:t>seçmesi</a:t>
            </a:r>
            <a:r>
              <a:rPr lang="en-US" sz="1000" dirty="0" smtClean="0">
                <a:latin typeface="+mn-lt"/>
              </a:rPr>
              <a:t> </a:t>
            </a:r>
            <a:r>
              <a:rPr lang="en-US" sz="1000" dirty="0" err="1" smtClean="0">
                <a:latin typeface="+mn-lt"/>
              </a:rPr>
              <a:t>istendi</a:t>
            </a:r>
            <a:r>
              <a:rPr lang="en-US" sz="1000" dirty="0" smtClean="0">
                <a:latin typeface="+mn-lt"/>
              </a:rPr>
              <a:t>. </a:t>
            </a:r>
            <a:r>
              <a:rPr lang="en-US" sz="1000" dirty="0" err="1" smtClean="0">
                <a:latin typeface="+mn-lt"/>
              </a:rPr>
              <a:t>Seçilen</a:t>
            </a:r>
            <a:r>
              <a:rPr lang="en-US" sz="1000" dirty="0" smtClean="0">
                <a:latin typeface="+mn-lt"/>
              </a:rPr>
              <a:t> </a:t>
            </a:r>
            <a:r>
              <a:rPr lang="en-US" sz="1000" dirty="0" err="1" smtClean="0">
                <a:latin typeface="+mn-lt"/>
              </a:rPr>
              <a:t>temsilcilerin</a:t>
            </a:r>
            <a:r>
              <a:rPr lang="en-US" sz="1000" dirty="0" smtClean="0">
                <a:latin typeface="+mn-lt"/>
              </a:rPr>
              <a:t> </a:t>
            </a:r>
            <a:r>
              <a:rPr lang="en-US" sz="1000" dirty="0" err="1" smtClean="0">
                <a:latin typeface="+mn-lt"/>
              </a:rPr>
              <a:t>toplanacağı</a:t>
            </a:r>
            <a:r>
              <a:rPr lang="en-US" sz="1000" dirty="0" smtClean="0">
                <a:latin typeface="+mn-lt"/>
              </a:rPr>
              <a:t> </a:t>
            </a:r>
            <a:r>
              <a:rPr lang="en-US" sz="1000" dirty="0" err="1" smtClean="0">
                <a:latin typeface="+mn-lt"/>
              </a:rPr>
              <a:t>bir</a:t>
            </a:r>
            <a:r>
              <a:rPr lang="en-US" sz="1000" dirty="0" smtClean="0">
                <a:latin typeface="+mn-lt"/>
              </a:rPr>
              <a:t> </a:t>
            </a:r>
            <a:r>
              <a:rPr lang="en-US" sz="1000" dirty="0" err="1" smtClean="0">
                <a:latin typeface="+mn-lt"/>
              </a:rPr>
              <a:t>yer</a:t>
            </a:r>
            <a:r>
              <a:rPr lang="en-US" sz="1000" dirty="0" smtClean="0">
                <a:latin typeface="+mn-lt"/>
              </a:rPr>
              <a:t> </a:t>
            </a:r>
            <a:r>
              <a:rPr lang="en-US" sz="1000" dirty="0" err="1" smtClean="0">
                <a:latin typeface="+mn-lt"/>
              </a:rPr>
              <a:t>gerekliydi</a:t>
            </a:r>
            <a:r>
              <a:rPr lang="en-US" sz="1000" dirty="0" smtClean="0">
                <a:latin typeface="+mn-lt"/>
              </a:rPr>
              <a:t>. </a:t>
            </a:r>
            <a:r>
              <a:rPr lang="tr-TR" sz="1000" dirty="0" smtClean="0">
                <a:latin typeface="+mn-lt"/>
              </a:rPr>
              <a:t> </a:t>
            </a:r>
            <a:r>
              <a:rPr lang="en-US" sz="1000" dirty="0" err="1" smtClean="0">
                <a:latin typeface="+mn-lt"/>
              </a:rPr>
              <a:t>Ankaralılar</a:t>
            </a:r>
            <a:r>
              <a:rPr lang="tr-TR" sz="1000" dirty="0" smtClean="0">
                <a:latin typeface="+mn-lt"/>
              </a:rPr>
              <a:t> </a:t>
            </a:r>
            <a:r>
              <a:rPr lang="en-US" sz="1000" dirty="0" err="1" smtClean="0">
                <a:latin typeface="+mn-lt"/>
              </a:rPr>
              <a:t>Atatürk’ü</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temsil</a:t>
            </a:r>
            <a:r>
              <a:rPr lang="en-US" sz="1000" dirty="0" smtClean="0">
                <a:latin typeface="+mn-lt"/>
              </a:rPr>
              <a:t> </a:t>
            </a:r>
            <a:r>
              <a:rPr lang="en-US" sz="1000" dirty="0" err="1" smtClean="0">
                <a:latin typeface="+mn-lt"/>
              </a:rPr>
              <a:t>heyetine</a:t>
            </a:r>
            <a:r>
              <a:rPr lang="en-US" sz="1000" dirty="0" smtClean="0">
                <a:latin typeface="+mn-lt"/>
              </a:rPr>
              <a:t> </a:t>
            </a:r>
            <a:r>
              <a:rPr lang="en-US" sz="1000" dirty="0" err="1" smtClean="0">
                <a:latin typeface="+mn-lt"/>
              </a:rPr>
              <a:t>seçilenleri</a:t>
            </a:r>
            <a:r>
              <a:rPr lang="en-US" sz="1000" dirty="0" smtClean="0">
                <a:latin typeface="+mn-lt"/>
              </a:rPr>
              <a:t> </a:t>
            </a:r>
            <a:r>
              <a:rPr lang="en-US" sz="1000" dirty="0" err="1" smtClean="0">
                <a:latin typeface="+mn-lt"/>
              </a:rPr>
              <a:t>Ankara’ya</a:t>
            </a:r>
            <a:r>
              <a:rPr lang="en-US" sz="1000" dirty="0" smtClean="0">
                <a:latin typeface="+mn-lt"/>
              </a:rPr>
              <a:t> </a:t>
            </a:r>
            <a:r>
              <a:rPr lang="en-US" sz="1000" dirty="0" err="1" smtClean="0">
                <a:latin typeface="+mn-lt"/>
              </a:rPr>
              <a:t>davet</a:t>
            </a:r>
            <a:r>
              <a:rPr lang="en-US" sz="1000" dirty="0" smtClean="0">
                <a:latin typeface="+mn-lt"/>
              </a:rPr>
              <a:t> </a:t>
            </a:r>
            <a:r>
              <a:rPr lang="en-US" sz="1000" dirty="0" err="1" smtClean="0">
                <a:latin typeface="+mn-lt"/>
              </a:rPr>
              <a:t>ettiler</a:t>
            </a:r>
            <a:r>
              <a:rPr lang="en-US" sz="1000" dirty="0" smtClean="0">
                <a:latin typeface="+mn-lt"/>
              </a:rPr>
              <a:t>.</a:t>
            </a:r>
            <a:r>
              <a:rPr lang="tr-TR" sz="1000" dirty="0" smtClean="0">
                <a:latin typeface="+mn-lt"/>
              </a:rPr>
              <a:t/>
            </a:r>
            <a:br>
              <a:rPr lang="tr-TR" sz="1000" dirty="0" smtClean="0">
                <a:latin typeface="+mn-lt"/>
              </a:rPr>
            </a:br>
            <a:r>
              <a:rPr lang="en-US" sz="1000" dirty="0" err="1" smtClean="0">
                <a:latin typeface="+mn-lt"/>
              </a:rPr>
              <a:t>Atatürk</a:t>
            </a:r>
            <a:r>
              <a:rPr lang="en-US" sz="1000" dirty="0" smtClean="0">
                <a:latin typeface="+mn-lt"/>
              </a:rPr>
              <a:t> </a:t>
            </a:r>
            <a:r>
              <a:rPr lang="en-US" sz="1000" dirty="0" err="1" smtClean="0">
                <a:latin typeface="+mn-lt"/>
              </a:rPr>
              <a:t>Kurtuluş</a:t>
            </a:r>
            <a:r>
              <a:rPr lang="en-US" sz="1000" dirty="0" smtClean="0">
                <a:latin typeface="+mn-lt"/>
              </a:rPr>
              <a:t> </a:t>
            </a:r>
            <a:r>
              <a:rPr lang="en-US" sz="1000" dirty="0" err="1" smtClean="0">
                <a:latin typeface="+mn-lt"/>
              </a:rPr>
              <a:t>Savaşı’nın</a:t>
            </a:r>
            <a:r>
              <a:rPr lang="en-US" sz="1000" dirty="0" smtClean="0">
                <a:latin typeface="+mn-lt"/>
              </a:rPr>
              <a:t> en </a:t>
            </a:r>
            <a:r>
              <a:rPr lang="en-US" sz="1000" dirty="0" err="1" smtClean="0">
                <a:latin typeface="+mn-lt"/>
              </a:rPr>
              <a:t>iyi</a:t>
            </a:r>
            <a:r>
              <a:rPr lang="en-US" sz="1000" dirty="0" smtClean="0">
                <a:latin typeface="+mn-lt"/>
              </a:rPr>
              <a:t> </a:t>
            </a:r>
            <a:r>
              <a:rPr lang="en-US" sz="1000" dirty="0" err="1" smtClean="0">
                <a:latin typeface="+mn-lt"/>
              </a:rPr>
              <a:t>Ankara’dan</a:t>
            </a:r>
            <a:r>
              <a:rPr lang="en-US" sz="1000" dirty="0" smtClean="0">
                <a:latin typeface="+mn-lt"/>
              </a:rPr>
              <a:t> </a:t>
            </a:r>
            <a:r>
              <a:rPr lang="en-US" sz="1000" dirty="0" err="1" smtClean="0">
                <a:latin typeface="+mn-lt"/>
              </a:rPr>
              <a:t>yönetileceği</a:t>
            </a:r>
            <a:r>
              <a:rPr lang="en-US" sz="1000" dirty="0" smtClean="0">
                <a:latin typeface="+mn-lt"/>
              </a:rPr>
              <a:t> </a:t>
            </a:r>
            <a:r>
              <a:rPr lang="en-US" sz="1000" dirty="0" err="1" smtClean="0">
                <a:latin typeface="+mn-lt"/>
              </a:rPr>
              <a:t>inancındaydı</a:t>
            </a:r>
            <a:r>
              <a:rPr lang="en-US" sz="1000" dirty="0" smtClean="0">
                <a:latin typeface="+mn-lt"/>
              </a:rPr>
              <a:t>. </a:t>
            </a:r>
            <a:r>
              <a:rPr lang="en-US" sz="1000" dirty="0" err="1" smtClean="0">
                <a:latin typeface="+mn-lt"/>
              </a:rPr>
              <a:t>Yurdumuzun</a:t>
            </a:r>
            <a:r>
              <a:rPr lang="en-US" sz="1000" dirty="0" smtClean="0">
                <a:latin typeface="+mn-lt"/>
              </a:rPr>
              <a:t> tam</a:t>
            </a:r>
            <a:r>
              <a:rPr lang="tr-TR" sz="1000" dirty="0" smtClean="0">
                <a:latin typeface="+mn-lt"/>
              </a:rPr>
              <a:t/>
            </a:r>
            <a:br>
              <a:rPr lang="tr-TR" sz="1000" dirty="0" smtClean="0">
                <a:latin typeface="+mn-lt"/>
              </a:rPr>
            </a:br>
            <a:r>
              <a:rPr lang="en-US" sz="1000" dirty="0" err="1" smtClean="0">
                <a:latin typeface="+mn-lt"/>
              </a:rPr>
              <a:t>ortasında</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cephelere</a:t>
            </a:r>
            <a:r>
              <a:rPr lang="en-US" sz="1000" dirty="0" smtClean="0">
                <a:latin typeface="+mn-lt"/>
              </a:rPr>
              <a:t> de </a:t>
            </a:r>
            <a:r>
              <a:rPr lang="en-US" sz="1000" dirty="0" err="1" smtClean="0">
                <a:latin typeface="+mn-lt"/>
              </a:rPr>
              <a:t>eşit</a:t>
            </a:r>
            <a:r>
              <a:rPr lang="en-US" sz="1000" dirty="0" smtClean="0">
                <a:latin typeface="+mn-lt"/>
              </a:rPr>
              <a:t> </a:t>
            </a:r>
            <a:r>
              <a:rPr lang="en-US" sz="1000" dirty="0" err="1" smtClean="0">
                <a:latin typeface="+mn-lt"/>
              </a:rPr>
              <a:t>uzaklıktaydı</a:t>
            </a:r>
            <a:r>
              <a:rPr lang="en-US" sz="1000" dirty="0" smtClean="0">
                <a:latin typeface="+mn-lt"/>
              </a:rPr>
              <a:t>. </a:t>
            </a:r>
            <a:r>
              <a:rPr lang="en-US" sz="1000" dirty="0" err="1" smtClean="0">
                <a:latin typeface="+mn-lt"/>
              </a:rPr>
              <a:t>Tüm</a:t>
            </a:r>
            <a:r>
              <a:rPr lang="en-US" sz="1000" dirty="0" smtClean="0">
                <a:latin typeface="+mn-lt"/>
              </a:rPr>
              <a:t> </a:t>
            </a:r>
            <a:r>
              <a:rPr lang="en-US" sz="1000" dirty="0" err="1" smtClean="0">
                <a:latin typeface="+mn-lt"/>
              </a:rPr>
              <a:t>illerde</a:t>
            </a:r>
            <a:r>
              <a:rPr lang="en-US" sz="1000" dirty="0" smtClean="0">
                <a:latin typeface="+mn-lt"/>
              </a:rPr>
              <a:t> </a:t>
            </a:r>
            <a:r>
              <a:rPr lang="en-US" sz="1000" dirty="0" err="1" smtClean="0">
                <a:latin typeface="+mn-lt"/>
              </a:rPr>
              <a:t>haberleşme</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ulaşım</a:t>
            </a:r>
            <a:r>
              <a:rPr lang="en-US" sz="1000" dirty="0" smtClean="0">
                <a:latin typeface="+mn-lt"/>
              </a:rPr>
              <a:t> </a:t>
            </a:r>
            <a:r>
              <a:rPr lang="en-US" sz="1000" dirty="0" err="1" smtClean="0">
                <a:latin typeface="+mn-lt"/>
              </a:rPr>
              <a:t>olanağı</a:t>
            </a:r>
            <a:r>
              <a:rPr lang="en-US" sz="1000" dirty="0" smtClean="0">
                <a:latin typeface="+mn-lt"/>
              </a:rPr>
              <a:t> </a:t>
            </a:r>
            <a:r>
              <a:rPr lang="tr-TR" sz="1000" dirty="0" smtClean="0">
                <a:latin typeface="+mn-lt"/>
              </a:rPr>
              <a:t>y</a:t>
            </a:r>
            <a:r>
              <a:rPr lang="en-US" sz="1000" dirty="0" err="1" smtClean="0">
                <a:latin typeface="+mn-lt"/>
              </a:rPr>
              <a:t>oktu</a:t>
            </a:r>
            <a:r>
              <a:rPr lang="en-US" sz="1000" dirty="0" smtClean="0">
                <a:latin typeface="+mn-lt"/>
              </a:rPr>
              <a:t>.</a:t>
            </a:r>
            <a:r>
              <a:rPr lang="tr-TR" sz="1000" dirty="0" smtClean="0">
                <a:latin typeface="+mn-lt"/>
              </a:rPr>
              <a:t/>
            </a:r>
            <a:br>
              <a:rPr lang="tr-TR" sz="1000" dirty="0" smtClean="0">
                <a:latin typeface="+mn-lt"/>
              </a:rPr>
            </a:br>
            <a:r>
              <a:rPr lang="en-US" sz="1000" dirty="0" smtClean="0">
                <a:latin typeface="+mn-lt"/>
              </a:rPr>
              <a:t>Bu </a:t>
            </a:r>
            <a:r>
              <a:rPr lang="en-US" sz="1000" dirty="0" err="1" smtClean="0">
                <a:latin typeface="+mn-lt"/>
              </a:rPr>
              <a:t>düşüncelerle</a:t>
            </a:r>
            <a:r>
              <a:rPr lang="en-US" sz="1000" dirty="0" smtClean="0">
                <a:latin typeface="+mn-lt"/>
              </a:rPr>
              <a:t> </a:t>
            </a:r>
            <a:r>
              <a:rPr lang="en-US" sz="1000" dirty="0" err="1" smtClean="0">
                <a:latin typeface="+mn-lt"/>
              </a:rPr>
              <a:t>Atatürk</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temsil</a:t>
            </a:r>
            <a:r>
              <a:rPr lang="en-US" sz="1000" dirty="0" smtClean="0">
                <a:latin typeface="+mn-lt"/>
              </a:rPr>
              <a:t> </a:t>
            </a:r>
            <a:r>
              <a:rPr lang="en-US" sz="1000" dirty="0" err="1" smtClean="0">
                <a:latin typeface="+mn-lt"/>
              </a:rPr>
              <a:t>heyetinin</a:t>
            </a:r>
            <a:r>
              <a:rPr lang="en-US" sz="1000" dirty="0" smtClean="0">
                <a:latin typeface="+mn-lt"/>
              </a:rPr>
              <a:t> </a:t>
            </a:r>
            <a:r>
              <a:rPr lang="en-US" sz="1000" dirty="0" err="1" smtClean="0">
                <a:latin typeface="+mn-lt"/>
              </a:rPr>
              <a:t>üyeleri</a:t>
            </a:r>
            <a:r>
              <a:rPr lang="en-US" sz="1000" dirty="0" smtClean="0">
                <a:latin typeface="+mn-lt"/>
              </a:rPr>
              <a:t> 27 </a:t>
            </a:r>
            <a:r>
              <a:rPr lang="en-US" sz="1000" dirty="0" err="1" smtClean="0">
                <a:latin typeface="+mn-lt"/>
              </a:rPr>
              <a:t>Aralık</a:t>
            </a:r>
            <a:r>
              <a:rPr lang="en-US" sz="1000" dirty="0" smtClean="0">
                <a:latin typeface="+mn-lt"/>
              </a:rPr>
              <a:t> 1919’da </a:t>
            </a:r>
            <a:r>
              <a:rPr lang="en-US" sz="1000" dirty="0" err="1" smtClean="0">
                <a:latin typeface="+mn-lt"/>
              </a:rPr>
              <a:t>saat</a:t>
            </a:r>
            <a:r>
              <a:rPr lang="en-US" sz="1000" dirty="0" smtClean="0">
                <a:latin typeface="+mn-lt"/>
              </a:rPr>
              <a:t> 14.00’de </a:t>
            </a:r>
            <a:r>
              <a:rPr lang="en-US" sz="1000" dirty="0" err="1" smtClean="0">
                <a:latin typeface="+mn-lt"/>
              </a:rPr>
              <a:t>Dikmen</a:t>
            </a:r>
            <a:r>
              <a:rPr lang="tr-TR" sz="1000" dirty="0" smtClean="0">
                <a:latin typeface="+mn-lt"/>
              </a:rPr>
              <a:t> </a:t>
            </a:r>
            <a:r>
              <a:rPr lang="en-US" sz="1000" dirty="0" err="1" smtClean="0">
                <a:latin typeface="+mn-lt"/>
              </a:rPr>
              <a:t>sırtlarından</a:t>
            </a:r>
            <a:r>
              <a:rPr lang="en-US" sz="1000" dirty="0" smtClean="0">
                <a:latin typeface="+mn-lt"/>
              </a:rPr>
              <a:t> </a:t>
            </a:r>
            <a:r>
              <a:rPr lang="en-US" sz="1000" dirty="0" err="1" smtClean="0">
                <a:latin typeface="+mn-lt"/>
              </a:rPr>
              <a:t>Ankara’ya</a:t>
            </a:r>
            <a:r>
              <a:rPr lang="en-US" sz="1000" dirty="0" smtClean="0">
                <a:latin typeface="+mn-lt"/>
              </a:rPr>
              <a:t> </a:t>
            </a:r>
            <a:r>
              <a:rPr lang="en-US" sz="1000" dirty="0" err="1" smtClean="0">
                <a:latin typeface="+mn-lt"/>
              </a:rPr>
              <a:t>geldi</a:t>
            </a:r>
            <a:r>
              <a:rPr lang="en-US" sz="1000" dirty="0" smtClean="0">
                <a:latin typeface="+mn-lt"/>
              </a:rPr>
              <a:t>.</a:t>
            </a:r>
            <a:r>
              <a:rPr lang="tr-TR" sz="1000" dirty="0" smtClean="0">
                <a:latin typeface="+mn-lt"/>
              </a:rPr>
              <a:t/>
            </a:r>
            <a:br>
              <a:rPr lang="tr-TR" sz="1000" dirty="0" smtClean="0">
                <a:latin typeface="+mn-lt"/>
              </a:rPr>
            </a:br>
            <a:r>
              <a:rPr lang="en-US" sz="1000" dirty="0" smtClean="0">
                <a:latin typeface="+mn-lt"/>
              </a:rPr>
              <a:t> Ankara </a:t>
            </a:r>
            <a:r>
              <a:rPr lang="en-US" sz="1000" dirty="0" err="1" smtClean="0">
                <a:latin typeface="+mn-lt"/>
              </a:rPr>
              <a:t>ve</a:t>
            </a:r>
            <a:r>
              <a:rPr lang="en-US" sz="1000" dirty="0" smtClean="0">
                <a:latin typeface="+mn-lt"/>
              </a:rPr>
              <a:t> </a:t>
            </a:r>
            <a:r>
              <a:rPr lang="en-US" sz="1000" dirty="0" err="1" smtClean="0">
                <a:latin typeface="+mn-lt"/>
              </a:rPr>
              <a:t>çevresinin</a:t>
            </a:r>
            <a:r>
              <a:rPr lang="en-US" sz="1000" dirty="0" smtClean="0">
                <a:latin typeface="+mn-lt"/>
              </a:rPr>
              <a:t> </a:t>
            </a:r>
            <a:r>
              <a:rPr lang="en-US" sz="1000" dirty="0" err="1" smtClean="0">
                <a:latin typeface="+mn-lt"/>
              </a:rPr>
              <a:t>tüm</a:t>
            </a:r>
            <a:r>
              <a:rPr lang="en-US" sz="1000" dirty="0" smtClean="0">
                <a:latin typeface="+mn-lt"/>
              </a:rPr>
              <a:t> </a:t>
            </a:r>
            <a:r>
              <a:rPr lang="en-US" sz="1000" dirty="0" err="1" smtClean="0">
                <a:latin typeface="+mn-lt"/>
              </a:rPr>
              <a:t>halkı</a:t>
            </a:r>
            <a:r>
              <a:rPr lang="en-US" sz="1000" dirty="0" smtClean="0">
                <a:latin typeface="+mn-lt"/>
              </a:rPr>
              <a:t>, </a:t>
            </a:r>
            <a:r>
              <a:rPr lang="en-US" sz="1000" dirty="0" err="1" smtClean="0">
                <a:latin typeface="+mn-lt"/>
              </a:rPr>
              <a:t>Atatürk’ü</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temsil</a:t>
            </a:r>
            <a:r>
              <a:rPr lang="en-US" sz="1000" dirty="0" smtClean="0">
                <a:latin typeface="+mn-lt"/>
              </a:rPr>
              <a:t> </a:t>
            </a:r>
            <a:r>
              <a:rPr lang="en-US" sz="1000" dirty="0" err="1" smtClean="0">
                <a:latin typeface="+mn-lt"/>
              </a:rPr>
              <a:t>heyeti</a:t>
            </a:r>
            <a:r>
              <a:rPr lang="en-US" sz="1000" dirty="0" smtClean="0">
                <a:latin typeface="+mn-lt"/>
              </a:rPr>
              <a:t> </a:t>
            </a:r>
            <a:r>
              <a:rPr lang="en-US" sz="1000" dirty="0" err="1" smtClean="0">
                <a:latin typeface="+mn-lt"/>
              </a:rPr>
              <a:t>üyelerini</a:t>
            </a:r>
            <a:r>
              <a:rPr lang="en-US" sz="1000" dirty="0" smtClean="0">
                <a:latin typeface="+mn-lt"/>
              </a:rPr>
              <a:t> </a:t>
            </a:r>
            <a:r>
              <a:rPr lang="en-US" sz="1000" dirty="0" err="1" smtClean="0">
                <a:latin typeface="+mn-lt"/>
              </a:rPr>
              <a:t>büyük</a:t>
            </a:r>
            <a:r>
              <a:rPr lang="en-US" sz="1000" dirty="0" smtClean="0">
                <a:latin typeface="+mn-lt"/>
              </a:rPr>
              <a:t> </a:t>
            </a:r>
            <a:r>
              <a:rPr lang="en-US" sz="1000" dirty="0" err="1" smtClean="0">
                <a:latin typeface="+mn-lt"/>
              </a:rPr>
              <a:t>sevgi</a:t>
            </a:r>
            <a:r>
              <a:rPr lang="en-US" sz="1000" dirty="0" smtClean="0">
                <a:latin typeface="+mn-lt"/>
              </a:rPr>
              <a:t> </a:t>
            </a:r>
            <a:r>
              <a:rPr lang="en-US" sz="1000" dirty="0" err="1" smtClean="0">
                <a:latin typeface="+mn-lt"/>
              </a:rPr>
              <a:t>ve</a:t>
            </a:r>
            <a:r>
              <a:rPr lang="en-US" sz="1000" dirty="0" smtClean="0">
                <a:latin typeface="+mn-lt"/>
              </a:rPr>
              <a:t> </a:t>
            </a:r>
            <a:r>
              <a:rPr lang="en-US" sz="1000" dirty="0" err="1" smtClean="0">
                <a:latin typeface="+mn-lt"/>
              </a:rPr>
              <a:t>sevinç</a:t>
            </a:r>
            <a:r>
              <a:rPr lang="en-US" sz="1000" dirty="0" smtClean="0">
                <a:latin typeface="+mn-lt"/>
              </a:rPr>
              <a:t> </a:t>
            </a:r>
            <a:r>
              <a:rPr lang="en-US" sz="1000" dirty="0" err="1" smtClean="0">
                <a:latin typeface="+mn-lt"/>
              </a:rPr>
              <a:t>gösterileri</a:t>
            </a:r>
            <a:r>
              <a:rPr lang="en-US" sz="1000" dirty="0" smtClean="0">
                <a:latin typeface="+mn-lt"/>
              </a:rPr>
              <a:t> </a:t>
            </a:r>
            <a:r>
              <a:rPr lang="en-US" sz="1000" dirty="0" err="1" smtClean="0">
                <a:latin typeface="+mn-lt"/>
              </a:rPr>
              <a:t>ile</a:t>
            </a:r>
            <a:r>
              <a:rPr lang="en-US" sz="1000" dirty="0" smtClean="0">
                <a:latin typeface="+mn-lt"/>
              </a:rPr>
              <a:t> </a:t>
            </a:r>
            <a:r>
              <a:rPr lang="en-US" sz="1000" dirty="0" err="1" smtClean="0">
                <a:latin typeface="+mn-lt"/>
              </a:rPr>
              <a:t>karşıladılar</a:t>
            </a:r>
            <a:r>
              <a:rPr lang="en-US" sz="1000" dirty="0" smtClean="0">
                <a:latin typeface="+mn-lt"/>
              </a:rPr>
              <a:t>.</a:t>
            </a:r>
            <a:r>
              <a:rPr lang="tr-TR" sz="1000" dirty="0" smtClean="0">
                <a:latin typeface="+mn-lt"/>
              </a:rPr>
              <a:t> D</a:t>
            </a:r>
            <a:r>
              <a:rPr lang="en-US" sz="1000" dirty="0" err="1" smtClean="0">
                <a:latin typeface="+mn-lt"/>
              </a:rPr>
              <a:t>avullar</a:t>
            </a:r>
            <a:r>
              <a:rPr lang="en-US" sz="1000" dirty="0" smtClean="0">
                <a:latin typeface="+mn-lt"/>
              </a:rPr>
              <a:t> </a:t>
            </a:r>
            <a:r>
              <a:rPr lang="en-US" sz="1000" dirty="0" err="1" smtClean="0">
                <a:latin typeface="+mn-lt"/>
              </a:rPr>
              <a:t>çalındı</a:t>
            </a:r>
            <a:r>
              <a:rPr lang="en-US" sz="1000" dirty="0" smtClean="0">
                <a:latin typeface="+mn-lt"/>
              </a:rPr>
              <a:t>, </a:t>
            </a:r>
            <a:r>
              <a:rPr lang="en-US" sz="1000" dirty="0" err="1" smtClean="0">
                <a:latin typeface="+mn-lt"/>
              </a:rPr>
              <a:t>oyunlar</a:t>
            </a:r>
            <a:r>
              <a:rPr lang="en-US" sz="1000" dirty="0" smtClean="0">
                <a:latin typeface="+mn-lt"/>
              </a:rPr>
              <a:t> </a:t>
            </a:r>
            <a:r>
              <a:rPr lang="en-US" sz="1000" dirty="0" err="1" smtClean="0">
                <a:latin typeface="+mn-lt"/>
              </a:rPr>
              <a:t>oynandı</a:t>
            </a:r>
            <a:r>
              <a:rPr lang="en-US" sz="1000" dirty="0" smtClean="0">
                <a:latin typeface="+mn-lt"/>
              </a:rPr>
              <a:t>, </a:t>
            </a:r>
            <a:r>
              <a:rPr lang="en-US" sz="1000" dirty="0" err="1" smtClean="0">
                <a:latin typeface="+mn-lt"/>
              </a:rPr>
              <a:t>seğmenler</a:t>
            </a:r>
            <a:r>
              <a:rPr lang="en-US" sz="1000" dirty="0" smtClean="0">
                <a:latin typeface="+mn-lt"/>
              </a:rPr>
              <a:t> </a:t>
            </a:r>
            <a:r>
              <a:rPr lang="en-US" sz="1000" dirty="0" err="1" smtClean="0">
                <a:latin typeface="+mn-lt"/>
              </a:rPr>
              <a:t>gösteriler</a:t>
            </a:r>
            <a:r>
              <a:rPr lang="en-US" sz="1000" dirty="0" smtClean="0">
                <a:latin typeface="+mn-lt"/>
              </a:rPr>
              <a:t> </a:t>
            </a:r>
            <a:r>
              <a:rPr lang="en-US" sz="1000" dirty="0" err="1" smtClean="0">
                <a:latin typeface="+mn-lt"/>
              </a:rPr>
              <a:t>yaptı.Bu</a:t>
            </a:r>
            <a:r>
              <a:rPr lang="en-US" sz="1000" dirty="0" smtClean="0">
                <a:latin typeface="+mn-lt"/>
              </a:rPr>
              <a:t> </a:t>
            </a:r>
            <a:r>
              <a:rPr lang="en-US" sz="1000" dirty="0" err="1" smtClean="0">
                <a:latin typeface="+mn-lt"/>
              </a:rPr>
              <a:t>karşılama</a:t>
            </a:r>
            <a:r>
              <a:rPr lang="en-US" sz="1000" dirty="0" smtClean="0">
                <a:latin typeface="+mn-lt"/>
              </a:rPr>
              <a:t> </a:t>
            </a:r>
            <a:r>
              <a:rPr lang="en-US" sz="1000" dirty="0" err="1" smtClean="0">
                <a:latin typeface="+mn-lt"/>
              </a:rPr>
              <a:t>Ata’yı</a:t>
            </a:r>
            <a:r>
              <a:rPr lang="en-US" sz="1000" dirty="0" smtClean="0">
                <a:latin typeface="+mn-lt"/>
              </a:rPr>
              <a:t> </a:t>
            </a:r>
            <a:r>
              <a:rPr lang="en-US" sz="1000" dirty="0" err="1" smtClean="0">
                <a:latin typeface="+mn-lt"/>
              </a:rPr>
              <a:t>çok</a:t>
            </a:r>
            <a:r>
              <a:rPr lang="en-US" sz="1000" dirty="0" smtClean="0">
                <a:latin typeface="+mn-lt"/>
              </a:rPr>
              <a:t> </a:t>
            </a:r>
            <a:r>
              <a:rPr lang="en-US" sz="1000" dirty="0" err="1" smtClean="0">
                <a:latin typeface="+mn-lt"/>
              </a:rPr>
              <a:t>duygulandırmış</a:t>
            </a:r>
            <a:r>
              <a:rPr lang="en-US" sz="1000" dirty="0" smtClean="0">
                <a:latin typeface="+mn-lt"/>
              </a:rPr>
              <a:t>, </a:t>
            </a:r>
            <a:r>
              <a:rPr lang="en-US" sz="1000" dirty="0" err="1" smtClean="0">
                <a:latin typeface="+mn-lt"/>
              </a:rPr>
              <a:t>tüm</a:t>
            </a:r>
            <a:r>
              <a:rPr lang="en-US" sz="1000" dirty="0" smtClean="0">
                <a:latin typeface="+mn-lt"/>
              </a:rPr>
              <a:t> </a:t>
            </a:r>
            <a:r>
              <a:rPr lang="en-US" sz="1000" dirty="0" err="1" smtClean="0">
                <a:latin typeface="+mn-lt"/>
              </a:rPr>
              <a:t>karşılayanlara</a:t>
            </a:r>
            <a:r>
              <a:rPr lang="en-US" sz="1000" dirty="0" smtClean="0">
                <a:latin typeface="+mn-lt"/>
              </a:rPr>
              <a:t> </a:t>
            </a:r>
            <a:r>
              <a:rPr lang="en-US" sz="1000" dirty="0" err="1" smtClean="0">
                <a:latin typeface="+mn-lt"/>
              </a:rPr>
              <a:t>teşekkür</a:t>
            </a:r>
            <a:r>
              <a:rPr lang="en-US" sz="1000" dirty="0" smtClean="0">
                <a:latin typeface="+mn-lt"/>
              </a:rPr>
              <a:t> </a:t>
            </a:r>
            <a:r>
              <a:rPr lang="en-US" sz="1000" dirty="0" err="1" smtClean="0">
                <a:latin typeface="+mn-lt"/>
              </a:rPr>
              <a:t>ederek</a:t>
            </a:r>
            <a:r>
              <a:rPr lang="en-US" sz="1000" dirty="0" smtClean="0">
                <a:latin typeface="+mn-lt"/>
              </a:rPr>
              <a:t> </a:t>
            </a:r>
            <a:r>
              <a:rPr lang="en-US" sz="1000" dirty="0" err="1" smtClean="0">
                <a:latin typeface="+mn-lt"/>
              </a:rPr>
              <a:t>içinde</a:t>
            </a:r>
            <a:r>
              <a:rPr lang="en-US" sz="1000" dirty="0" smtClean="0">
                <a:latin typeface="+mn-lt"/>
              </a:rPr>
              <a:t> </a:t>
            </a:r>
            <a:r>
              <a:rPr lang="en-US" sz="1000" dirty="0" err="1" smtClean="0">
                <a:latin typeface="+mn-lt"/>
              </a:rPr>
              <a:t>bulunduğumuz</a:t>
            </a:r>
            <a:r>
              <a:rPr lang="en-US" sz="1000" dirty="0" smtClean="0">
                <a:latin typeface="+mn-lt"/>
              </a:rPr>
              <a:t> </a:t>
            </a:r>
            <a:r>
              <a:rPr lang="en-US" sz="1000" dirty="0" err="1" smtClean="0">
                <a:latin typeface="+mn-lt"/>
              </a:rPr>
              <a:t>durumu</a:t>
            </a:r>
            <a:r>
              <a:rPr lang="en-US" sz="1000" dirty="0" smtClean="0">
                <a:latin typeface="+mn-lt"/>
              </a:rPr>
              <a:t>, </a:t>
            </a:r>
            <a:r>
              <a:rPr lang="en-US" sz="1000" dirty="0" err="1" smtClean="0">
                <a:latin typeface="+mn-lt"/>
              </a:rPr>
              <a:t>bundan</a:t>
            </a:r>
            <a:r>
              <a:rPr lang="en-US" sz="1000" dirty="0" smtClean="0">
                <a:latin typeface="+mn-lt"/>
              </a:rPr>
              <a:t> </a:t>
            </a:r>
            <a:r>
              <a:rPr lang="en-US" sz="1000" dirty="0" err="1" smtClean="0">
                <a:latin typeface="+mn-lt"/>
              </a:rPr>
              <a:t>nasıl</a:t>
            </a:r>
            <a:r>
              <a:rPr lang="en-US" sz="1000" dirty="0" smtClean="0">
                <a:latin typeface="+mn-lt"/>
              </a:rPr>
              <a:t> </a:t>
            </a:r>
            <a:r>
              <a:rPr lang="en-US" sz="1000" dirty="0" err="1" smtClean="0">
                <a:latin typeface="+mn-lt"/>
              </a:rPr>
              <a:t>kurtulacağımızı</a:t>
            </a:r>
            <a:r>
              <a:rPr lang="en-US" sz="1000" dirty="0" smtClean="0">
                <a:latin typeface="+mn-lt"/>
              </a:rPr>
              <a:t> </a:t>
            </a:r>
            <a:r>
              <a:rPr lang="en-US" sz="1000" dirty="0" err="1" smtClean="0">
                <a:latin typeface="+mn-lt"/>
              </a:rPr>
              <a:t>belirten</a:t>
            </a:r>
            <a:r>
              <a:rPr lang="en-US" sz="1000" dirty="0" smtClean="0">
                <a:latin typeface="+mn-lt"/>
              </a:rPr>
              <a:t> </a:t>
            </a:r>
            <a:r>
              <a:rPr lang="en-US" sz="1000" dirty="0" err="1" smtClean="0">
                <a:latin typeface="+mn-lt"/>
              </a:rPr>
              <a:t>bir</a:t>
            </a:r>
            <a:r>
              <a:rPr lang="en-US" sz="1000" dirty="0" smtClean="0">
                <a:latin typeface="+mn-lt"/>
              </a:rPr>
              <a:t> </a:t>
            </a:r>
            <a:r>
              <a:rPr lang="en-US" sz="1000" dirty="0" err="1" smtClean="0">
                <a:latin typeface="+mn-lt"/>
              </a:rPr>
              <a:t>konuşma</a:t>
            </a:r>
            <a:r>
              <a:rPr lang="en-US" sz="1000" dirty="0" smtClean="0">
                <a:latin typeface="+mn-lt"/>
              </a:rPr>
              <a:t> </a:t>
            </a:r>
            <a:r>
              <a:rPr lang="en-US" sz="1000" dirty="0" err="1" smtClean="0">
                <a:latin typeface="+mn-lt"/>
              </a:rPr>
              <a:t>yapmıştı</a:t>
            </a:r>
            <a:r>
              <a:rPr lang="en-US" sz="1000" dirty="0" smtClean="0">
                <a:latin typeface="+mn-lt"/>
              </a:rPr>
              <a:t>.</a:t>
            </a: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
            </a:r>
            <a:br>
              <a:rPr lang="tr-TR" sz="1000" dirty="0" smtClean="0">
                <a:latin typeface="+mn-lt"/>
              </a:rPr>
            </a:br>
            <a:r>
              <a:rPr lang="tr-TR" sz="1000" dirty="0" smtClean="0">
                <a:latin typeface="+mn-lt"/>
              </a:rPr>
              <a:t>A</a:t>
            </a:r>
            <a:r>
              <a:rPr lang="en-US" sz="1000" dirty="0" err="1" smtClean="0">
                <a:latin typeface="+mn-lt"/>
              </a:rPr>
              <a:t>türk’ün</a:t>
            </a:r>
            <a:r>
              <a:rPr lang="en-US" sz="1000" dirty="0" smtClean="0">
                <a:latin typeface="+mn-lt"/>
              </a:rPr>
              <a:t> </a:t>
            </a:r>
            <a:r>
              <a:rPr lang="en-US" sz="1000" dirty="0" err="1" smtClean="0">
                <a:latin typeface="+mn-lt"/>
              </a:rPr>
              <a:t>Ankara’ya</a:t>
            </a:r>
            <a:r>
              <a:rPr lang="en-US" sz="1000" dirty="0" smtClean="0">
                <a:latin typeface="+mn-lt"/>
              </a:rPr>
              <a:t> </a:t>
            </a:r>
            <a:r>
              <a:rPr lang="en-US" sz="1000" dirty="0" err="1" smtClean="0">
                <a:latin typeface="+mn-lt"/>
              </a:rPr>
              <a:t>gelişi</a:t>
            </a:r>
            <a:r>
              <a:rPr lang="en-US" sz="1000" dirty="0" smtClean="0">
                <a:latin typeface="+mn-lt"/>
              </a:rPr>
              <a:t>, </a:t>
            </a:r>
            <a:r>
              <a:rPr lang="en-US" sz="1000" dirty="0" err="1" smtClean="0">
                <a:latin typeface="+mn-lt"/>
              </a:rPr>
              <a:t>Kurtuluş</a:t>
            </a:r>
            <a:r>
              <a:rPr lang="en-US" sz="1000" dirty="0" smtClean="0">
                <a:latin typeface="+mn-lt"/>
              </a:rPr>
              <a:t> </a:t>
            </a:r>
            <a:r>
              <a:rPr lang="en-US" sz="1000" dirty="0" err="1" smtClean="0">
                <a:latin typeface="+mn-lt"/>
              </a:rPr>
              <a:t>Savaşı</a:t>
            </a:r>
            <a:r>
              <a:rPr lang="en-US" sz="1000" dirty="0" smtClean="0">
                <a:latin typeface="+mn-lt"/>
              </a:rPr>
              <a:t> </a:t>
            </a:r>
            <a:r>
              <a:rPr lang="en-US" sz="1000" dirty="0" err="1" smtClean="0">
                <a:latin typeface="+mn-lt"/>
              </a:rPr>
              <a:t>dönemindeki</a:t>
            </a:r>
            <a:r>
              <a:rPr lang="en-US" sz="1000" dirty="0" smtClean="0">
                <a:latin typeface="+mn-lt"/>
              </a:rPr>
              <a:t> en </a:t>
            </a:r>
            <a:r>
              <a:rPr lang="en-US" sz="1000" dirty="0" err="1" smtClean="0">
                <a:latin typeface="+mn-lt"/>
              </a:rPr>
              <a:t>önemli</a:t>
            </a:r>
            <a:r>
              <a:rPr lang="en-US" sz="1000" dirty="0" smtClean="0">
                <a:latin typeface="+mn-lt"/>
              </a:rPr>
              <a:t> </a:t>
            </a:r>
            <a:r>
              <a:rPr lang="en-US" sz="1000" dirty="0" err="1" smtClean="0">
                <a:latin typeface="+mn-lt"/>
              </a:rPr>
              <a:t>olaylardan</a:t>
            </a:r>
            <a:r>
              <a:rPr lang="en-US" sz="1000" dirty="0" smtClean="0">
                <a:latin typeface="+mn-lt"/>
              </a:rPr>
              <a:t> </a:t>
            </a:r>
            <a:r>
              <a:rPr lang="en-US" sz="1000" dirty="0" err="1" smtClean="0">
                <a:latin typeface="+mn-lt"/>
              </a:rPr>
              <a:t>biridir</a:t>
            </a:r>
            <a:r>
              <a:rPr lang="en-US" sz="1000" dirty="0" smtClean="0">
                <a:latin typeface="+mn-lt"/>
              </a:rPr>
              <a:t>. </a:t>
            </a:r>
            <a:r>
              <a:rPr lang="en-US" sz="1000" dirty="0" err="1" smtClean="0">
                <a:latin typeface="+mn-lt"/>
              </a:rPr>
              <a:t>Çünkü</a:t>
            </a:r>
            <a:r>
              <a:rPr lang="en-US" sz="1000" dirty="0" smtClean="0">
                <a:latin typeface="+mn-lt"/>
              </a:rPr>
              <a:t> </a:t>
            </a:r>
            <a:r>
              <a:rPr lang="en-US" sz="1000" dirty="0" err="1" smtClean="0">
                <a:latin typeface="+mn-lt"/>
              </a:rPr>
              <a:t>Türkiye</a:t>
            </a:r>
            <a:r>
              <a:rPr lang="en-US" sz="1000" dirty="0" smtClean="0">
                <a:latin typeface="+mn-lt"/>
              </a:rPr>
              <a:t> </a:t>
            </a:r>
            <a:r>
              <a:rPr lang="en-US" sz="1000" dirty="0" err="1" smtClean="0">
                <a:latin typeface="+mn-lt"/>
              </a:rPr>
              <a:t>Büyük</a:t>
            </a:r>
            <a:r>
              <a:rPr lang="en-US" sz="1000" dirty="0" smtClean="0">
                <a:latin typeface="+mn-lt"/>
              </a:rPr>
              <a:t> Millet </a:t>
            </a:r>
            <a:r>
              <a:rPr lang="en-US" sz="1000" dirty="0" err="1" smtClean="0">
                <a:latin typeface="+mn-lt"/>
              </a:rPr>
              <a:t>Meclisi’nin</a:t>
            </a:r>
            <a:r>
              <a:rPr lang="en-US" sz="1000" dirty="0" smtClean="0">
                <a:latin typeface="+mn-lt"/>
              </a:rPr>
              <a:t> </a:t>
            </a:r>
            <a:r>
              <a:rPr lang="en-US" sz="1000" dirty="0" err="1" smtClean="0">
                <a:latin typeface="+mn-lt"/>
              </a:rPr>
              <a:t>kuruluşu</a:t>
            </a:r>
            <a:r>
              <a:rPr lang="en-US" sz="1000" dirty="0" smtClean="0">
                <a:latin typeface="+mn-lt"/>
              </a:rPr>
              <a:t> </a:t>
            </a:r>
            <a:r>
              <a:rPr lang="en-US" sz="1000" dirty="0" err="1" smtClean="0">
                <a:latin typeface="+mn-lt"/>
              </a:rPr>
              <a:t>Türk</a:t>
            </a:r>
            <a:r>
              <a:rPr lang="en-US" sz="1000" dirty="0" smtClean="0">
                <a:latin typeface="+mn-lt"/>
              </a:rPr>
              <a:t> </a:t>
            </a:r>
            <a:r>
              <a:rPr lang="en-US" sz="1000" dirty="0" err="1" smtClean="0">
                <a:latin typeface="+mn-lt"/>
              </a:rPr>
              <a:t>ordusunun</a:t>
            </a:r>
            <a:r>
              <a:rPr lang="en-US" sz="1000" dirty="0" smtClean="0">
                <a:latin typeface="+mn-lt"/>
              </a:rPr>
              <a:t> </a:t>
            </a:r>
            <a:r>
              <a:rPr lang="en-US" sz="1000" dirty="0" err="1" smtClean="0">
                <a:latin typeface="+mn-lt"/>
              </a:rPr>
              <a:t>kurulup</a:t>
            </a:r>
            <a:r>
              <a:rPr lang="en-US" sz="1000" dirty="0" smtClean="0">
                <a:latin typeface="+mn-lt"/>
              </a:rPr>
              <a:t> </a:t>
            </a:r>
            <a:r>
              <a:rPr lang="en-US" sz="1000" dirty="0" err="1" smtClean="0">
                <a:latin typeface="+mn-lt"/>
              </a:rPr>
              <a:t>hazırlanması</a:t>
            </a:r>
            <a:r>
              <a:rPr lang="en-US" sz="1000" dirty="0" smtClean="0">
                <a:latin typeface="+mn-lt"/>
              </a:rPr>
              <a:t> </a:t>
            </a:r>
            <a:r>
              <a:rPr lang="en-US" sz="1000" dirty="0" err="1" smtClean="0">
                <a:latin typeface="+mn-lt"/>
              </a:rPr>
              <a:t>çalışmaları</a:t>
            </a:r>
            <a:r>
              <a:rPr lang="en-US" sz="1000" dirty="0" smtClean="0">
                <a:latin typeface="+mn-lt"/>
              </a:rPr>
              <a:t> </a:t>
            </a:r>
            <a:r>
              <a:rPr lang="en-US" sz="1000" dirty="0" err="1" smtClean="0">
                <a:latin typeface="+mn-lt"/>
              </a:rPr>
              <a:t>Ankara’da</a:t>
            </a:r>
            <a:r>
              <a:rPr lang="en-US" sz="1000" dirty="0" smtClean="0">
                <a:latin typeface="+mn-lt"/>
              </a:rPr>
              <a:t> </a:t>
            </a:r>
            <a:r>
              <a:rPr lang="en-US" sz="1000" dirty="0" err="1" smtClean="0">
                <a:latin typeface="+mn-lt"/>
              </a:rPr>
              <a:t>yapıldı</a:t>
            </a:r>
            <a:r>
              <a:rPr lang="en-US" sz="1000" dirty="0" smtClean="0">
                <a:latin typeface="+mn-lt"/>
              </a:rPr>
              <a:t>. Ankara </a:t>
            </a:r>
            <a:r>
              <a:rPr lang="en-US" sz="1000" dirty="0" err="1" smtClean="0">
                <a:latin typeface="+mn-lt"/>
              </a:rPr>
              <a:t>milli</a:t>
            </a:r>
            <a:r>
              <a:rPr lang="en-US" sz="1000" dirty="0" smtClean="0">
                <a:latin typeface="+mn-lt"/>
              </a:rPr>
              <a:t> </a:t>
            </a:r>
            <a:r>
              <a:rPr lang="en-US" sz="1000" dirty="0" err="1" smtClean="0">
                <a:latin typeface="+mn-lt"/>
              </a:rPr>
              <a:t>mücadelenin</a:t>
            </a:r>
            <a:r>
              <a:rPr lang="en-US" sz="1000" dirty="0" smtClean="0">
                <a:latin typeface="+mn-lt"/>
              </a:rPr>
              <a:t> </a:t>
            </a:r>
            <a:r>
              <a:rPr lang="en-US" sz="1000" dirty="0" err="1" smtClean="0">
                <a:latin typeface="+mn-lt"/>
              </a:rPr>
              <a:t>merkezi</a:t>
            </a:r>
            <a:r>
              <a:rPr lang="en-US" sz="1000" dirty="0" smtClean="0">
                <a:latin typeface="+mn-lt"/>
              </a:rPr>
              <a:t> </a:t>
            </a:r>
            <a:r>
              <a:rPr lang="en-US" sz="1000" dirty="0" err="1" smtClean="0">
                <a:latin typeface="+mn-lt"/>
              </a:rPr>
              <a:t>haline</a:t>
            </a:r>
            <a:r>
              <a:rPr lang="en-US" sz="1000" dirty="0" smtClean="0">
                <a:latin typeface="+mn-lt"/>
              </a:rPr>
              <a:t> </a:t>
            </a:r>
            <a:r>
              <a:rPr lang="en-US" sz="1000" dirty="0" err="1" smtClean="0">
                <a:latin typeface="+mn-lt"/>
              </a:rPr>
              <a:t>geldi</a:t>
            </a:r>
            <a:r>
              <a:rPr lang="en-US" sz="1000" dirty="0" smtClean="0">
                <a:latin typeface="+mn-lt"/>
              </a:rPr>
              <a:t>. </a:t>
            </a:r>
            <a:r>
              <a:rPr lang="en-US" sz="1000" dirty="0" err="1" smtClean="0">
                <a:latin typeface="+mn-lt"/>
              </a:rPr>
              <a:t>Kısaca</a:t>
            </a:r>
            <a:r>
              <a:rPr lang="en-US" sz="1000" dirty="0" smtClean="0">
                <a:latin typeface="+mn-lt"/>
              </a:rPr>
              <a:t> Ankara o </a:t>
            </a:r>
            <a:r>
              <a:rPr lang="en-US" sz="1000" dirty="0" err="1" smtClean="0">
                <a:latin typeface="+mn-lt"/>
              </a:rPr>
              <a:t>günlerde</a:t>
            </a:r>
            <a:r>
              <a:rPr lang="en-US" sz="1000" dirty="0" smtClean="0">
                <a:latin typeface="+mn-lt"/>
              </a:rPr>
              <a:t> </a:t>
            </a:r>
            <a:r>
              <a:rPr lang="en-US" sz="1000" dirty="0" err="1" smtClean="0">
                <a:latin typeface="+mn-lt"/>
              </a:rPr>
              <a:t>başkentlik</a:t>
            </a:r>
            <a:r>
              <a:rPr lang="en-US" sz="1000" dirty="0" smtClean="0">
                <a:latin typeface="+mn-lt"/>
              </a:rPr>
              <a:t> </a:t>
            </a:r>
            <a:r>
              <a:rPr lang="en-US" sz="1000" dirty="0" err="1" smtClean="0">
                <a:latin typeface="+mn-lt"/>
              </a:rPr>
              <a:t>görevini</a:t>
            </a:r>
            <a:r>
              <a:rPr lang="en-US" sz="1000" dirty="0" smtClean="0">
                <a:latin typeface="+mn-lt"/>
              </a:rPr>
              <a:t> </a:t>
            </a:r>
            <a:r>
              <a:rPr lang="en-US" sz="1000" dirty="0" err="1" smtClean="0">
                <a:latin typeface="+mn-lt"/>
              </a:rPr>
              <a:t>üstlenmiş</a:t>
            </a:r>
            <a:r>
              <a:rPr lang="en-US" sz="1000" dirty="0" smtClean="0">
                <a:latin typeface="+mn-lt"/>
              </a:rPr>
              <a:t> </a:t>
            </a:r>
            <a:r>
              <a:rPr lang="en-US" sz="1000" dirty="0" err="1" smtClean="0">
                <a:latin typeface="+mn-lt"/>
              </a:rPr>
              <a:t>oluyordu</a:t>
            </a:r>
            <a:r>
              <a:rPr lang="en-US" sz="1000" dirty="0" smtClean="0">
                <a:latin typeface="+mn-lt"/>
              </a:rPr>
              <a:t>..</a:t>
            </a:r>
            <a:r>
              <a:rPr lang="tr-TR" sz="1000" dirty="0" smtClean="0">
                <a:latin typeface="+mn-lt"/>
              </a:rPr>
              <a:t/>
            </a:r>
            <a:br>
              <a:rPr lang="tr-TR" sz="1000" dirty="0" smtClean="0">
                <a:latin typeface="+mn-lt"/>
              </a:rPr>
            </a:br>
            <a:endParaRPr lang="tr-TR" sz="1000" dirty="0">
              <a:latin typeface="+mn-lt"/>
            </a:endParaRPr>
          </a:p>
        </p:txBody>
      </p:sp>
      <p:sp>
        <p:nvSpPr>
          <p:cNvPr id="4" name="3 Dikdörtgen"/>
          <p:cNvSpPr/>
          <p:nvPr/>
        </p:nvSpPr>
        <p:spPr>
          <a:xfrm>
            <a:off x="1981234" y="160486"/>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pic>
        <p:nvPicPr>
          <p:cNvPr id="55298" name="Picture 2" descr="27 aralık 1919 atatürkün ankaraya geliş fotoğrafları ile ilgili görsel sonucu">
            <a:hlinkClick r:id="rId2"/>
          </p:cNvPr>
          <p:cNvPicPr>
            <a:picLocks noChangeAspect="1" noChangeArrowheads="1"/>
          </p:cNvPicPr>
          <p:nvPr/>
        </p:nvPicPr>
        <p:blipFill>
          <a:blip r:embed="rId3" cstate="print"/>
          <a:srcRect/>
          <a:stretch>
            <a:fillRect/>
          </a:stretch>
        </p:blipFill>
        <p:spPr bwMode="auto">
          <a:xfrm>
            <a:off x="720803" y="4266997"/>
            <a:ext cx="3600000" cy="239395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6986</TotalTime>
  <Words>3844</Words>
  <Application>Microsoft Office PowerPoint</Application>
  <PresentationFormat>Özel</PresentationFormat>
  <Paragraphs>462</Paragraphs>
  <Slides>30</Slides>
  <Notes>5</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Office Theme</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Kulüp Haberleri  Geleceği Şekillendiren Teknolojiler Konferansı (23.12.2016) ASO Sincan Teknik Koleji </vt:lpstr>
      <vt:lpstr>Slayt 26</vt:lpstr>
      <vt:lpstr>Slayt 27</vt:lpstr>
      <vt:lpstr>Slayt 28</vt:lpstr>
      <vt:lpstr>27 Aralık Atatürk’ün Ankara’ya Gelişi  Birinci Dünya Savaşı sonunda yurdumuz yenilmiş sayıldı. Düşmanlar dört bir yandan vatanımıza saldırdılar. Sevr Antlaşmasına göre yurdumuzun düşmanlar tarafından bölünmesi kararlaştırıldı.  Urfa, Antep, Maraş, Adana, Antalya ve Osmanlı Devleti’nin merkezi İstanbul işgal edildi. Yunanlılar 15 Mayıs 1919’da İzmir’e girdiler.  Yurdumuzu bu durumdan kurtarmak ve halkla el ele vermek için, Atatürk 19 Mayıs 1919’da Samsun’a çıktı. Halk tarafından büyük bir coşkuyla karşılanan Atatürk, 12 Haziran 1919’da Amasya’ya geldi. Burada alınan kararlar 22 Haziran 1919’da Amasya Genelgesi olarak yayınlandı.  Daha  sonra Erzurum’a geçen  Atatürk, 23  Temmuz  1919’da Erzurum Kongresini, 4  Eylül 1919’da da Sivas Kongresini topladı. Bu kongrelerde milli iradeye dayalı hükümet kurulması ilk hedef  olarak  belirlendi.  Tüm  illere  telgraflar  çekilerek  halkın  kendi  adına  karar  verecek temsilcileri seçmesi istendi. Seçilen temsilcilerin toplanacağı bir yer gerekliydi.  Ankaralılar Atatürk’ü ve temsil heyetine seçilenleri Ankara’ya davet ettiler. Atatürk Kurtuluş Savaşı’nın en iyi Ankara’dan yönetileceği inancındaydı. Yurdumuzun tam ortasında ve cephelere de eşit uzaklıktaydı. Tüm illerde haberleşme ve ulaşım olanağı yoktu. Bu düşüncelerle Atatürk ve temsil heyetinin üyeleri 27 Aralık 1919’da saat 14.00’de Dikmen sırtlarından Ankara’ya geldi.  Ankara ve çevresinin tüm halkı, Atatürk’ü ve temsil heyeti üyelerini büyük sevgi ve sevinç gösterileri ile karşıladılar. Davullar çalındı, oyunlar oynandı, seğmenler gösteriler yaptı.Bu karşılama Ata’yı çok duygulandırmış, tüm karşılayanlara teşekkür ederek içinde bulunduğumuz durumu, bundan nasıl kurtulacağımızı belirten bir konuşma yapmıştı.                  Atürk’ün Ankara’ya gelişi, Kurtuluş Savaşı dönemindeki en önemli olaylardan biridir. Çünkü Türkiye Büyük Millet Meclisi’nin kuruluşu Türk ordusunun kurulup hazırlanması çalışmaları Ankara’da yapıldı. Ankara milli mücadelenin merkezi haline geldi. Kısaca Ankara o günlerde başkentlik görevini üstlenmiş oluyordu.. </vt:lpstr>
      <vt:lpstr>Slayt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795</cp:revision>
  <cp:lastPrinted>2015-07-20T20:37:19Z</cp:lastPrinted>
  <dcterms:created xsi:type="dcterms:W3CDTF">2015-07-17T21:22:56Z</dcterms:created>
  <dcterms:modified xsi:type="dcterms:W3CDTF">2017-01-01T08:57:56Z</dcterms:modified>
</cp:coreProperties>
</file>