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80" r:id="rId3"/>
    <p:sldId id="295" r:id="rId4"/>
    <p:sldId id="315" r:id="rId5"/>
    <p:sldId id="314" r:id="rId6"/>
    <p:sldId id="317" r:id="rId7"/>
    <p:sldId id="310" r:id="rId8"/>
    <p:sldId id="312" r:id="rId9"/>
    <p:sldId id="262" r:id="rId10"/>
    <p:sldId id="304" r:id="rId11"/>
    <p:sldId id="267" r:id="rId12"/>
    <p:sldId id="321" r:id="rId13"/>
    <p:sldId id="327" r:id="rId14"/>
    <p:sldId id="325" r:id="rId15"/>
    <p:sldId id="344" r:id="rId16"/>
    <p:sldId id="345" r:id="rId17"/>
    <p:sldId id="288" r:id="rId18"/>
    <p:sldId id="263" r:id="rId19"/>
  </p:sldIdLst>
  <p:sldSz cx="5329238" cy="7561263"/>
  <p:notesSz cx="4870450" cy="7099300"/>
  <p:defaultText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p15:clr>
            <a:srgbClr val="A4A3A4"/>
          </p15:clr>
        </p15:guide>
        <p15:guide id="2" pos="16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75" autoAdjust="0"/>
    <p:restoredTop sz="94660"/>
  </p:normalViewPr>
  <p:slideViewPr>
    <p:cSldViewPr>
      <p:cViewPr>
        <p:scale>
          <a:sx n="80" d="100"/>
          <a:sy n="80" d="100"/>
        </p:scale>
        <p:origin x="1484" y="-392"/>
      </p:cViewPr>
      <p:guideLst>
        <p:guide orient="horz" pos="2382"/>
        <p:guide pos="1679"/>
      </p:guideLst>
    </p:cSldViewPr>
  </p:slideViewPr>
  <p:notesTextViewPr>
    <p:cViewPr>
      <p:scale>
        <a:sx n="1" d="1"/>
        <a:sy n="1" d="1"/>
      </p:scale>
      <p:origin x="0" y="0"/>
    </p:cViewPr>
  </p:notesTextViewPr>
  <p:sorterViewPr>
    <p:cViewPr>
      <p:scale>
        <a:sx n="130" d="100"/>
        <a:sy n="13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110528" cy="354965"/>
          </a:xfrm>
          <a:prstGeom prst="rect">
            <a:avLst/>
          </a:prstGeom>
        </p:spPr>
        <p:txBody>
          <a:bodyPr vert="horz" lIns="68380" tIns="34190" rIns="68380" bIns="34190" rtlCol="0"/>
          <a:lstStyle>
            <a:lvl1pPr algn="l">
              <a:defRPr sz="1000"/>
            </a:lvl1pPr>
          </a:lstStyle>
          <a:p>
            <a:endParaRPr lang="tr-TR"/>
          </a:p>
        </p:txBody>
      </p:sp>
      <p:sp>
        <p:nvSpPr>
          <p:cNvPr id="3" name="Date Placeholder 2"/>
          <p:cNvSpPr>
            <a:spLocks noGrp="1"/>
          </p:cNvSpPr>
          <p:nvPr>
            <p:ph type="dt" idx="1"/>
          </p:nvPr>
        </p:nvSpPr>
        <p:spPr>
          <a:xfrm>
            <a:off x="2758796" y="1"/>
            <a:ext cx="2110528" cy="354965"/>
          </a:xfrm>
          <a:prstGeom prst="rect">
            <a:avLst/>
          </a:prstGeom>
        </p:spPr>
        <p:txBody>
          <a:bodyPr vert="horz" lIns="68380" tIns="34190" rIns="68380" bIns="34190" rtlCol="0"/>
          <a:lstStyle>
            <a:lvl1pPr algn="r">
              <a:defRPr sz="1000"/>
            </a:lvl1pPr>
          </a:lstStyle>
          <a:p>
            <a:fld id="{F6A5BDEA-41A1-4459-B722-7EEB06930C9C}" type="datetimeFigureOut">
              <a:rPr lang="tr-TR" smtClean="0"/>
              <a:t>5.10.2016</a:t>
            </a:fld>
            <a:endParaRPr lang="tr-TR"/>
          </a:p>
        </p:txBody>
      </p:sp>
      <p:sp>
        <p:nvSpPr>
          <p:cNvPr id="4" name="Slide Image Placeholder 3"/>
          <p:cNvSpPr>
            <a:spLocks noGrp="1" noRot="1" noChangeAspect="1"/>
          </p:cNvSpPr>
          <p:nvPr>
            <p:ph type="sldImg" idx="2"/>
          </p:nvPr>
        </p:nvSpPr>
        <p:spPr>
          <a:xfrm>
            <a:off x="1498600" y="531813"/>
            <a:ext cx="1873250" cy="2662237"/>
          </a:xfrm>
          <a:prstGeom prst="rect">
            <a:avLst/>
          </a:prstGeom>
          <a:noFill/>
          <a:ln w="12700">
            <a:solidFill>
              <a:prstClr val="black"/>
            </a:solidFill>
          </a:ln>
        </p:spPr>
        <p:txBody>
          <a:bodyPr vert="horz" lIns="68380" tIns="34190" rIns="68380" bIns="34190" rtlCol="0" anchor="ctr"/>
          <a:lstStyle/>
          <a:p>
            <a:endParaRPr lang="tr-TR"/>
          </a:p>
        </p:txBody>
      </p:sp>
      <p:sp>
        <p:nvSpPr>
          <p:cNvPr id="5" name="Notes Placeholder 4"/>
          <p:cNvSpPr>
            <a:spLocks noGrp="1"/>
          </p:cNvSpPr>
          <p:nvPr>
            <p:ph type="body" sz="quarter" idx="3"/>
          </p:nvPr>
        </p:nvSpPr>
        <p:spPr>
          <a:xfrm>
            <a:off x="487045" y="3372167"/>
            <a:ext cx="3896360" cy="3194685"/>
          </a:xfrm>
          <a:prstGeom prst="rect">
            <a:avLst/>
          </a:prstGeom>
        </p:spPr>
        <p:txBody>
          <a:bodyPr vert="horz" lIns="68380" tIns="34190" rIns="68380" bIns="3419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6743105"/>
            <a:ext cx="2110528" cy="354965"/>
          </a:xfrm>
          <a:prstGeom prst="rect">
            <a:avLst/>
          </a:prstGeom>
        </p:spPr>
        <p:txBody>
          <a:bodyPr vert="horz" lIns="68380" tIns="34190" rIns="68380" bIns="34190" rtlCol="0" anchor="b"/>
          <a:lstStyle>
            <a:lvl1pPr algn="l">
              <a:defRPr sz="1000"/>
            </a:lvl1pPr>
          </a:lstStyle>
          <a:p>
            <a:endParaRPr lang="tr-TR"/>
          </a:p>
        </p:txBody>
      </p:sp>
      <p:sp>
        <p:nvSpPr>
          <p:cNvPr id="7" name="Slide Number Placeholder 6"/>
          <p:cNvSpPr>
            <a:spLocks noGrp="1"/>
          </p:cNvSpPr>
          <p:nvPr>
            <p:ph type="sldNum" sz="quarter" idx="5"/>
          </p:nvPr>
        </p:nvSpPr>
        <p:spPr>
          <a:xfrm>
            <a:off x="2758796" y="6743105"/>
            <a:ext cx="2110528" cy="354965"/>
          </a:xfrm>
          <a:prstGeom prst="rect">
            <a:avLst/>
          </a:prstGeom>
        </p:spPr>
        <p:txBody>
          <a:bodyPr vert="horz" lIns="68380" tIns="34190" rIns="68380" bIns="34190" rtlCol="0" anchor="b"/>
          <a:lstStyle>
            <a:lvl1pPr algn="r">
              <a:defRPr sz="1000"/>
            </a:lvl1pPr>
          </a:lstStyle>
          <a:p>
            <a:fld id="{61147F9E-FA45-4097-AC9F-8DBDDCE63B23}" type="slidenum">
              <a:rPr lang="tr-TR" smtClean="0"/>
              <a:t>‹#›</a:t>
            </a:fld>
            <a:endParaRPr lang="tr-TR"/>
          </a:p>
        </p:txBody>
      </p:sp>
    </p:spTree>
    <p:extLst>
      <p:ext uri="{BB962C8B-B14F-4D97-AF65-F5344CB8AC3E}">
        <p14:creationId xmlns:p14="http://schemas.microsoft.com/office/powerpoint/2010/main" val="1793663369"/>
      </p:ext>
    </p:extLst>
  </p:cSld>
  <p:clrMap bg1="lt1" tx1="dk1" bg2="lt2" tx2="dk2" accent1="accent1" accent2="accent2" accent3="accent3" accent4="accent4" accent5="accent5" accent6="accent6" hlink="hlink" folHlink="folHlink"/>
  <p:notesStyle>
    <a:lvl1pPr marL="0" algn="l" defTabSz="736549" rtl="0" eaLnBrk="1" latinLnBrk="0" hangingPunct="1">
      <a:defRPr sz="1000" kern="1200">
        <a:solidFill>
          <a:schemeClr val="tx1"/>
        </a:solidFill>
        <a:latin typeface="+mn-lt"/>
        <a:ea typeface="+mn-ea"/>
        <a:cs typeface="+mn-cs"/>
      </a:defRPr>
    </a:lvl1pPr>
    <a:lvl2pPr marL="368275" algn="l" defTabSz="736549" rtl="0" eaLnBrk="1" latinLnBrk="0" hangingPunct="1">
      <a:defRPr sz="1000" kern="1200">
        <a:solidFill>
          <a:schemeClr val="tx1"/>
        </a:solidFill>
        <a:latin typeface="+mn-lt"/>
        <a:ea typeface="+mn-ea"/>
        <a:cs typeface="+mn-cs"/>
      </a:defRPr>
    </a:lvl2pPr>
    <a:lvl3pPr marL="736549" algn="l" defTabSz="736549" rtl="0" eaLnBrk="1" latinLnBrk="0" hangingPunct="1">
      <a:defRPr sz="1000" kern="1200">
        <a:solidFill>
          <a:schemeClr val="tx1"/>
        </a:solidFill>
        <a:latin typeface="+mn-lt"/>
        <a:ea typeface="+mn-ea"/>
        <a:cs typeface="+mn-cs"/>
      </a:defRPr>
    </a:lvl3pPr>
    <a:lvl4pPr marL="1104824" algn="l" defTabSz="736549" rtl="0" eaLnBrk="1" latinLnBrk="0" hangingPunct="1">
      <a:defRPr sz="1000" kern="1200">
        <a:solidFill>
          <a:schemeClr val="tx1"/>
        </a:solidFill>
        <a:latin typeface="+mn-lt"/>
        <a:ea typeface="+mn-ea"/>
        <a:cs typeface="+mn-cs"/>
      </a:defRPr>
    </a:lvl4pPr>
    <a:lvl5pPr marL="1473098" algn="l" defTabSz="736549" rtl="0" eaLnBrk="1" latinLnBrk="0" hangingPunct="1">
      <a:defRPr sz="1000" kern="1200">
        <a:solidFill>
          <a:schemeClr val="tx1"/>
        </a:solidFill>
        <a:latin typeface="+mn-lt"/>
        <a:ea typeface="+mn-ea"/>
        <a:cs typeface="+mn-cs"/>
      </a:defRPr>
    </a:lvl5pPr>
    <a:lvl6pPr marL="1841373" algn="l" defTabSz="736549" rtl="0" eaLnBrk="1" latinLnBrk="0" hangingPunct="1">
      <a:defRPr sz="1000" kern="1200">
        <a:solidFill>
          <a:schemeClr val="tx1"/>
        </a:solidFill>
        <a:latin typeface="+mn-lt"/>
        <a:ea typeface="+mn-ea"/>
        <a:cs typeface="+mn-cs"/>
      </a:defRPr>
    </a:lvl6pPr>
    <a:lvl7pPr marL="2209648" algn="l" defTabSz="736549" rtl="0" eaLnBrk="1" latinLnBrk="0" hangingPunct="1">
      <a:defRPr sz="1000" kern="1200">
        <a:solidFill>
          <a:schemeClr val="tx1"/>
        </a:solidFill>
        <a:latin typeface="+mn-lt"/>
        <a:ea typeface="+mn-ea"/>
        <a:cs typeface="+mn-cs"/>
      </a:defRPr>
    </a:lvl7pPr>
    <a:lvl8pPr marL="2577922" algn="l" defTabSz="736549" rtl="0" eaLnBrk="1" latinLnBrk="0" hangingPunct="1">
      <a:defRPr sz="1000" kern="1200">
        <a:solidFill>
          <a:schemeClr val="tx1"/>
        </a:solidFill>
        <a:latin typeface="+mn-lt"/>
        <a:ea typeface="+mn-ea"/>
        <a:cs typeface="+mn-cs"/>
      </a:defRPr>
    </a:lvl8pPr>
    <a:lvl9pPr marL="2946197" algn="l" defTabSz="736549"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61147F9E-FA45-4097-AC9F-8DBDDCE63B23}" type="slidenum">
              <a:rPr lang="tr-TR" smtClean="0"/>
              <a:t>1</a:t>
            </a:fld>
            <a:endParaRPr lang="tr-TR"/>
          </a:p>
        </p:txBody>
      </p:sp>
    </p:spTree>
    <p:extLst>
      <p:ext uri="{BB962C8B-B14F-4D97-AF65-F5344CB8AC3E}">
        <p14:creationId xmlns:p14="http://schemas.microsoft.com/office/powerpoint/2010/main" val="412303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t>9</a:t>
            </a:fld>
            <a:endParaRPr lang="tr-TR"/>
          </a:p>
        </p:txBody>
      </p:sp>
    </p:spTree>
    <p:extLst>
      <p:ext uri="{BB962C8B-B14F-4D97-AF65-F5344CB8AC3E}">
        <p14:creationId xmlns:p14="http://schemas.microsoft.com/office/powerpoint/2010/main" val="136149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t>10</a:t>
            </a:fld>
            <a:endParaRPr lang="tr-TR"/>
          </a:p>
        </p:txBody>
      </p:sp>
    </p:spTree>
    <p:extLst>
      <p:ext uri="{BB962C8B-B14F-4D97-AF65-F5344CB8AC3E}">
        <p14:creationId xmlns:p14="http://schemas.microsoft.com/office/powerpoint/2010/main" val="3792546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61147F9E-FA45-4097-AC9F-8DBDDCE63B23}" type="slidenum">
              <a:rPr lang="tr-TR" smtClean="0"/>
              <a:t>18</a:t>
            </a:fld>
            <a:endParaRPr lang="tr-TR"/>
          </a:p>
        </p:txBody>
      </p:sp>
    </p:spTree>
    <p:extLst>
      <p:ext uri="{BB962C8B-B14F-4D97-AF65-F5344CB8AC3E}">
        <p14:creationId xmlns:p14="http://schemas.microsoft.com/office/powerpoint/2010/main" val="41230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9694" y="2348896"/>
            <a:ext cx="4529852" cy="1620770"/>
          </a:xfrm>
        </p:spPr>
        <p:txBody>
          <a:bodyPr/>
          <a:lstStyle/>
          <a:p>
            <a:r>
              <a:rPr lang="en-US" smtClean="0"/>
              <a:t>Click to edit Master title style</a:t>
            </a:r>
            <a:endParaRPr lang="tr-TR"/>
          </a:p>
        </p:txBody>
      </p:sp>
      <p:sp>
        <p:nvSpPr>
          <p:cNvPr id="3" name="Subtitle 2"/>
          <p:cNvSpPr>
            <a:spLocks noGrp="1"/>
          </p:cNvSpPr>
          <p:nvPr>
            <p:ph type="subTitle" idx="1"/>
          </p:nvPr>
        </p:nvSpPr>
        <p:spPr>
          <a:xfrm>
            <a:off x="799386" y="4284716"/>
            <a:ext cx="3730467" cy="1932323"/>
          </a:xfrm>
        </p:spPr>
        <p:txBody>
          <a:bodyPr/>
          <a:lstStyle>
            <a:lvl1pPr marL="0" indent="0" algn="ctr">
              <a:buNone/>
              <a:defRPr>
                <a:solidFill>
                  <a:schemeClr val="tx1">
                    <a:tint val="75000"/>
                  </a:schemeClr>
                </a:solidFill>
              </a:defRPr>
            </a:lvl1pPr>
            <a:lvl2pPr marL="368275" indent="0" algn="ctr">
              <a:buNone/>
              <a:defRPr>
                <a:solidFill>
                  <a:schemeClr val="tx1">
                    <a:tint val="75000"/>
                  </a:schemeClr>
                </a:solidFill>
              </a:defRPr>
            </a:lvl2pPr>
            <a:lvl3pPr marL="736549" indent="0" algn="ctr">
              <a:buNone/>
              <a:defRPr>
                <a:solidFill>
                  <a:schemeClr val="tx1">
                    <a:tint val="75000"/>
                  </a:schemeClr>
                </a:solidFill>
              </a:defRPr>
            </a:lvl3pPr>
            <a:lvl4pPr marL="1104824" indent="0" algn="ctr">
              <a:buNone/>
              <a:defRPr>
                <a:solidFill>
                  <a:schemeClr val="tx1">
                    <a:tint val="75000"/>
                  </a:schemeClr>
                </a:solidFill>
              </a:defRPr>
            </a:lvl4pPr>
            <a:lvl5pPr marL="1473098" indent="0" algn="ctr">
              <a:buNone/>
              <a:defRPr>
                <a:solidFill>
                  <a:schemeClr val="tx1">
                    <a:tint val="75000"/>
                  </a:schemeClr>
                </a:solidFill>
              </a:defRPr>
            </a:lvl5pPr>
            <a:lvl6pPr marL="1841373" indent="0" algn="ctr">
              <a:buNone/>
              <a:defRPr>
                <a:solidFill>
                  <a:schemeClr val="tx1">
                    <a:tint val="75000"/>
                  </a:schemeClr>
                </a:solidFill>
              </a:defRPr>
            </a:lvl6pPr>
            <a:lvl7pPr marL="2209648" indent="0" algn="ctr">
              <a:buNone/>
              <a:defRPr>
                <a:solidFill>
                  <a:schemeClr val="tx1">
                    <a:tint val="75000"/>
                  </a:schemeClr>
                </a:solidFill>
              </a:defRPr>
            </a:lvl7pPr>
            <a:lvl8pPr marL="2577922" indent="0" algn="ctr">
              <a:buNone/>
              <a:defRPr>
                <a:solidFill>
                  <a:schemeClr val="tx1">
                    <a:tint val="75000"/>
                  </a:schemeClr>
                </a:solidFill>
              </a:defRPr>
            </a:lvl8pPr>
            <a:lvl9pPr marL="2946197"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t>5.10.2016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3109220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t>5.10.2016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407616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0973" y="4858812"/>
            <a:ext cx="4529852" cy="1501751"/>
          </a:xfrm>
        </p:spPr>
        <p:txBody>
          <a:bodyPr anchor="t"/>
          <a:lstStyle>
            <a:lvl1pPr algn="l">
              <a:defRPr sz="3200" b="1" cap="all"/>
            </a:lvl1pPr>
          </a:lstStyle>
          <a:p>
            <a:r>
              <a:rPr lang="en-US" smtClean="0"/>
              <a:t>Click to edit Master title style</a:t>
            </a:r>
            <a:endParaRPr lang="tr-TR"/>
          </a:p>
        </p:txBody>
      </p:sp>
      <p:sp>
        <p:nvSpPr>
          <p:cNvPr id="3" name="Text Placeholder 2"/>
          <p:cNvSpPr>
            <a:spLocks noGrp="1"/>
          </p:cNvSpPr>
          <p:nvPr>
            <p:ph type="body" idx="1"/>
          </p:nvPr>
        </p:nvSpPr>
        <p:spPr>
          <a:xfrm>
            <a:off x="420973" y="3204789"/>
            <a:ext cx="4529852" cy="1654025"/>
          </a:xfrm>
        </p:spPr>
        <p:txBody>
          <a:bodyPr anchor="b"/>
          <a:lstStyle>
            <a:lvl1pPr marL="0" indent="0">
              <a:buNone/>
              <a:defRPr sz="1600">
                <a:solidFill>
                  <a:schemeClr val="tx1">
                    <a:tint val="75000"/>
                  </a:schemeClr>
                </a:solidFill>
              </a:defRPr>
            </a:lvl1pPr>
            <a:lvl2pPr marL="368275" indent="0">
              <a:buNone/>
              <a:defRPr sz="1400">
                <a:solidFill>
                  <a:schemeClr val="tx1">
                    <a:tint val="75000"/>
                  </a:schemeClr>
                </a:solidFill>
              </a:defRPr>
            </a:lvl2pPr>
            <a:lvl3pPr marL="736549" indent="0">
              <a:buNone/>
              <a:defRPr sz="1300">
                <a:solidFill>
                  <a:schemeClr val="tx1">
                    <a:tint val="75000"/>
                  </a:schemeClr>
                </a:solidFill>
              </a:defRPr>
            </a:lvl3pPr>
            <a:lvl4pPr marL="1104824" indent="0">
              <a:buNone/>
              <a:defRPr sz="1100">
                <a:solidFill>
                  <a:schemeClr val="tx1">
                    <a:tint val="75000"/>
                  </a:schemeClr>
                </a:solidFill>
              </a:defRPr>
            </a:lvl4pPr>
            <a:lvl5pPr marL="1473098" indent="0">
              <a:buNone/>
              <a:defRPr sz="1100">
                <a:solidFill>
                  <a:schemeClr val="tx1">
                    <a:tint val="75000"/>
                  </a:schemeClr>
                </a:solidFill>
              </a:defRPr>
            </a:lvl5pPr>
            <a:lvl6pPr marL="1841373" indent="0">
              <a:buNone/>
              <a:defRPr sz="1100">
                <a:solidFill>
                  <a:schemeClr val="tx1">
                    <a:tint val="75000"/>
                  </a:schemeClr>
                </a:solidFill>
              </a:defRPr>
            </a:lvl6pPr>
            <a:lvl7pPr marL="2209648" indent="0">
              <a:buNone/>
              <a:defRPr sz="1100">
                <a:solidFill>
                  <a:schemeClr val="tx1">
                    <a:tint val="75000"/>
                  </a:schemeClr>
                </a:solidFill>
              </a:defRPr>
            </a:lvl7pPr>
            <a:lvl8pPr marL="2577922" indent="0">
              <a:buNone/>
              <a:defRPr sz="1100">
                <a:solidFill>
                  <a:schemeClr val="tx1">
                    <a:tint val="75000"/>
                  </a:schemeClr>
                </a:solidFill>
              </a:defRPr>
            </a:lvl8pPr>
            <a:lvl9pPr marL="2946197"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9FEBCE-E2AD-42FE-9052-5A49CFCC2C33}" type="datetimeFigureOut">
              <a:rPr lang="tr-TR" smtClean="0"/>
              <a:t>5.10.2016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3112936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199850"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2042877"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559FEBCE-E2AD-42FE-9052-5A49CFCC2C33}" type="datetimeFigureOut">
              <a:rPr lang="tr-TR" smtClean="0"/>
              <a:t>5.10.2016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2572231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6462" y="302801"/>
            <a:ext cx="4796314" cy="1260211"/>
          </a:xfrm>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266462" y="1692534"/>
            <a:ext cx="2354672"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266462" y="2397900"/>
            <a:ext cx="2354672"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2707181" y="1692534"/>
            <a:ext cx="2355597"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2707181" y="2397900"/>
            <a:ext cx="2355597"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559FEBCE-E2AD-42FE-9052-5A49CFCC2C33}" type="datetimeFigureOut">
              <a:rPr lang="tr-TR" smtClean="0"/>
              <a:t>5.10.2016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1619084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559FEBCE-E2AD-42FE-9052-5A49CFCC2C33}" type="datetimeFigureOut">
              <a:rPr lang="tr-TR" smtClean="0"/>
              <a:t>5.10.2016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22940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9FEBCE-E2AD-42FE-9052-5A49CFCC2C33}" type="datetimeFigureOut">
              <a:rPr lang="tr-TR" smtClean="0"/>
              <a:t>5.10.2016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2025567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6465" y="301051"/>
            <a:ext cx="1753283" cy="1281214"/>
          </a:xfrm>
        </p:spPr>
        <p:txBody>
          <a:bodyPr anchor="b"/>
          <a:lstStyle>
            <a:lvl1pPr algn="l">
              <a:defRPr sz="1600" b="1"/>
            </a:lvl1pPr>
          </a:lstStyle>
          <a:p>
            <a:r>
              <a:rPr lang="en-US" smtClean="0"/>
              <a:t>Click to edit Master title style</a:t>
            </a:r>
            <a:endParaRPr lang="tr-TR"/>
          </a:p>
        </p:txBody>
      </p:sp>
      <p:sp>
        <p:nvSpPr>
          <p:cNvPr id="3" name="Content Placeholder 2"/>
          <p:cNvSpPr>
            <a:spLocks noGrp="1"/>
          </p:cNvSpPr>
          <p:nvPr>
            <p:ph idx="1"/>
          </p:nvPr>
        </p:nvSpPr>
        <p:spPr>
          <a:xfrm>
            <a:off x="2083586" y="301053"/>
            <a:ext cx="2979192" cy="6453329"/>
          </a:xfrm>
        </p:spPr>
        <p:txBody>
          <a:bodyPr/>
          <a:lstStyle>
            <a:lvl1pPr>
              <a:defRPr sz="2600"/>
            </a:lvl1pPr>
            <a:lvl2pPr>
              <a:defRPr sz="23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266465" y="1582267"/>
            <a:ext cx="1753283" cy="5172115"/>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t>5.10.2016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1814614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4568" y="5292887"/>
            <a:ext cx="3197543" cy="624855"/>
          </a:xfrm>
        </p:spPr>
        <p:txBody>
          <a:bodyPr anchor="b"/>
          <a:lstStyle>
            <a:lvl1pPr algn="l">
              <a:defRPr sz="1600" b="1"/>
            </a:lvl1pPr>
          </a:lstStyle>
          <a:p>
            <a:r>
              <a:rPr lang="en-US" smtClean="0"/>
              <a:t>Click to edit Master title style</a:t>
            </a:r>
            <a:endParaRPr lang="tr-TR"/>
          </a:p>
        </p:txBody>
      </p:sp>
      <p:sp>
        <p:nvSpPr>
          <p:cNvPr id="3" name="Picture Placeholder 2"/>
          <p:cNvSpPr>
            <a:spLocks noGrp="1"/>
          </p:cNvSpPr>
          <p:nvPr>
            <p:ph type="pic" idx="1"/>
          </p:nvPr>
        </p:nvSpPr>
        <p:spPr>
          <a:xfrm>
            <a:off x="1044568" y="675612"/>
            <a:ext cx="3197543" cy="4536758"/>
          </a:xfrm>
        </p:spPr>
        <p:txBody>
          <a:bodyPr/>
          <a:lstStyle>
            <a:lvl1pPr marL="0" indent="0">
              <a:buNone/>
              <a:defRPr sz="2600"/>
            </a:lvl1pPr>
            <a:lvl2pPr marL="368275" indent="0">
              <a:buNone/>
              <a:defRPr sz="2300"/>
            </a:lvl2pPr>
            <a:lvl3pPr marL="736549" indent="0">
              <a:buNone/>
              <a:defRPr sz="1900"/>
            </a:lvl3pPr>
            <a:lvl4pPr marL="1104824" indent="0">
              <a:buNone/>
              <a:defRPr sz="1600"/>
            </a:lvl4pPr>
            <a:lvl5pPr marL="1473098" indent="0">
              <a:buNone/>
              <a:defRPr sz="1600"/>
            </a:lvl5pPr>
            <a:lvl6pPr marL="1841373" indent="0">
              <a:buNone/>
              <a:defRPr sz="1600"/>
            </a:lvl6pPr>
            <a:lvl7pPr marL="2209648" indent="0">
              <a:buNone/>
              <a:defRPr sz="1600"/>
            </a:lvl7pPr>
            <a:lvl8pPr marL="2577922" indent="0">
              <a:buNone/>
              <a:defRPr sz="1600"/>
            </a:lvl8pPr>
            <a:lvl9pPr marL="2946197" indent="0">
              <a:buNone/>
              <a:defRPr sz="1600"/>
            </a:lvl9pPr>
          </a:lstStyle>
          <a:p>
            <a:endParaRPr lang="tr-TR"/>
          </a:p>
        </p:txBody>
      </p:sp>
      <p:sp>
        <p:nvSpPr>
          <p:cNvPr id="4" name="Text Placeholder 3"/>
          <p:cNvSpPr>
            <a:spLocks noGrp="1"/>
          </p:cNvSpPr>
          <p:nvPr>
            <p:ph type="body" sz="half" idx="2"/>
          </p:nvPr>
        </p:nvSpPr>
        <p:spPr>
          <a:xfrm>
            <a:off x="1044568" y="5917742"/>
            <a:ext cx="3197543" cy="887397"/>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t>5.10.2016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3068325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t>5.10.2016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94168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97773" y="404319"/>
            <a:ext cx="899309" cy="8600937"/>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199848" y="404319"/>
            <a:ext cx="2609106" cy="86009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t>5.10.2016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2148629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462" y="302801"/>
            <a:ext cx="4796314" cy="1260211"/>
          </a:xfrm>
          <a:prstGeom prst="rect">
            <a:avLst/>
          </a:prstGeom>
        </p:spPr>
        <p:txBody>
          <a:bodyPr vert="horz" lIns="73655" tIns="36827" rIns="73655" bIns="36827"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266462" y="1764298"/>
            <a:ext cx="4796314" cy="4990084"/>
          </a:xfrm>
          <a:prstGeom prst="rect">
            <a:avLst/>
          </a:prstGeom>
        </p:spPr>
        <p:txBody>
          <a:bodyPr vert="horz" lIns="73655" tIns="36827" rIns="73655" bIns="368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266462" y="7008173"/>
            <a:ext cx="1243489" cy="402567"/>
          </a:xfrm>
          <a:prstGeom prst="rect">
            <a:avLst/>
          </a:prstGeom>
        </p:spPr>
        <p:txBody>
          <a:bodyPr vert="horz" lIns="73655" tIns="36827" rIns="73655" bIns="36827" rtlCol="0" anchor="ctr"/>
          <a:lstStyle>
            <a:lvl1pPr algn="l">
              <a:defRPr sz="1000">
                <a:solidFill>
                  <a:schemeClr val="tx1">
                    <a:tint val="75000"/>
                  </a:schemeClr>
                </a:solidFill>
              </a:defRPr>
            </a:lvl1pPr>
          </a:lstStyle>
          <a:p>
            <a:fld id="{559FEBCE-E2AD-42FE-9052-5A49CFCC2C33}" type="datetimeFigureOut">
              <a:rPr lang="tr-TR" smtClean="0"/>
              <a:t>5.10.2016</a:t>
            </a:fld>
            <a:endParaRPr lang="tr-TR"/>
          </a:p>
        </p:txBody>
      </p:sp>
      <p:sp>
        <p:nvSpPr>
          <p:cNvPr id="5" name="Footer Placeholder 4"/>
          <p:cNvSpPr>
            <a:spLocks noGrp="1"/>
          </p:cNvSpPr>
          <p:nvPr>
            <p:ph type="ftr" sz="quarter" idx="3"/>
          </p:nvPr>
        </p:nvSpPr>
        <p:spPr>
          <a:xfrm>
            <a:off x="1820824" y="7008173"/>
            <a:ext cx="1687592" cy="402567"/>
          </a:xfrm>
          <a:prstGeom prst="rect">
            <a:avLst/>
          </a:prstGeom>
        </p:spPr>
        <p:txBody>
          <a:bodyPr vert="horz" lIns="73655" tIns="36827" rIns="73655" bIns="36827" rtlCol="0" anchor="ctr"/>
          <a:lstStyle>
            <a:lvl1pPr algn="ctr">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3819287" y="7008173"/>
            <a:ext cx="1243489" cy="402567"/>
          </a:xfrm>
          <a:prstGeom prst="rect">
            <a:avLst/>
          </a:prstGeom>
        </p:spPr>
        <p:txBody>
          <a:bodyPr vert="horz" lIns="73655" tIns="36827" rIns="73655" bIns="36827" rtlCol="0" anchor="ctr"/>
          <a:lstStyle>
            <a:lvl1pPr algn="r">
              <a:defRPr sz="1000">
                <a:solidFill>
                  <a:schemeClr val="tx1">
                    <a:tint val="75000"/>
                  </a:schemeClr>
                </a:solidFill>
              </a:defRPr>
            </a:lvl1pPr>
          </a:lstStyle>
          <a:p>
            <a:fld id="{260B30BE-7D6A-4154-AD21-86F0A622D86C}" type="slidenum">
              <a:rPr lang="tr-TR" smtClean="0"/>
              <a:t>‹#›</a:t>
            </a:fld>
            <a:endParaRPr lang="tr-TR"/>
          </a:p>
        </p:txBody>
      </p:sp>
    </p:spTree>
    <p:extLst>
      <p:ext uri="{BB962C8B-B14F-4D97-AF65-F5344CB8AC3E}">
        <p14:creationId xmlns:p14="http://schemas.microsoft.com/office/powerpoint/2010/main" val="233863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736549" rtl="0" eaLnBrk="1" latinLnBrk="0" hangingPunct="1">
        <a:spcBef>
          <a:spcPct val="0"/>
        </a:spcBef>
        <a:buNone/>
        <a:defRPr sz="3500" kern="1200">
          <a:solidFill>
            <a:schemeClr val="tx1"/>
          </a:solidFill>
          <a:latin typeface="+mj-lt"/>
          <a:ea typeface="+mj-ea"/>
          <a:cs typeface="+mj-cs"/>
        </a:defRPr>
      </a:lvl1pPr>
    </p:titleStyle>
    <p:bodyStyle>
      <a:lvl1pPr marL="276206" indent="-276206" algn="l" defTabSz="736549"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1pPr>
      <a:lvl2pPr marL="598446" indent="-230172" algn="l" defTabSz="736549"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2pPr>
      <a:lvl3pPr marL="920687" indent="-184137" algn="l" defTabSz="736549"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3pPr>
      <a:lvl4pPr marL="1288961"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1657236"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02551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393785"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276206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130334"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p:bodyStyle>
    <p:other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emf"/><Relationship Id="rId4" Type="http://schemas.openxmlformats.org/officeDocument/2006/relationships/image" Target="../media/image50.jpeg"/></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r="40849" b="41113"/>
          <a:stretch/>
        </p:blipFill>
        <p:spPr>
          <a:xfrm>
            <a:off x="2406493" y="4356695"/>
            <a:ext cx="2948754" cy="3123849"/>
          </a:xfrm>
          <a:prstGeom prst="rect">
            <a:avLst/>
          </a:prstGeom>
        </p:spPr>
      </p:pic>
      <p:sp>
        <p:nvSpPr>
          <p:cNvPr id="8" name="Rounded Rectangle 7"/>
          <p:cNvSpPr/>
          <p:nvPr/>
        </p:nvSpPr>
        <p:spPr>
          <a:xfrm>
            <a:off x="144339" y="42300"/>
            <a:ext cx="1644127" cy="359431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73655" tIns="36827" rIns="73655" bIns="36827" rtlCol="0" anchor="ctr"/>
          <a:lstStyle/>
          <a:p>
            <a:pPr algn="ctr"/>
            <a:endParaRPr lang="tr-TR" dirty="0"/>
          </a:p>
        </p:txBody>
      </p:sp>
      <p:pic>
        <p:nvPicPr>
          <p:cNvPr id="1027" name="Picture 3" descr="RotaryMoE_RG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504" y="148442"/>
            <a:ext cx="1020038" cy="108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576" y="1339325"/>
            <a:ext cx="986405" cy="1030125"/>
          </a:xfrm>
          <a:prstGeom prst="rect">
            <a:avLst/>
          </a:prstGeom>
        </p:spPr>
      </p:pic>
      <p:sp>
        <p:nvSpPr>
          <p:cNvPr id="10" name="TextBox 9"/>
          <p:cNvSpPr txBox="1"/>
          <p:nvPr/>
        </p:nvSpPr>
        <p:spPr>
          <a:xfrm>
            <a:off x="1993144" y="326561"/>
            <a:ext cx="2965680" cy="2998251"/>
          </a:xfrm>
          <a:prstGeom prst="rect">
            <a:avLst/>
          </a:prstGeom>
          <a:noFill/>
        </p:spPr>
        <p:txBody>
          <a:bodyPr wrap="square" lIns="73655" tIns="36827" rIns="73655" bIns="36827" rtlCol="0">
            <a:spAutoFit/>
          </a:bodyPr>
          <a:lstStyle/>
          <a:p>
            <a:pPr algn="ctr"/>
            <a:r>
              <a:rPr lang="tr-TR" sz="1900" b="1" dirty="0">
                <a:solidFill>
                  <a:schemeClr val="bg1"/>
                </a:solidFill>
              </a:rPr>
              <a:t>ULUSLARARASI ROTARY 2430. BÖLGE</a:t>
            </a:r>
          </a:p>
          <a:p>
            <a:pPr algn="ctr"/>
            <a:endParaRPr lang="tr-TR" sz="1900" b="1" dirty="0">
              <a:solidFill>
                <a:schemeClr val="bg1"/>
              </a:solidFill>
            </a:endParaRPr>
          </a:p>
          <a:p>
            <a:pPr algn="ctr"/>
            <a:endParaRPr lang="tr-TR" sz="1900" b="1" dirty="0">
              <a:solidFill>
                <a:schemeClr val="bg1"/>
              </a:solidFill>
            </a:endParaRPr>
          </a:p>
          <a:p>
            <a:pPr algn="ctr"/>
            <a:r>
              <a:rPr lang="tr-TR" sz="1900" b="1" dirty="0">
                <a:solidFill>
                  <a:schemeClr val="bg1"/>
                </a:solidFill>
              </a:rPr>
              <a:t>ANKARA BAHÇELİEVLER ROTARY KULÜBÜ</a:t>
            </a:r>
          </a:p>
          <a:p>
            <a:pPr algn="ctr"/>
            <a:endParaRPr lang="tr-TR" sz="1900" b="1" dirty="0">
              <a:solidFill>
                <a:schemeClr val="bg1"/>
              </a:solidFill>
            </a:endParaRPr>
          </a:p>
          <a:p>
            <a:pPr algn="ctr"/>
            <a:endParaRPr lang="tr-TR" sz="1900" b="1" dirty="0">
              <a:solidFill>
                <a:schemeClr val="bg1"/>
              </a:solidFill>
            </a:endParaRPr>
          </a:p>
          <a:p>
            <a:pPr algn="ctr"/>
            <a:r>
              <a:rPr lang="tr-TR" sz="1900" b="1" dirty="0" smtClean="0">
                <a:solidFill>
                  <a:schemeClr val="bg1"/>
                </a:solidFill>
              </a:rPr>
              <a:t>2016-17 </a:t>
            </a:r>
            <a:r>
              <a:rPr lang="tr-TR" sz="1900" b="1" dirty="0">
                <a:solidFill>
                  <a:schemeClr val="bg1"/>
                </a:solidFill>
              </a:rPr>
              <a:t>DÖNEMİ</a:t>
            </a:r>
          </a:p>
          <a:p>
            <a:pPr algn="ctr"/>
            <a:r>
              <a:rPr lang="tr-TR" sz="1900" b="1" dirty="0" smtClean="0">
                <a:solidFill>
                  <a:schemeClr val="bg1"/>
                </a:solidFill>
              </a:rPr>
              <a:t>Eylül 2016</a:t>
            </a:r>
            <a:endParaRPr lang="tr-TR" sz="1900" b="1" dirty="0">
              <a:solidFill>
                <a:schemeClr val="bg1"/>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1831130118"/>
              </p:ext>
            </p:extLst>
          </p:nvPr>
        </p:nvGraphicFramePr>
        <p:xfrm>
          <a:off x="0" y="4356695"/>
          <a:ext cx="2720576" cy="1368072"/>
        </p:xfrm>
        <a:graphic>
          <a:graphicData uri="http://schemas.openxmlformats.org/drawingml/2006/table">
            <a:tbl>
              <a:tblPr firstRow="1" bandRow="1">
                <a:tableStyleId>{2D5ABB26-0587-4C30-8999-92F81FD0307C}</a:tableStyleId>
              </a:tblPr>
              <a:tblGrid>
                <a:gridCol w="1440483"/>
                <a:gridCol w="1280093"/>
              </a:tblGrid>
              <a:tr h="226838">
                <a:tc gridSpan="2">
                  <a:txBody>
                    <a:bodyPr/>
                    <a:lstStyle/>
                    <a:p>
                      <a:r>
                        <a:rPr lang="tr-TR" sz="1000" b="1" u="sng" dirty="0" smtClean="0">
                          <a:solidFill>
                            <a:schemeClr val="bg1"/>
                          </a:solidFill>
                        </a:rPr>
                        <a:t>KULÜP</a:t>
                      </a:r>
                      <a:r>
                        <a:rPr lang="tr-TR" sz="1000" b="1" u="sng" baseline="0" dirty="0" smtClean="0">
                          <a:solidFill>
                            <a:schemeClr val="bg1"/>
                          </a:solidFill>
                        </a:rPr>
                        <a:t> YÖNETİM KURULU</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Cengiz Kaya</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Asbaşkan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Eran Sözen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G. Sekreter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Mert Özmut</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Sayman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Murat Doğru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Üye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Emre Öztürk</a:t>
                      </a:r>
                      <a:endParaRPr lang="tr-TR" sz="1000" dirty="0">
                        <a:solidFill>
                          <a:schemeClr val="bg1"/>
                        </a:solidFill>
                      </a:endParaRPr>
                    </a:p>
                  </a:txBody>
                  <a:tcPr marL="71057" marR="71057" marT="37806" marB="37806"/>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630416436"/>
              </p:ext>
            </p:extLst>
          </p:nvPr>
        </p:nvGraphicFramePr>
        <p:xfrm>
          <a:off x="10824" y="5724847"/>
          <a:ext cx="2797811" cy="1824096"/>
        </p:xfrm>
        <a:graphic>
          <a:graphicData uri="http://schemas.openxmlformats.org/drawingml/2006/table">
            <a:tbl>
              <a:tblPr firstRow="1" firstCol="1" bandRow="1">
                <a:tableStyleId>{2D5ABB26-0587-4C30-8999-92F81FD0307C}</a:tableStyleId>
              </a:tblPr>
              <a:tblGrid>
                <a:gridCol w="1440483"/>
                <a:gridCol w="1357328"/>
              </a:tblGrid>
              <a:tr h="226838">
                <a:tc gridSpan="2">
                  <a:txBody>
                    <a:bodyPr/>
                    <a:lstStyle/>
                    <a:p>
                      <a:r>
                        <a:rPr lang="tr-TR" sz="1000" b="1" u="sng" dirty="0" smtClean="0">
                          <a:solidFill>
                            <a:schemeClr val="bg1"/>
                          </a:solidFill>
                        </a:rPr>
                        <a:t>ANA KOMİTE BAŞKANLARI</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Stratejik Planlama</a:t>
                      </a:r>
                      <a:endParaRPr lang="tr-TR" sz="1000" b="1" dirty="0">
                        <a:solidFill>
                          <a:schemeClr val="bg1"/>
                        </a:solidFill>
                      </a:endParaRPr>
                    </a:p>
                  </a:txBody>
                  <a:tcPr marL="71057" marR="71057" marT="37806" marB="37806"/>
                </a:tc>
                <a:tc>
                  <a:txBody>
                    <a:bodyPr/>
                    <a:lstStyle/>
                    <a:p>
                      <a:r>
                        <a:rPr lang="tr-TR" sz="1000" dirty="0" smtClean="0">
                          <a:solidFill>
                            <a:schemeClr val="bg1"/>
                          </a:solidFill>
                        </a:rPr>
                        <a:t>: Ömer Naci YUKARUÇ</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2017-2018</a:t>
                      </a:r>
                      <a:r>
                        <a:rPr lang="tr-TR" sz="1000" b="1" baseline="0" dirty="0" smtClean="0">
                          <a:solidFill>
                            <a:schemeClr val="bg1"/>
                          </a:solidFill>
                        </a:rPr>
                        <a:t> BES Asamble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Kadri Güneş</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Üyelik</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Ahmet Akyol</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İçi</a:t>
                      </a:r>
                      <a:r>
                        <a:rPr lang="tr-TR" sz="1000" b="1" baseline="0" dirty="0" smtClean="0">
                          <a:solidFill>
                            <a:schemeClr val="bg1"/>
                          </a:solidFill>
                        </a:rPr>
                        <a:t> Hizmetler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Namık Kodaman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Hizmet Projeleri</a:t>
                      </a:r>
                      <a:endParaRPr lang="tr-TR" sz="1000" b="1" dirty="0">
                        <a:solidFill>
                          <a:schemeClr val="bg1"/>
                        </a:solidFill>
                      </a:endParaRPr>
                    </a:p>
                  </a:txBody>
                  <a:tcPr marL="71057" marR="71057" marT="37806" marB="37806"/>
                </a:tc>
                <a:tc>
                  <a:txBody>
                    <a:bodyPr/>
                    <a:lstStyle/>
                    <a:p>
                      <a:pPr algn="l"/>
                      <a:r>
                        <a:rPr lang="tr-TR" sz="1000" dirty="0" smtClean="0">
                          <a:solidFill>
                            <a:schemeClr val="bg1"/>
                          </a:solidFill>
                        </a:rPr>
                        <a:t>: Necil Büyükpamukçu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Halkla İlişkiler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Levent Çolak</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Rotary Vakfı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Abdullah Küreğibüyük</a:t>
                      </a:r>
                      <a:endParaRPr lang="tr-TR" sz="1000" dirty="0">
                        <a:solidFill>
                          <a:schemeClr val="bg1"/>
                        </a:solidFill>
                      </a:endParaRPr>
                    </a:p>
                  </a:txBody>
                  <a:tcPr marL="71057" marR="71057" marT="37806" marB="37806"/>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01812831"/>
              </p:ext>
            </p:extLst>
          </p:nvPr>
        </p:nvGraphicFramePr>
        <p:xfrm>
          <a:off x="0" y="3651156"/>
          <a:ext cx="3024659" cy="705539"/>
        </p:xfrm>
        <a:graphic>
          <a:graphicData uri="http://schemas.openxmlformats.org/drawingml/2006/table">
            <a:tbl>
              <a:tblPr firstRow="1" bandRow="1">
                <a:tableStyleId>{2D5ABB26-0587-4C30-8999-92F81FD0307C}</a:tableStyleId>
              </a:tblPr>
              <a:tblGrid>
                <a:gridCol w="1407110"/>
                <a:gridCol w="1617549"/>
              </a:tblGrid>
              <a:tr h="226838">
                <a:tc>
                  <a:txBody>
                    <a:bodyPr/>
                    <a:lstStyle/>
                    <a:p>
                      <a:r>
                        <a:rPr lang="tr-TR" sz="1000" b="1" dirty="0" smtClean="0">
                          <a:solidFill>
                            <a:schemeClr val="bg1"/>
                          </a:solidFill>
                        </a:rPr>
                        <a:t>U.R Başkanı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John F. Germ</a:t>
                      </a:r>
                      <a:endParaRPr lang="tr-TR" sz="1000" dirty="0">
                        <a:solidFill>
                          <a:srgbClr val="FF0000"/>
                        </a:solidFill>
                      </a:endParaRPr>
                    </a:p>
                  </a:txBody>
                  <a:tcPr marL="71057" marR="71057" marT="37806" marB="37806"/>
                </a:tc>
              </a:tr>
              <a:tr h="249515">
                <a:tc>
                  <a:txBody>
                    <a:bodyPr/>
                    <a:lstStyle/>
                    <a:p>
                      <a:r>
                        <a:rPr lang="tr-TR" sz="1000" b="1" dirty="0" smtClean="0">
                          <a:solidFill>
                            <a:schemeClr val="bg1"/>
                          </a:solidFill>
                        </a:rPr>
                        <a:t>2430. Bölge Guvernörü</a:t>
                      </a:r>
                      <a:endParaRPr lang="tr-TR" sz="1000" b="1" dirty="0">
                        <a:solidFill>
                          <a:schemeClr val="bg1"/>
                        </a:solidFill>
                      </a:endParaRPr>
                    </a:p>
                  </a:txBody>
                  <a:tcPr marL="71057" marR="71057" marT="37806" marB="37806"/>
                </a:tc>
                <a:tc>
                  <a:txBody>
                    <a:bodyPr/>
                    <a:lstStyle/>
                    <a:p>
                      <a:r>
                        <a:rPr lang="tr-TR" sz="1000" dirty="0" smtClean="0">
                          <a:solidFill>
                            <a:schemeClr val="bg1"/>
                          </a:solidFill>
                        </a:rPr>
                        <a:t>: Güner İnci</a:t>
                      </a:r>
                      <a:endParaRPr lang="tr-TR" sz="1000" dirty="0">
                        <a:solidFill>
                          <a:schemeClr val="bg1"/>
                        </a:solidFill>
                      </a:endParaRPr>
                    </a:p>
                  </a:txBody>
                  <a:tcPr marL="71057" marR="71057" marT="37806" marB="37806"/>
                </a:tc>
              </a:tr>
              <a:tr h="0">
                <a:tc>
                  <a:txBody>
                    <a:bodyPr/>
                    <a:lstStyle/>
                    <a:p>
                      <a:r>
                        <a:rPr lang="tr-TR" sz="1000" b="1" dirty="0" smtClean="0">
                          <a:solidFill>
                            <a:schemeClr val="bg1"/>
                          </a:solidFill>
                        </a:rPr>
                        <a:t>17. Grup Kl. Guv. Yrd.</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A.Engin Bozkurt</a:t>
                      </a:r>
                      <a:endParaRPr lang="tr-TR" sz="1000" dirty="0">
                        <a:solidFill>
                          <a:schemeClr val="bg1"/>
                        </a:solidFill>
                      </a:endParaRPr>
                    </a:p>
                  </a:txBody>
                  <a:tcPr marL="71057" marR="71057" marT="37806" marB="37806"/>
                </a:tc>
              </a:tr>
            </a:tbl>
          </a:graphicData>
        </a:graphic>
      </p:graphicFrame>
      <p:pic>
        <p:nvPicPr>
          <p:cNvPr id="16" name="Picture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7743" y="2463441"/>
            <a:ext cx="907452" cy="101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5408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214" y="14105"/>
            <a:ext cx="3348704" cy="382150"/>
          </a:xfrm>
          <a:prstGeom prst="rect">
            <a:avLst/>
          </a:prstGeom>
        </p:spPr>
        <p:txBody>
          <a:bodyPr wrap="square" lIns="73655" tIns="36827" rIns="73655" bIns="36827">
            <a:spAutoFit/>
          </a:bodyPr>
          <a:lstStyle/>
          <a:p>
            <a:pPr algn="just"/>
            <a:r>
              <a:rPr lang="tr-TR" sz="1000" dirty="0"/>
              <a:t>Değerli Dostlarım,</a:t>
            </a:r>
          </a:p>
          <a:p>
            <a:pPr algn="just"/>
            <a:endParaRPr lang="tr-TR" sz="1000" dirty="0"/>
          </a:p>
        </p:txBody>
      </p:sp>
      <p:sp>
        <p:nvSpPr>
          <p:cNvPr id="3" name="Rectangle 2"/>
          <p:cNvSpPr/>
          <p:nvPr/>
        </p:nvSpPr>
        <p:spPr>
          <a:xfrm>
            <a:off x="205387" y="1881079"/>
            <a:ext cx="4979512" cy="6076016"/>
          </a:xfrm>
          <a:prstGeom prst="rect">
            <a:avLst/>
          </a:prstGeom>
        </p:spPr>
        <p:txBody>
          <a:bodyPr wrap="square" lIns="73655" tIns="36827" rIns="73655" bIns="36827">
            <a:spAutoFit/>
          </a:bodyPr>
          <a:lstStyle/>
          <a:p>
            <a:pPr algn="just"/>
            <a:r>
              <a:rPr lang="tr-TR" sz="1000" dirty="0"/>
              <a:t>ciddi projeler yapmış ve çok sayıda insanımızın okur yazar </a:t>
            </a:r>
            <a:r>
              <a:rPr lang="tr-TR" sz="1000" dirty="0" smtClean="0"/>
              <a:t>olmasını </a:t>
            </a:r>
            <a:r>
              <a:rPr lang="tr-TR" sz="1000" dirty="0"/>
              <a:t>sağlamıştır. </a:t>
            </a:r>
            <a:br>
              <a:rPr lang="tr-TR" sz="1000" dirty="0"/>
            </a:br>
            <a:r>
              <a:rPr lang="tr-TR" sz="1000" dirty="0" smtClean="0"/>
              <a:t>Eskiden k</a:t>
            </a:r>
            <a:r>
              <a:rPr lang="tr-TR" sz="1000" dirty="0" smtClean="0"/>
              <a:t>olay </a:t>
            </a:r>
            <a:r>
              <a:rPr lang="tr-TR" sz="1000" dirty="0"/>
              <a:t>bir metni okuyup anlayan, yalın bir tümceyi yazan ve imzasını atan kişi olarak </a:t>
            </a:r>
            <a:r>
              <a:rPr lang="tr-TR" sz="1000" dirty="0" smtClean="0"/>
              <a:t>tanımlanan </a:t>
            </a:r>
            <a:r>
              <a:rPr lang="tr-TR" sz="1000" dirty="0" smtClean="0"/>
              <a:t>okur-yazarlık</a:t>
            </a:r>
            <a:r>
              <a:rPr lang="tr-TR" sz="1000" dirty="0" smtClean="0"/>
              <a:t>, </a:t>
            </a:r>
            <a:r>
              <a:rPr lang="tr-TR" sz="1000" dirty="0" smtClean="0"/>
              <a:t>günümüzde </a:t>
            </a:r>
            <a:r>
              <a:rPr lang="tr-TR" sz="1000" b="1" dirty="0" smtClean="0"/>
              <a:t>"Okur-yazar</a:t>
            </a:r>
            <a:r>
              <a:rPr lang="tr-TR" sz="1000" b="1" dirty="0"/>
              <a:t>, kendinin ve içinde yaşadığı toplumun gelişmesine katkıda bulunabilecek derecede Okuma-Yazma ve Hesap yapma becerilerine sahip, grup ve topluluk içindeki görevlerini etkin bir şekilde yerine getirebilmesi için gerekli bilgi ve becerileri kazanmış </a:t>
            </a:r>
            <a:r>
              <a:rPr lang="tr-TR" sz="1000" b="1" dirty="0" smtClean="0"/>
              <a:t>kişidir» </a:t>
            </a:r>
            <a:r>
              <a:rPr lang="tr-TR" sz="1000" dirty="0" smtClean="0"/>
              <a:t>şeklinde tanımlandı. </a:t>
            </a:r>
            <a:r>
              <a:rPr lang="tr-TR" sz="1000" dirty="0"/>
              <a:t>Bu tanımlamalardan da anlaşılacağı </a:t>
            </a:r>
            <a:r>
              <a:rPr lang="tr-TR" sz="1000" dirty="0" smtClean="0"/>
              <a:t>üzere Okuma-Yazma </a:t>
            </a:r>
            <a:r>
              <a:rPr lang="tr-TR" sz="1000" dirty="0"/>
              <a:t>kavramına dar açıdan bakış bir yana bırakılmış, fonksiyonel ( işlevsel ) Okuma-Yazma olarak tasarlanan ve sürekli eğitim anlayışına yönelik bir Okuma-Yazma kavramı gündeme </a:t>
            </a:r>
            <a:r>
              <a:rPr lang="tr-TR" sz="1000" dirty="0" smtClean="0"/>
              <a:t>gelmiştir</a:t>
            </a:r>
            <a:r>
              <a:rPr lang="tr-TR" sz="1000" dirty="0" smtClean="0"/>
              <a:t>.</a:t>
            </a:r>
          </a:p>
          <a:p>
            <a:pPr algn="just"/>
            <a:r>
              <a:rPr lang="tr-TR" sz="1000" dirty="0" smtClean="0"/>
              <a:t>Ülkemizde </a:t>
            </a:r>
            <a:r>
              <a:rPr lang="tr-TR" sz="1000" dirty="0"/>
              <a:t>Temel Okur-Yazarlık % 90’nın üzerinde iken, İşlevsel Okur-Yazarlık % 20’nin </a:t>
            </a:r>
            <a:r>
              <a:rPr lang="tr-TR" sz="1000" dirty="0" smtClean="0"/>
              <a:t>altındadır. Bu nedenle , Rotary’nin </a:t>
            </a:r>
            <a:r>
              <a:rPr lang="tr-TR" sz="1000" dirty="0" smtClean="0"/>
              <a:t>en önemli görevlerinden </a:t>
            </a:r>
            <a:r>
              <a:rPr lang="tr-TR" sz="1000" dirty="0" smtClean="0"/>
              <a:t>birisi de ülkemizdeki toplumu eğitmek, bilinçlendirmek, kültürel seviyeyi arttırmak, toplumu ülkemizde yaşanan olayları değerlendirebilecek seviyeye ulaştırabilmektir.</a:t>
            </a:r>
          </a:p>
          <a:p>
            <a:pPr algn="just"/>
            <a:r>
              <a:rPr lang="tr-TR" sz="1000" dirty="0" smtClean="0"/>
              <a:t>Bu bilinçle, titizlikle seçtiğimiz bursiyerlerimize yenilerini ilave etmek için, 25 Eylül </a:t>
            </a:r>
            <a:r>
              <a:rPr lang="tr-TR" sz="1000" dirty="0" smtClean="0"/>
              <a:t>2016 tarihinde </a:t>
            </a:r>
            <a:r>
              <a:rPr lang="tr-TR" sz="1000" dirty="0" smtClean="0"/>
              <a:t>RC Galeri’de yapılan bir müzayedeye «Şehit Çocuklarına Eğitim İçin Burs Fonu Yaratmak» projemiz ile katıldık. Kulübümüz adına bağışlanan beş eserin sanatseverlere sunulduğu  müzayede de, resimlerimizi satarak elde ettiğimiz ilk gelirimizin yanısıra,  Rotary’ i ve  Ankara Bahçelievler Rotary Kulübünü tanıtma fırsatı bulduk. Huzurlarınızda, kulübümüze resim bağışında bulunan sanatçılara, müzayedeye katılan tüm dostlarımıza teşekkür ederim. </a:t>
            </a:r>
          </a:p>
          <a:p>
            <a:pPr algn="just"/>
            <a:r>
              <a:rPr lang="tr-TR" sz="1000" dirty="0" smtClean="0"/>
              <a:t>Uluslarası Rotary Vakfının 100. yılına denk gelen Aralık ayında da, çok büyük eserlerin yer aldığı benzeri bir proje yapmayı planlıyoruz.</a:t>
            </a:r>
          </a:p>
          <a:p>
            <a:r>
              <a:rPr lang="tr-TR" sz="1000" dirty="0" smtClean="0"/>
              <a:t>Coca-Cola Fabrikası işyeri gezimizide gerçekleştirdiğimiz Eylül </a:t>
            </a:r>
            <a:r>
              <a:rPr lang="tr-TR" sz="1000" dirty="0" smtClean="0"/>
              <a:t>ayı’nın ilk toplantısında Kulüp </a:t>
            </a:r>
            <a:r>
              <a:rPr lang="tr-TR" sz="1000" dirty="0"/>
              <a:t>İçi Hizmetler Komitesi, Projeler Komitesi ve Halkla İlişkiler Komitesi Başkanlarımız, ilk iki aylık dönemdeki komite faaliyetleri hakkında dostlarımızı bilgilendirdiler</a:t>
            </a:r>
            <a:r>
              <a:rPr lang="tr-TR" sz="1000" dirty="0" smtClean="0"/>
              <a:t>. Konuşmacımız Prof. Seyit Mercanlıgil’ in «Obosite ve Beslenme Tedavisi» konulu sunumunun yapıldığı ikinci </a:t>
            </a:r>
            <a:r>
              <a:rPr lang="tr-TR" sz="1000" dirty="0" smtClean="0"/>
              <a:t>toplantımız da</a:t>
            </a:r>
            <a:r>
              <a:rPr lang="tr-TR" sz="1000" dirty="0" smtClean="0"/>
              <a:t>, eski üyelerimizden Mehmet Ersan dostumuz , «Göğe Selam» oturumunda </a:t>
            </a:r>
            <a:r>
              <a:rPr lang="tr-TR" sz="1000" dirty="0"/>
              <a:t>1996-1997 Rotary </a:t>
            </a:r>
            <a:r>
              <a:rPr lang="tr-TR" sz="1000" dirty="0" smtClean="0"/>
              <a:t>döneminde </a:t>
            </a:r>
            <a:r>
              <a:rPr lang="tr-TR" sz="1000" dirty="0"/>
              <a:t>kulüp </a:t>
            </a:r>
            <a:r>
              <a:rPr lang="tr-TR" sz="1000" dirty="0" smtClean="0"/>
              <a:t>başkanlığımızı  </a:t>
            </a:r>
            <a:r>
              <a:rPr lang="tr-TR" sz="1000" dirty="0"/>
              <a:t>yapan </a:t>
            </a:r>
            <a:r>
              <a:rPr lang="tr-TR" sz="1000" dirty="0" smtClean="0"/>
              <a:t> </a:t>
            </a:r>
            <a:r>
              <a:rPr lang="tr-TR" sz="1000" dirty="0"/>
              <a:t>GDB. Coşkun </a:t>
            </a:r>
            <a:r>
              <a:rPr lang="tr-TR" sz="1000" dirty="0" smtClean="0"/>
              <a:t>Doğusal’ı bizlere anlattı.</a:t>
            </a:r>
          </a:p>
          <a:p>
            <a:r>
              <a:rPr lang="tr-TR" sz="1000" dirty="0" smtClean="0"/>
              <a:t>13-17 Ekim 2016 tarihlerinde Çanakkale Gezisi’ni gerçekleştireceğiz. Dönemimizin ikinci işyeri gezisini </a:t>
            </a:r>
            <a:r>
              <a:rPr lang="tr-TR" sz="1000" dirty="0" smtClean="0"/>
              <a:t>20 Ekim 2016 tarihinde TUSAŞ fabrikasına yapmayı planladık. İlk Ocakbaşı toplantıları mızı </a:t>
            </a:r>
            <a:r>
              <a:rPr lang="tr-TR" sz="1000" dirty="0" smtClean="0"/>
              <a:t>22 Ekim 2016 </a:t>
            </a:r>
            <a:r>
              <a:rPr lang="tr-TR" sz="1000" dirty="0" smtClean="0"/>
              <a:t>gerçekleştireceğiz. </a:t>
            </a:r>
            <a:r>
              <a:rPr lang="tr-TR" sz="1000" dirty="0" smtClean="0"/>
              <a:t>İlk Eşler </a:t>
            </a:r>
            <a:r>
              <a:rPr lang="tr-TR" sz="1000" dirty="0" smtClean="0"/>
              <a:t>toplantımızı </a:t>
            </a:r>
            <a:r>
              <a:rPr lang="tr-TR" sz="1000" dirty="0" smtClean="0"/>
              <a:t>5 Kasım’da </a:t>
            </a:r>
            <a:r>
              <a:rPr lang="tr-TR" sz="1000" dirty="0" smtClean="0"/>
              <a:t>yapacağız. Bu </a:t>
            </a:r>
            <a:r>
              <a:rPr lang="tr-TR" sz="1000" dirty="0" smtClean="0"/>
              <a:t>dönemde yılbaşını Kızılcahamam Patalya Otelde dostlarımızla birlikte kutlamayı planladık.</a:t>
            </a:r>
          </a:p>
          <a:p>
            <a:r>
              <a:rPr lang="tr-TR" sz="1000" dirty="0" smtClean="0"/>
              <a:t>“</a:t>
            </a:r>
            <a:r>
              <a:rPr lang="tr-TR" sz="1000" dirty="0"/>
              <a:t>Rotary İnsanlığa Hizmet Eder” diyerek, hepinize </a:t>
            </a:r>
            <a:r>
              <a:rPr lang="tr-TR" sz="1000" dirty="0" smtClean="0"/>
              <a:t>Rotaryen Sevgi </a:t>
            </a:r>
            <a:r>
              <a:rPr lang="tr-TR" sz="1000" dirty="0"/>
              <a:t>ve </a:t>
            </a:r>
            <a:r>
              <a:rPr lang="tr-TR" sz="1000" dirty="0" smtClean="0"/>
              <a:t>Saygılarımızı sunarız..</a:t>
            </a:r>
            <a:endParaRPr lang="tr-TR" sz="1000" dirty="0"/>
          </a:p>
          <a:p>
            <a:r>
              <a:rPr lang="tr-TR" sz="1000" dirty="0" smtClean="0"/>
              <a:t>Sevgiyle </a:t>
            </a:r>
            <a:r>
              <a:rPr lang="tr-TR" sz="1000" dirty="0"/>
              <a:t>kalın, </a:t>
            </a:r>
          </a:p>
          <a:p>
            <a:r>
              <a:rPr lang="tr-TR" sz="1000" dirty="0" smtClean="0"/>
              <a:t>Rtn</a:t>
            </a:r>
            <a:r>
              <a:rPr lang="tr-TR" sz="1000" dirty="0"/>
              <a:t>. Cengiz KAYA &amp; Sevil</a:t>
            </a:r>
          </a:p>
          <a:p>
            <a:r>
              <a:rPr lang="tr-TR" sz="1000" dirty="0"/>
              <a:t>U.R. 2430. Bölge</a:t>
            </a:r>
          </a:p>
          <a:p>
            <a:r>
              <a:rPr lang="tr-TR" sz="1000" dirty="0"/>
              <a:t>Ankara Bahçelievler Rotary Kulübü</a:t>
            </a:r>
          </a:p>
          <a:p>
            <a:r>
              <a:rPr lang="tr-TR" sz="1000" dirty="0"/>
              <a:t>2016-2017 Dönem Başkanı </a:t>
            </a:r>
            <a:r>
              <a:rPr lang="tr-TR" sz="1000" dirty="0" smtClean="0"/>
              <a:t> ve Eşi  </a:t>
            </a:r>
            <a:endParaRPr lang="tr-TR" sz="1000" dirty="0"/>
          </a:p>
          <a:p>
            <a:pPr algn="just"/>
            <a:endParaRPr lang="tr-TR" sz="1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8847" y="252239"/>
            <a:ext cx="1698060" cy="1604941"/>
          </a:xfrm>
          <a:prstGeom prst="rect">
            <a:avLst/>
          </a:prstGeom>
        </p:spPr>
      </p:pic>
      <p:sp>
        <p:nvSpPr>
          <p:cNvPr id="7" name="Rectangle 6"/>
          <p:cNvSpPr/>
          <p:nvPr/>
        </p:nvSpPr>
        <p:spPr>
          <a:xfrm>
            <a:off x="190143" y="-107801"/>
            <a:ext cx="3343430" cy="2246769"/>
          </a:xfrm>
          <a:prstGeom prst="rect">
            <a:avLst/>
          </a:prstGeom>
        </p:spPr>
        <p:txBody>
          <a:bodyPr wrap="square">
            <a:spAutoFit/>
          </a:bodyPr>
          <a:lstStyle/>
          <a:p>
            <a:pPr algn="just"/>
            <a:endParaRPr lang="tr-TR" sz="1000" dirty="0" smtClean="0"/>
          </a:p>
          <a:p>
            <a:pPr algn="just"/>
            <a:endParaRPr lang="tr-TR" sz="1000" dirty="0" smtClean="0"/>
          </a:p>
          <a:p>
            <a:pPr algn="just"/>
            <a:r>
              <a:rPr lang="tr-TR" sz="1000" dirty="0" smtClean="0"/>
              <a:t>Başkan olarak hedeflerimden birisi de , tüm dostlarımızın toplantılarımıza istekle ve heyecanla katılmalarını sağlamaktı. Uzun bayram tatillerinin yer aldığı ilk üç aylık </a:t>
            </a:r>
            <a:r>
              <a:rPr lang="tr-TR" sz="1000" dirty="0" smtClean="0"/>
              <a:t>dönemde, </a:t>
            </a:r>
            <a:r>
              <a:rPr lang="tr-TR" sz="1000" dirty="0" smtClean="0"/>
              <a:t>toplantılara </a:t>
            </a:r>
            <a:r>
              <a:rPr lang="tr-TR" sz="1000" dirty="0" smtClean="0"/>
              <a:t>katılım oranı </a:t>
            </a:r>
            <a:r>
              <a:rPr lang="tr-TR" sz="1000" dirty="0" smtClean="0"/>
              <a:t>% 74 oldu. Tüm dostlarıma </a:t>
            </a:r>
            <a:r>
              <a:rPr lang="tr-TR" sz="1000" dirty="0" smtClean="0"/>
              <a:t>toplantılaratürkiye istat katılımlarından </a:t>
            </a:r>
            <a:r>
              <a:rPr lang="tr-TR" sz="1000" dirty="0" smtClean="0"/>
              <a:t>dolayı teşekkür ediyorum</a:t>
            </a:r>
            <a:r>
              <a:rPr lang="tr-TR" sz="1000" dirty="0"/>
              <a:t>. </a:t>
            </a:r>
            <a:endParaRPr lang="tr-TR" sz="1000" dirty="0" smtClean="0"/>
          </a:p>
          <a:p>
            <a:pPr algn="just"/>
            <a:r>
              <a:rPr lang="tr-TR" sz="1000" dirty="0" smtClean="0"/>
              <a:t>Eylül </a:t>
            </a:r>
            <a:r>
              <a:rPr lang="tr-TR" sz="1000" dirty="0"/>
              <a:t>ayı uzun bir bayram tatilinin yer aldığı, iki toplantımızın ve bir işyeri gezimizin gerçekleştiği yoğun ama keyifli bir ay oldu. </a:t>
            </a:r>
            <a:r>
              <a:rPr lang="tr-TR" sz="1000" dirty="0" smtClean="0"/>
              <a:t>Eylül </a:t>
            </a:r>
            <a:r>
              <a:rPr lang="tr-TR" sz="1000" dirty="0"/>
              <a:t>ayı Rotary’de “Temel Eğitim ve Okur Yazarlık Ayı” </a:t>
            </a:r>
            <a:r>
              <a:rPr lang="tr-TR" sz="1000" dirty="0" smtClean="0"/>
              <a:t>dır. </a:t>
            </a:r>
            <a:r>
              <a:rPr lang="tr-TR" sz="1000" dirty="0"/>
              <a:t>Bölgemiz ve Türk Rotary’si ülkemizde </a:t>
            </a:r>
            <a:r>
              <a:rPr lang="tr-TR" sz="1000" dirty="0" smtClean="0"/>
              <a:t>okur yazarlığın </a:t>
            </a:r>
            <a:r>
              <a:rPr lang="tr-TR" sz="1000" dirty="0"/>
              <a:t>arttırılması konusunda, özellikle Güney-Doğu bölgemizde,  </a:t>
            </a:r>
            <a:r>
              <a:rPr lang="tr-TR" sz="1000" dirty="0" smtClean="0"/>
              <a:t> </a:t>
            </a:r>
            <a:endParaRPr lang="tr-TR" sz="1000" dirty="0" smtClean="0"/>
          </a:p>
          <a:p>
            <a:endParaRPr lang="tr-TR" sz="1000" dirty="0" smtClean="0"/>
          </a:p>
        </p:txBody>
      </p:sp>
    </p:spTree>
    <p:extLst>
      <p:ext uri="{BB962C8B-B14F-4D97-AF65-F5344CB8AC3E}">
        <p14:creationId xmlns:p14="http://schemas.microsoft.com/office/powerpoint/2010/main" val="3035354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36215"/>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1508.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363827667"/>
              </p:ext>
            </p:extLst>
          </p:nvPr>
        </p:nvGraphicFramePr>
        <p:xfrm>
          <a:off x="202545" y="468263"/>
          <a:ext cx="4910346" cy="7428195"/>
        </p:xfrm>
        <a:graphic>
          <a:graphicData uri="http://schemas.openxmlformats.org/drawingml/2006/table">
            <a:tbl>
              <a:tblPr firstRow="1" bandRow="1">
                <a:tableStyleId>{2D5ABB26-0587-4C30-8999-92F81FD0307C}</a:tableStyleId>
              </a:tblPr>
              <a:tblGrid>
                <a:gridCol w="1454862"/>
                <a:gridCol w="3455484"/>
              </a:tblGrid>
              <a:tr h="306651">
                <a:tc>
                  <a:txBody>
                    <a:bodyPr/>
                    <a:lstStyle/>
                    <a:p>
                      <a:r>
                        <a:rPr lang="tr-TR" sz="900" b="1" dirty="0" smtClean="0"/>
                        <a:t>Toplantı Tarihi</a:t>
                      </a:r>
                      <a:endParaRPr lang="tr-TR" sz="900" b="1" dirty="0"/>
                    </a:p>
                  </a:txBody>
                  <a:tcPr marL="71057" marR="71057" marT="37806" marB="37806"/>
                </a:tc>
                <a:tc>
                  <a:txBody>
                    <a:bodyPr/>
                    <a:lstStyle/>
                    <a:p>
                      <a:r>
                        <a:rPr lang="tr-TR" sz="1000" dirty="0" smtClean="0"/>
                        <a:t>01.09.2016</a:t>
                      </a:r>
                      <a:endParaRPr lang="tr-TR" sz="1000" dirty="0"/>
                    </a:p>
                  </a:txBody>
                  <a:tcPr marL="71057" marR="71057" marT="37806" marB="37806"/>
                </a:tc>
              </a:tr>
              <a:tr h="306651">
                <a:tc>
                  <a:txBody>
                    <a:bodyPr/>
                    <a:lstStyle/>
                    <a:p>
                      <a:r>
                        <a:rPr lang="tr-TR" sz="900" b="1" dirty="0" smtClean="0"/>
                        <a:t>İlk Gelen Dostumuz</a:t>
                      </a:r>
                      <a:endParaRPr lang="tr-TR" sz="900" b="1" dirty="0"/>
                    </a:p>
                  </a:txBody>
                  <a:tcPr marL="71057" marR="71057" marT="37806" marB="37806"/>
                </a:tc>
                <a:tc>
                  <a:txBody>
                    <a:bodyPr/>
                    <a:lstStyle/>
                    <a:p>
                      <a:r>
                        <a:rPr lang="tr-TR" sz="1000" dirty="0" smtClean="0">
                          <a:solidFill>
                            <a:schemeClr val="tx1"/>
                          </a:solidFill>
                        </a:rPr>
                        <a:t>Emre Öztürk</a:t>
                      </a:r>
                      <a:endParaRPr lang="tr-TR" sz="1000" dirty="0">
                        <a:solidFill>
                          <a:schemeClr val="tx1"/>
                        </a:solidFill>
                      </a:endParaRPr>
                    </a:p>
                  </a:txBody>
                  <a:tcPr marL="71057" marR="71057" marT="37806" marB="37806"/>
                </a:tc>
              </a:tr>
              <a:tr h="306651">
                <a:tc>
                  <a:txBody>
                    <a:bodyPr/>
                    <a:lstStyle/>
                    <a:p>
                      <a:r>
                        <a:rPr lang="tr-TR" sz="900" b="1" dirty="0" smtClean="0"/>
                        <a:t>Devam Oranımız</a:t>
                      </a:r>
                      <a:endParaRPr lang="tr-TR" sz="900" b="1" dirty="0"/>
                    </a:p>
                  </a:txBody>
                  <a:tcPr marL="71057" marR="71057" marT="37806" marB="37806"/>
                </a:tc>
                <a:tc>
                  <a:txBody>
                    <a:bodyPr/>
                    <a:lstStyle/>
                    <a:p>
                      <a:r>
                        <a:rPr lang="tr-TR" sz="1000" dirty="0" smtClean="0">
                          <a:solidFill>
                            <a:schemeClr val="tx1"/>
                          </a:solidFill>
                        </a:rPr>
                        <a:t>% 76</a:t>
                      </a:r>
                      <a:endParaRPr lang="tr-TR" sz="1000" dirty="0">
                        <a:solidFill>
                          <a:schemeClr val="tx1"/>
                        </a:solidFill>
                      </a:endParaRPr>
                    </a:p>
                  </a:txBody>
                  <a:tcPr marL="71057" marR="71057" marT="37806" marB="37806"/>
                </a:tc>
              </a:tr>
              <a:tr h="306651">
                <a:tc>
                  <a:txBody>
                    <a:bodyPr/>
                    <a:lstStyle/>
                    <a:p>
                      <a:r>
                        <a:rPr lang="tr-TR" sz="900" b="1" dirty="0" smtClean="0"/>
                        <a:t>Mazeretli Dostlarımız</a:t>
                      </a:r>
                      <a:endParaRPr lang="tr-TR" sz="900" b="1" dirty="0"/>
                    </a:p>
                  </a:txBody>
                  <a:tcPr marL="71057" marR="71057" marT="37806" marB="37806"/>
                </a:tc>
                <a:tc>
                  <a:txBody>
                    <a:bodyPr/>
                    <a:lstStyle/>
                    <a:p>
                      <a:r>
                        <a:rPr lang="tr-TR" sz="1000" baseline="0" dirty="0" smtClean="0">
                          <a:solidFill>
                            <a:schemeClr val="tx1"/>
                          </a:solidFill>
                        </a:rPr>
                        <a:t>Ömer Yukaruç, Murat Doğru,Kadri Güneş</a:t>
                      </a:r>
                      <a:endParaRPr lang="tr-TR" sz="1000" dirty="0">
                        <a:solidFill>
                          <a:schemeClr val="tx1"/>
                        </a:solidFill>
                      </a:endParaRPr>
                    </a:p>
                  </a:txBody>
                  <a:tcPr marL="71057" marR="71057" marT="37806" marB="37806"/>
                </a:tc>
              </a:tr>
              <a:tr h="213977">
                <a:tc>
                  <a:txBody>
                    <a:bodyPr/>
                    <a:lstStyle/>
                    <a:p>
                      <a:r>
                        <a:rPr lang="tr-TR" sz="900" b="1" dirty="0" smtClean="0"/>
                        <a:t>Konuklarımız</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lvl="1"/>
                      <a:r>
                        <a:rPr lang="tr-TR" sz="900" dirty="0" smtClean="0">
                          <a:solidFill>
                            <a:schemeClr val="tx1"/>
                          </a:solidFill>
                        </a:rPr>
                        <a:t>Rotaract Can Bahadır Ankara Bahçelievler Rotaract  Kulübü Başkanı</a:t>
                      </a:r>
                    </a:p>
                    <a:p>
                      <a:pPr lvl="1"/>
                      <a:r>
                        <a:rPr lang="tr-TR" sz="900" dirty="0" smtClean="0">
                          <a:solidFill>
                            <a:schemeClr val="tx1"/>
                          </a:solidFill>
                        </a:rPr>
                        <a:t>Rotaract Çağla Ekiz 2017-2018 Dönemi Bölge Rotaract Temsilcisi</a:t>
                      </a:r>
                    </a:p>
                    <a:p>
                      <a:pPr lvl="1"/>
                      <a:r>
                        <a:rPr lang="tr-TR" sz="900" dirty="0" smtClean="0">
                          <a:solidFill>
                            <a:schemeClr val="tx1"/>
                          </a:solidFill>
                        </a:rPr>
                        <a:t>Sanberk Daver, Sinan Onat dostumuzun misafiri</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81617">
                <a:tc>
                  <a:txBody>
                    <a:bodyPr/>
                    <a:lstStyle/>
                    <a:p>
                      <a:r>
                        <a:rPr lang="tr-TR" sz="900" b="1" dirty="0" smtClean="0"/>
                        <a:t>Mutlu Günler</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lvl="1"/>
                      <a:r>
                        <a:rPr lang="tr-TR" sz="900" baseline="0" dirty="0" smtClean="0">
                          <a:solidFill>
                            <a:schemeClr val="tx1"/>
                          </a:solidFill>
                        </a:rPr>
                        <a:t>01 Eylül – Rabia - Engin Bülbül dostlarımızın evlilik yıldönümü,</a:t>
                      </a:r>
                    </a:p>
                    <a:p>
                      <a:pPr lvl="1"/>
                      <a:r>
                        <a:rPr lang="tr-TR" sz="900" baseline="0" dirty="0" smtClean="0">
                          <a:solidFill>
                            <a:schemeClr val="tx1"/>
                          </a:solidFill>
                        </a:rPr>
                        <a:t>01 Eylül – Özlem-Erkan Ulukan dostlarımızın oğlu Emrehan’ın doğum günü,</a:t>
                      </a:r>
                    </a:p>
                    <a:p>
                      <a:pPr lvl="1"/>
                      <a:r>
                        <a:rPr lang="tr-TR" sz="900" baseline="0" dirty="0" smtClean="0">
                          <a:solidFill>
                            <a:schemeClr val="tx1"/>
                          </a:solidFill>
                        </a:rPr>
                        <a:t>03 Eylül – Füsun- Eran Sözen dostlarımızın oğlu Ersun’un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04 Eylül – Meriç-Levent Çolak dostlarımızın evlilik yıldönümü,</a:t>
                      </a:r>
                    </a:p>
                    <a:p>
                      <a:pPr lvl="1"/>
                      <a:r>
                        <a:rPr lang="tr-TR" sz="900" baseline="0" dirty="0" smtClean="0">
                          <a:solidFill>
                            <a:schemeClr val="tx1"/>
                          </a:solidFill>
                        </a:rPr>
                        <a:t>05 Eylül – Levent Çolak dostumuzun doğum günü,</a:t>
                      </a:r>
                    </a:p>
                    <a:p>
                      <a:pPr lvl="1"/>
                      <a:r>
                        <a:rPr lang="tr-TR" sz="900" baseline="0" dirty="0" smtClean="0">
                          <a:solidFill>
                            <a:schemeClr val="tx1"/>
                          </a:solidFill>
                        </a:rPr>
                        <a:t>06 Eylül – İrfan Kandemir dostumuzun doğum günü,</a:t>
                      </a:r>
                    </a:p>
                    <a:p>
                      <a:pPr lvl="1"/>
                      <a:r>
                        <a:rPr lang="tr-TR" sz="900" baseline="0" dirty="0" smtClean="0">
                          <a:solidFill>
                            <a:schemeClr val="tx1"/>
                          </a:solidFill>
                        </a:rPr>
                        <a:t>07 Eylül – Meltem- Gence Erdağı dostlarımızın evlilik yıldönümü,</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gridSpan="2">
                  <a:txBody>
                    <a:bodyPr/>
                    <a:lstStyle/>
                    <a:p>
                      <a:pPr algn="just"/>
                      <a:r>
                        <a:rPr lang="tr-TR" sz="900" b="1" dirty="0" smtClean="0">
                          <a:solidFill>
                            <a:schemeClr val="tx1"/>
                          </a:solidFill>
                        </a:rPr>
                        <a:t>Toplantı Akışı </a:t>
                      </a:r>
                    </a:p>
                    <a:p>
                      <a:pPr lvl="0" algn="l"/>
                      <a:endParaRPr lang="tr-TR" sz="900" b="1" dirty="0" smtClean="0">
                        <a:solidFill>
                          <a:schemeClr val="tx1"/>
                        </a:solidFill>
                      </a:endParaRPr>
                    </a:p>
                    <a:p>
                      <a:pPr lvl="0" algn="just"/>
                      <a:r>
                        <a:rPr lang="tr-TR" sz="900" dirty="0" smtClean="0">
                          <a:solidFill>
                            <a:schemeClr val="tx1"/>
                          </a:solidFill>
                        </a:rPr>
                        <a:t>Dönemimizin 8. toplantısında, </a:t>
                      </a:r>
                      <a:r>
                        <a:rPr lang="tr-TR" sz="900" dirty="0" smtClean="0"/>
                        <a:t>Başkanımız Cengiz</a:t>
                      </a:r>
                      <a:r>
                        <a:rPr lang="tr-TR" sz="900" baseline="0" dirty="0" smtClean="0"/>
                        <a:t> Kaya tarafından sırasıyla «Toplantı Gündemi»  duyurusu ve misafirlerimizin dostlarımıza tanıtılması yapıldı.</a:t>
                      </a:r>
                    </a:p>
                    <a:p>
                      <a:pPr lvl="0" algn="just"/>
                      <a:r>
                        <a:rPr lang="tr-TR" sz="900" baseline="0" dirty="0" smtClean="0"/>
                        <a:t>Kulüp Genel Sekreterliğine vekalet eden Asbaşkanımız Eran Sözen tarafından katılım oranımız, mazeretli dostlarımız ve mutlu gün bilgilendirilmeleri yapıldı. </a:t>
                      </a:r>
                      <a:endParaRPr lang="tr-TR" sz="900" b="1" baseline="0" dirty="0" smtClean="0"/>
                    </a:p>
                    <a:p>
                      <a:pPr marL="0" marR="0" indent="0" algn="just" defTabSz="736549" rtl="0" eaLnBrk="1" fontAlgn="auto" latinLnBrk="0" hangingPunct="1">
                        <a:lnSpc>
                          <a:spcPct val="100000"/>
                        </a:lnSpc>
                        <a:spcBef>
                          <a:spcPts val="0"/>
                        </a:spcBef>
                        <a:spcAft>
                          <a:spcPts val="0"/>
                        </a:spcAft>
                        <a:buClrTx/>
                        <a:buSzTx/>
                        <a:buFontTx/>
                        <a:buNone/>
                        <a:tabLst/>
                        <a:defRPr/>
                      </a:pPr>
                      <a:r>
                        <a:rPr lang="tr-TR" sz="900" b="0" baseline="0" dirty="0" smtClean="0"/>
                        <a:t>Eylül ayında toplantılarımıza %100 katılan dostumuz GDB. Necil Büyükpamukçu,  Başkanımız tarafından duyuruldu. Kulüp İçi Hizmetler Ana Komite Başkanımız GDB. Namık Kodaman tarafından, GDB. Necil Büyükpamukçu’ya «Devam Ödülü»  verildi.</a:t>
                      </a:r>
                    </a:p>
                    <a:p>
                      <a:pPr marL="0" marR="0" indent="0" algn="just"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1 Eylül Dünya Barış Günü olması nedeniyle Başkanımız tarafından  bir video gösterildi.</a:t>
                      </a:r>
                    </a:p>
                    <a:p>
                      <a:pPr marL="0" marR="0" indent="0" algn="just"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Yıllık Kulüp Faaliyet Planımıza göre, Kulüp İçi Hizmetler Komitesi Başkanı GDB. Namık Kodaman, Projeler Komitesi Başkanı  GDB. Necil Büyükpamukçu ve Halkla İlişkiler Komitesi GDB. Levent Çolak tarafından, komitelerinin ilk iki aylık faaliyetleri ve projeler hakkında bilgi verildi.</a:t>
                      </a:r>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Cengiz Kaya Başkanımız tarafından, «Tarihte Bu Ay» seansında Eylül Ayı’nda dünyada yaşanmış önemli olaylar dostlarımıza aktarıldı.</a:t>
                      </a:r>
                    </a:p>
                    <a:p>
                      <a:pPr marL="0" marR="0" lvl="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Toplantının  Duyurular bölümünde, Başkanımız</a:t>
                      </a:r>
                      <a:r>
                        <a:rPr lang="tr-TR" sz="900" b="0" baseline="0" dirty="0" smtClean="0"/>
                        <a:t> tarafından, Rotary’de Eylül ayının teması olan «Temel Eğitim ve Okur Yazarlık» konusunda kısa bir bilgilendirme yapıldı. Bu konudaki sunuşun Eğitim Komitesi Başkanımız GDB. Levent Çolak tarafından bir sonraki toplantımızda yapılması kararlaştırıldı. </a:t>
                      </a:r>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t>Başkanımız duyuruların ardından Son Söz ve Haftanın Sözü için dostlarımıza söz verdi. Bu bölümde, Gelecek Dönem Guvernörümüz Serdar Ünlü bölge rotaract temsilcisi seçimlerinde seçilen Rotaract Çağla Ekiz’i kulübümüze tanıttı. Bölge Rotaract </a:t>
                      </a:r>
                      <a:r>
                        <a:rPr lang="tr-TR" sz="900" baseline="0" dirty="0" smtClean="0"/>
                        <a:t>Temsilcisi </a:t>
                      </a:r>
                      <a:r>
                        <a:rPr lang="tr-TR" sz="900" baseline="0" dirty="0" smtClean="0"/>
                        <a:t>Çağla Ekiz kendini tanıtarak, dönemine ait hedeflerini anlattı.</a:t>
                      </a:r>
                      <a:endParaRPr lang="tr-TR" sz="900" dirty="0" smtClean="0">
                        <a:solidFill>
                          <a:schemeClr val="tx1"/>
                        </a:solidFill>
                      </a:endParaRPr>
                    </a:p>
                    <a:p>
                      <a:pPr lvl="0" algn="just"/>
                      <a:r>
                        <a:rPr lang="tr-TR" sz="900" baseline="0" dirty="0" smtClean="0">
                          <a:solidFill>
                            <a:schemeClr val="tx1"/>
                          </a:solidFill>
                        </a:rPr>
                        <a:t>Başkanımız, toplantıya katılan tüm misafirlere ve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just"/>
                      <a:r>
                        <a:rPr lang="tr-TR" sz="900" baseline="0" dirty="0" smtClean="0">
                          <a:solidFill>
                            <a:schemeClr val="tx1"/>
                          </a:solidFill>
                        </a:rPr>
                        <a:t> </a:t>
                      </a:r>
                      <a:r>
                        <a:rPr lang="tr-TR" sz="900" b="1" dirty="0" smtClean="0"/>
                        <a:t>Haftanın</a:t>
                      </a:r>
                      <a:r>
                        <a:rPr lang="tr-TR" sz="900" b="1" baseline="0" dirty="0" smtClean="0"/>
                        <a:t> Sözü:  </a:t>
                      </a:r>
                    </a:p>
                    <a:p>
                      <a:pPr algn="just"/>
                      <a:r>
                        <a:rPr lang="tr-TR" sz="900" b="0" kern="1200" baseline="0" dirty="0" smtClean="0">
                          <a:solidFill>
                            <a:schemeClr val="tx1"/>
                          </a:solidFill>
                          <a:latin typeface="+mn-lt"/>
                          <a:ea typeface="+mn-ea"/>
                          <a:cs typeface="+mn-cs"/>
                        </a:rPr>
                        <a:t>«Bir Yiğit Vurulup, </a:t>
                      </a:r>
                      <a:r>
                        <a:rPr lang="tr-TR" sz="900" b="0" kern="1200" dirty="0" smtClean="0">
                          <a:solidFill>
                            <a:schemeClr val="tx1"/>
                          </a:solidFill>
                          <a:latin typeface="+mn-lt"/>
                          <a:ea typeface="+mn-ea"/>
                          <a:cs typeface="+mn-cs"/>
                        </a:rPr>
                        <a:t>Toprağa Düşünce, Uzaklarda Bir Kardelen Boynunu Büker. «</a:t>
                      </a:r>
                      <a:r>
                        <a:rPr lang="tr-TR" sz="900" b="1" baseline="0" dirty="0" smtClean="0"/>
                        <a:t>GDB. Selçuk Menteş</a:t>
                      </a:r>
                      <a:endParaRPr lang="en-US" sz="900" b="1" kern="1200" dirty="0" smtClean="0">
                        <a:solidFill>
                          <a:schemeClr val="tx1"/>
                        </a:solidFill>
                        <a:latin typeface="+mn-lt"/>
                        <a:ea typeface="+mn-ea"/>
                        <a:cs typeface="+mn-cs"/>
                      </a:endParaRPr>
                    </a:p>
                    <a:p>
                      <a:pPr lvl="0" algn="l"/>
                      <a:r>
                        <a:rPr lang="tr-TR" sz="900" baseline="0" dirty="0" smtClean="0">
                          <a:solidFill>
                            <a:schemeClr val="tx1"/>
                          </a:solidFill>
                        </a:rPr>
                        <a:t>                                                                         </a:t>
                      </a:r>
                    </a:p>
                    <a:p>
                      <a:pPr lvl="1" algn="just"/>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a:txBody>
                    <a:bodyPr/>
                    <a:lstStyle/>
                    <a:p>
                      <a:endParaRPr lang="tr-TR" sz="900" dirty="0"/>
                    </a:p>
                  </a:txBody>
                  <a:tcPr marL="71057" marR="71057" marT="37806" marB="37806"/>
                </a:tc>
                <a:tc>
                  <a:txBody>
                    <a:bodyPr/>
                    <a:lstStyle/>
                    <a:p>
                      <a:endParaRPr lang="tr-TR" sz="1000" dirty="0"/>
                    </a:p>
                  </a:txBody>
                  <a:tcPr marL="71057" marR="71057" marT="37806" marB="37806"/>
                </a:tc>
              </a:tr>
            </a:tbl>
          </a:graphicData>
        </a:graphic>
      </p:graphicFrame>
      <p:pic>
        <p:nvPicPr>
          <p:cNvPr id="2" name="Picture 1"/>
          <p:cNvPicPr>
            <a:picLocks noChangeAspect="1"/>
          </p:cNvPicPr>
          <p:nvPr/>
        </p:nvPicPr>
        <p:blipFill>
          <a:blip r:embed="rId3"/>
          <a:stretch>
            <a:fillRect/>
          </a:stretch>
        </p:blipFill>
        <p:spPr>
          <a:xfrm>
            <a:off x="3600723" y="90638"/>
            <a:ext cx="1602682" cy="1202012"/>
          </a:xfrm>
          <a:prstGeom prst="rect">
            <a:avLst/>
          </a:prstGeom>
        </p:spPr>
      </p:pic>
    </p:spTree>
    <p:extLst>
      <p:ext uri="{BB962C8B-B14F-4D97-AF65-F5344CB8AC3E}">
        <p14:creationId xmlns:p14="http://schemas.microsoft.com/office/powerpoint/2010/main" val="2998320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36215"/>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1509.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966331157"/>
              </p:ext>
            </p:extLst>
          </p:nvPr>
        </p:nvGraphicFramePr>
        <p:xfrm>
          <a:off x="346561" y="391740"/>
          <a:ext cx="4910346" cy="7702515"/>
        </p:xfrm>
        <a:graphic>
          <a:graphicData uri="http://schemas.openxmlformats.org/drawingml/2006/table">
            <a:tbl>
              <a:tblPr firstRow="1" bandRow="1">
                <a:tableStyleId>{2D5ABB26-0587-4C30-8999-92F81FD0307C}</a:tableStyleId>
              </a:tblPr>
              <a:tblGrid>
                <a:gridCol w="1454862"/>
                <a:gridCol w="3455484"/>
              </a:tblGrid>
              <a:tr h="306651">
                <a:tc>
                  <a:txBody>
                    <a:bodyPr/>
                    <a:lstStyle/>
                    <a:p>
                      <a:r>
                        <a:rPr lang="tr-TR" sz="900" b="1" dirty="0" smtClean="0"/>
                        <a:t>Toplantı Tarihi</a:t>
                      </a:r>
                      <a:endParaRPr lang="tr-TR" sz="900" b="1" dirty="0"/>
                    </a:p>
                  </a:txBody>
                  <a:tcPr marL="71057" marR="71057" marT="37806" marB="37806"/>
                </a:tc>
                <a:tc>
                  <a:txBody>
                    <a:bodyPr/>
                    <a:lstStyle/>
                    <a:p>
                      <a:r>
                        <a:rPr lang="tr-TR" sz="1000" dirty="0" smtClean="0"/>
                        <a:t>22.09.2016</a:t>
                      </a:r>
                      <a:endParaRPr lang="tr-TR" sz="1000" dirty="0"/>
                    </a:p>
                  </a:txBody>
                  <a:tcPr marL="71057" marR="71057" marT="37806" marB="37806"/>
                </a:tc>
              </a:tr>
              <a:tr h="306651">
                <a:tc>
                  <a:txBody>
                    <a:bodyPr/>
                    <a:lstStyle/>
                    <a:p>
                      <a:r>
                        <a:rPr lang="tr-TR" sz="900" b="1" dirty="0" smtClean="0"/>
                        <a:t>İlk Gelen Dostumuz</a:t>
                      </a:r>
                      <a:endParaRPr lang="tr-TR" sz="900" b="1" dirty="0"/>
                    </a:p>
                  </a:txBody>
                  <a:tcPr marL="71057" marR="71057" marT="37806" marB="37806"/>
                </a:tc>
                <a:tc>
                  <a:txBody>
                    <a:bodyPr/>
                    <a:lstStyle/>
                    <a:p>
                      <a:r>
                        <a:rPr lang="tr-TR" sz="1000" dirty="0" smtClean="0">
                          <a:solidFill>
                            <a:schemeClr val="tx1"/>
                          </a:solidFill>
                        </a:rPr>
                        <a:t>İrfan Kandemir</a:t>
                      </a:r>
                      <a:endParaRPr lang="tr-TR" sz="1000" dirty="0">
                        <a:solidFill>
                          <a:schemeClr val="tx1"/>
                        </a:solidFill>
                      </a:endParaRPr>
                    </a:p>
                  </a:txBody>
                  <a:tcPr marL="71057" marR="71057" marT="37806" marB="37806"/>
                </a:tc>
              </a:tr>
              <a:tr h="306651">
                <a:tc>
                  <a:txBody>
                    <a:bodyPr/>
                    <a:lstStyle/>
                    <a:p>
                      <a:r>
                        <a:rPr lang="tr-TR" sz="900" b="1" dirty="0" smtClean="0"/>
                        <a:t>Devam Oranımız</a:t>
                      </a:r>
                      <a:endParaRPr lang="tr-TR" sz="900" b="1" dirty="0"/>
                    </a:p>
                  </a:txBody>
                  <a:tcPr marL="71057" marR="71057" marT="37806" marB="37806"/>
                </a:tc>
                <a:tc>
                  <a:txBody>
                    <a:bodyPr/>
                    <a:lstStyle/>
                    <a:p>
                      <a:r>
                        <a:rPr lang="tr-TR" sz="1000" dirty="0" smtClean="0">
                          <a:solidFill>
                            <a:schemeClr val="tx1"/>
                          </a:solidFill>
                        </a:rPr>
                        <a:t>% 86</a:t>
                      </a:r>
                      <a:endParaRPr lang="tr-TR" sz="1000" dirty="0">
                        <a:solidFill>
                          <a:schemeClr val="tx1"/>
                        </a:solidFill>
                      </a:endParaRPr>
                    </a:p>
                  </a:txBody>
                  <a:tcPr marL="71057" marR="71057" marT="37806" marB="37806"/>
                </a:tc>
              </a:tr>
              <a:tr h="306651">
                <a:tc>
                  <a:txBody>
                    <a:bodyPr/>
                    <a:lstStyle/>
                    <a:p>
                      <a:r>
                        <a:rPr lang="tr-TR" sz="900" b="1" dirty="0" smtClean="0"/>
                        <a:t>Mazeretli Dostlarımız</a:t>
                      </a:r>
                      <a:endParaRPr lang="tr-TR" sz="900" b="1" dirty="0"/>
                    </a:p>
                  </a:txBody>
                  <a:tcPr marL="71057" marR="71057" marT="37806" marB="37806"/>
                </a:tc>
                <a:tc>
                  <a:txBody>
                    <a:bodyPr/>
                    <a:lstStyle/>
                    <a:p>
                      <a:r>
                        <a:rPr lang="tr-TR" sz="1000" baseline="0" dirty="0" smtClean="0">
                          <a:solidFill>
                            <a:schemeClr val="tx1"/>
                          </a:solidFill>
                        </a:rPr>
                        <a:t>Ömer Yukaruç, </a:t>
                      </a:r>
                      <a:endParaRPr lang="tr-TR" sz="1000" dirty="0">
                        <a:solidFill>
                          <a:schemeClr val="tx1"/>
                        </a:solidFill>
                      </a:endParaRPr>
                    </a:p>
                  </a:txBody>
                  <a:tcPr marL="71057" marR="71057" marT="37806" marB="37806"/>
                </a:tc>
              </a:tr>
              <a:tr h="213977">
                <a:tc>
                  <a:txBody>
                    <a:bodyPr/>
                    <a:lstStyle/>
                    <a:p>
                      <a:r>
                        <a:rPr lang="tr-TR" sz="900" b="1" dirty="0" smtClean="0"/>
                        <a:t>Konuklarımız</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lvl="1"/>
                      <a:r>
                        <a:rPr lang="tr-TR" sz="900" dirty="0" smtClean="0">
                          <a:solidFill>
                            <a:schemeClr val="tx1"/>
                          </a:solidFill>
                        </a:rPr>
                        <a:t>Onur Konuğumuz , Konuşmacı Prof. Seyit Mercanlıgil</a:t>
                      </a:r>
                    </a:p>
                    <a:p>
                      <a:pPr lvl="1"/>
                      <a:r>
                        <a:rPr lang="tr-TR" sz="900" dirty="0" smtClean="0">
                          <a:solidFill>
                            <a:schemeClr val="tx1"/>
                          </a:solidFill>
                        </a:rPr>
                        <a:t>Eski üyemiz, GDB. Mehmet Ersan</a:t>
                      </a:r>
                    </a:p>
                    <a:p>
                      <a:pPr lvl="1"/>
                      <a:r>
                        <a:rPr lang="tr-TR" sz="900" dirty="0" smtClean="0">
                          <a:solidFill>
                            <a:schemeClr val="tx1"/>
                          </a:solidFill>
                        </a:rPr>
                        <a:t>Emekli Bahçelievler Rotaract’ı Ömer Yavuzoğlu</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81617">
                <a:tc>
                  <a:txBody>
                    <a:bodyPr/>
                    <a:lstStyle/>
                    <a:p>
                      <a:r>
                        <a:rPr lang="tr-TR" sz="900" b="1" dirty="0" smtClean="0"/>
                        <a:t>Mutlu Günler</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lvl="1"/>
                      <a:r>
                        <a:rPr lang="tr-TR" sz="900" baseline="0" dirty="0" smtClean="0">
                          <a:solidFill>
                            <a:schemeClr val="tx1"/>
                          </a:solidFill>
                        </a:rPr>
                        <a:t>13 Eylül – Aliye – Kerim Sefer dostlarımızın oğlu Emre’nin doğum günü,</a:t>
                      </a:r>
                    </a:p>
                    <a:p>
                      <a:pPr lvl="1"/>
                      <a:r>
                        <a:rPr lang="tr-TR" sz="900" baseline="0" dirty="0" smtClean="0">
                          <a:solidFill>
                            <a:schemeClr val="tx1"/>
                          </a:solidFill>
                        </a:rPr>
                        <a:t>19 Eylül – Birgül – Abdullah Küreğibüyük dostlarımızın kızı Duru’nun doğum günü,</a:t>
                      </a:r>
                    </a:p>
                    <a:p>
                      <a:pPr lvl="1"/>
                      <a:r>
                        <a:rPr lang="tr-TR" sz="900" baseline="0" dirty="0" smtClean="0">
                          <a:solidFill>
                            <a:schemeClr val="tx1"/>
                          </a:solidFill>
                        </a:rPr>
                        <a:t>21 Eylül – Nilgün-- Ömer Yukaruç dostlarımızın evlilik yıldönümü ve kızları Zeynep’in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23 Eylül – Aliye Sefer dostumuzun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25 Eylül – Sevil Kaya dostumuzun doğum günü,</a:t>
                      </a:r>
                    </a:p>
                    <a:p>
                      <a:pPr lvl="1"/>
                      <a:r>
                        <a:rPr lang="tr-TR" sz="900" baseline="0" dirty="0" smtClean="0">
                          <a:solidFill>
                            <a:schemeClr val="tx1"/>
                          </a:solidFill>
                        </a:rPr>
                        <a:t>27 Eylül – Berrin – Zafer Gizer dostlarımızın oğlu Refik Naci’nin doğum günü,</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gridSpan="2">
                  <a:txBody>
                    <a:bodyPr/>
                    <a:lstStyle/>
                    <a:p>
                      <a:pPr algn="just"/>
                      <a:r>
                        <a:rPr lang="tr-TR" sz="900" b="1" dirty="0" smtClean="0">
                          <a:solidFill>
                            <a:schemeClr val="tx1"/>
                          </a:solidFill>
                        </a:rPr>
                        <a:t>Toplantı Akışı </a:t>
                      </a:r>
                    </a:p>
                    <a:p>
                      <a:pPr lvl="0" algn="l"/>
                      <a:r>
                        <a:rPr lang="tr-TR" sz="900" dirty="0" smtClean="0">
                          <a:solidFill>
                            <a:schemeClr val="tx1"/>
                          </a:solidFill>
                        </a:rPr>
                        <a:t>Dönemimizin 9. toplantısında, </a:t>
                      </a:r>
                      <a:r>
                        <a:rPr lang="tr-TR" sz="900" dirty="0" smtClean="0"/>
                        <a:t>Başkanımız Cengiz</a:t>
                      </a:r>
                      <a:r>
                        <a:rPr lang="tr-TR" sz="900" baseline="0" dirty="0" smtClean="0"/>
                        <a:t> Kaya tarafından sırasıyla «Toplantı Gündemi»  duyurusu ve misafirlerimizin dostlarımıza tanıtılması yapıldı. Kulüp Genel Sekreteri Rtn.Mert Özmut tarafından katılım oranımız, mazeretli dostlarımız ve mutlu gün bilgilendirilmeleri yapıldı. </a:t>
                      </a:r>
                      <a:endParaRPr lang="tr-TR" sz="900" b="1" baseline="0" dirty="0" smtClean="0"/>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GDB. Levent Çolak tarafından, Eylül ayı teması olan «Temel Eğitim ve Okur Yazarlık» kounusunda kısa bir sunuş yapıldı.</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Toplantının, «Göğe Selam Oturumu» bölümünde, eski üyemiz GDB.larımızdan Mehmet Ersan tarafından kulübümüzün  1996-1997 döneminde başkanı olan GDB. Coşkun Doğusal ile ilgili anılar anlatılarak, çok sevdiğimiz başkanımız anıldı.</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Onur konuğumuz Prof.Seyit Mercanlıgil tarafından, günümüzün </a:t>
                      </a:r>
                      <a:r>
                        <a:rPr lang="tr-TR" sz="900" baseline="0" dirty="0" smtClean="0">
                          <a:solidFill>
                            <a:schemeClr val="tx1"/>
                          </a:solidFill>
                        </a:rPr>
                        <a:t>önemli sorunlarından </a:t>
                      </a:r>
                      <a:r>
                        <a:rPr lang="tr-TR" sz="900" baseline="0" dirty="0" smtClean="0">
                          <a:solidFill>
                            <a:schemeClr val="tx1"/>
                          </a:solidFill>
                        </a:rPr>
                        <a:t>olan «OBOZİTE ve Beslenme Tedavisi» konulu bir sunum yapıldı. Dostlarımızın </a:t>
                      </a:r>
                      <a:r>
                        <a:rPr lang="tr-TR" sz="900" baseline="0" dirty="0" smtClean="0">
                          <a:solidFill>
                            <a:schemeClr val="tx1"/>
                          </a:solidFill>
                        </a:rPr>
                        <a:t>interaktif </a:t>
                      </a:r>
                      <a:r>
                        <a:rPr lang="tr-TR" sz="900" baseline="0" dirty="0" smtClean="0">
                          <a:solidFill>
                            <a:schemeClr val="tx1"/>
                          </a:solidFill>
                        </a:rPr>
                        <a:t>katılımları ile gerekli bilgiler edinilmesi sağlandı.                                  </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Toplantının  Duyurular bölümünde, Başkanımız tarafından 11.08.2016 tarihli Yönetim Kurulu kararları, toplantıya katılan dostlarımıza duyuruldu. Duyuru sonrasında,  gelecek dönemlere yönelik olarak, «Kulüp Tasarruf Tedbirleri» ve «Burs Yönetmeliği» ne yönelik iki komitenin kurulması kararlaştırıldı. Kulüp Tasarruf Tebirleri Komitesi </a:t>
                      </a:r>
                      <a:r>
                        <a:rPr lang="tr-TR" sz="900" baseline="0" dirty="0" smtClean="0">
                          <a:solidFill>
                            <a:schemeClr val="tx1"/>
                          </a:solidFill>
                        </a:rPr>
                        <a:t>Başkanlığına </a:t>
                      </a:r>
                      <a:r>
                        <a:rPr lang="tr-TR" sz="900" baseline="0" dirty="0" smtClean="0">
                          <a:solidFill>
                            <a:schemeClr val="tx1"/>
                          </a:solidFill>
                        </a:rPr>
                        <a:t>GDB. Kadri Güneş, Burs Yönetmeliğini Gözden Geçirme Komitesi </a:t>
                      </a:r>
                      <a:r>
                        <a:rPr lang="tr-TR" sz="900" baseline="0" dirty="0" smtClean="0">
                          <a:solidFill>
                            <a:schemeClr val="tx1"/>
                          </a:solidFill>
                        </a:rPr>
                        <a:t>Başkanlığına </a:t>
                      </a:r>
                      <a:r>
                        <a:rPr lang="tr-TR" sz="900" baseline="0" dirty="0" smtClean="0">
                          <a:solidFill>
                            <a:schemeClr val="tx1"/>
                          </a:solidFill>
                        </a:rPr>
                        <a:t>Rtn. Murat Doğru seçildiler. Her iki başkanımızdan da,  komitelerini kurmalarını, çalışmaları sonrasında, tekliflerini Genel Kurula getirmeleri beklenmektedir.</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t>Başkanımız, duyuruların ardından Son Söz ve Haftanın Sözü için dostlarımıza söz verdi. </a:t>
                      </a:r>
                      <a:r>
                        <a:rPr lang="tr-TR" sz="900" baseline="0" dirty="0" smtClean="0">
                          <a:solidFill>
                            <a:schemeClr val="tx1"/>
                          </a:solidFill>
                        </a:rPr>
                        <a:t>BES Kıyafet Komitesi Başkanı GDB. Haluk Yüceel tarafından,dostlarımızın ve eşlerimizin kıyafetlerinin dikilmesine </a:t>
                      </a:r>
                      <a:r>
                        <a:rPr lang="tr-TR" sz="900" baseline="0" dirty="0" smtClean="0">
                          <a:solidFill>
                            <a:schemeClr val="tx1"/>
                          </a:solidFill>
                        </a:rPr>
                        <a:t>yönelik, ilgili firmaya </a:t>
                      </a:r>
                      <a:r>
                        <a:rPr lang="tr-TR" sz="900" baseline="0" dirty="0" smtClean="0">
                          <a:solidFill>
                            <a:schemeClr val="tx1"/>
                          </a:solidFill>
                        </a:rPr>
                        <a:t>ölçü verilmesinin </a:t>
                      </a:r>
                      <a:r>
                        <a:rPr lang="tr-TR" sz="900" baseline="0" dirty="0" smtClean="0">
                          <a:solidFill>
                            <a:schemeClr val="tx1"/>
                          </a:solidFill>
                        </a:rPr>
                        <a:t>önemi belirtildi.</a:t>
                      </a:r>
                      <a:endParaRPr lang="tr-TR" sz="900" baseline="0" dirty="0" smtClean="0">
                        <a:solidFill>
                          <a:schemeClr val="tx1"/>
                        </a:solidFill>
                      </a:endParaRP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Kulüp genel Sekteri, Rtn. Mert Özmut, evlilik törenlerine katılan dostlarımıza teşekkür etti.     </a:t>
                      </a:r>
                      <a:endParaRPr lang="tr-TR" sz="900" b="0" baseline="0" dirty="0" smtClean="0"/>
                    </a:p>
                    <a:p>
                      <a:pPr lvl="0" algn="l"/>
                      <a:r>
                        <a:rPr lang="tr-TR" sz="900" baseline="0" dirty="0" smtClean="0">
                          <a:solidFill>
                            <a:schemeClr val="tx1"/>
                          </a:solidFill>
                        </a:rPr>
                        <a:t>Başkanımız, toplantıya katılan tüm misafirlere ve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l"/>
                      <a:r>
                        <a:rPr lang="tr-TR" sz="900" b="1" dirty="0" smtClean="0"/>
                        <a:t>Haftanın</a:t>
                      </a:r>
                      <a:r>
                        <a:rPr lang="tr-TR" sz="900" b="1" baseline="0" dirty="0" smtClean="0"/>
                        <a:t> </a:t>
                      </a:r>
                      <a:r>
                        <a:rPr lang="tr-TR" sz="900" b="1" baseline="0" dirty="0" smtClean="0"/>
                        <a:t>Sözü:  </a:t>
                      </a:r>
                    </a:p>
                    <a:p>
                      <a:pPr algn="l"/>
                      <a:r>
                        <a:rPr lang="tr-TR" sz="900" b="0" kern="1200" dirty="0" smtClean="0">
                          <a:solidFill>
                            <a:schemeClr val="tx1"/>
                          </a:solidFill>
                          <a:latin typeface="+mn-lt"/>
                          <a:ea typeface="+mn-ea"/>
                          <a:cs typeface="+mn-cs"/>
                        </a:rPr>
                        <a:t>Tarlada buğdayım var deme, ambara girmeyince, Hayırlı evladım</a:t>
                      </a:r>
                      <a:r>
                        <a:rPr lang="tr-TR" sz="900" b="0" kern="1200" baseline="0" dirty="0" smtClean="0">
                          <a:solidFill>
                            <a:schemeClr val="tx1"/>
                          </a:solidFill>
                          <a:latin typeface="+mn-lt"/>
                          <a:ea typeface="+mn-ea"/>
                          <a:cs typeface="+mn-cs"/>
                        </a:rPr>
                        <a:t> var deme, el koynuna girmeyince, Vefalı karım var deme, kötü</a:t>
                      </a:r>
                      <a:r>
                        <a:rPr lang="tr-TR" sz="900" b="0" kern="1200" dirty="0" smtClean="0">
                          <a:solidFill>
                            <a:schemeClr val="tx1"/>
                          </a:solidFill>
                          <a:latin typeface="+mn-lt"/>
                          <a:ea typeface="+mn-ea"/>
                          <a:cs typeface="+mn-cs"/>
                        </a:rPr>
                        <a:t> gün görmeyince, Hayırlı kardeşim var deme, miras bölünmeyince, Vefalı dostum var deme, zor günü görmeyince. </a:t>
                      </a:r>
                      <a:r>
                        <a:rPr lang="tr-TR" sz="900" b="1" kern="1200" dirty="0" smtClean="0">
                          <a:solidFill>
                            <a:schemeClr val="tx1"/>
                          </a:solidFill>
                          <a:latin typeface="+mn-lt"/>
                          <a:ea typeface="+mn-ea"/>
                          <a:cs typeface="+mn-cs"/>
                        </a:rPr>
                        <a:t>«</a:t>
                      </a:r>
                      <a:r>
                        <a:rPr lang="tr-TR" sz="900" b="1" baseline="0" dirty="0" smtClean="0"/>
                        <a:t>GDB. Zafer Gizer»</a:t>
                      </a:r>
                      <a:endParaRPr lang="en-US" sz="900" b="1" kern="1200" dirty="0" smtClean="0">
                        <a:solidFill>
                          <a:schemeClr val="tx1"/>
                        </a:solidFill>
                        <a:latin typeface="+mn-lt"/>
                        <a:ea typeface="+mn-ea"/>
                        <a:cs typeface="+mn-cs"/>
                      </a:endParaRPr>
                    </a:p>
                    <a:p>
                      <a:pPr lvl="0" algn="l"/>
                      <a:r>
                        <a:rPr lang="tr-TR" sz="900" baseline="0" dirty="0" smtClean="0">
                          <a:solidFill>
                            <a:schemeClr val="tx1"/>
                          </a:solidFill>
                        </a:rPr>
                        <a:t>                                                                         </a:t>
                      </a:r>
                    </a:p>
                    <a:p>
                      <a:pPr lvl="1" algn="just"/>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a:txBody>
                    <a:bodyPr/>
                    <a:lstStyle/>
                    <a:p>
                      <a:endParaRPr lang="tr-TR" sz="900" dirty="0"/>
                    </a:p>
                  </a:txBody>
                  <a:tcPr marL="71057" marR="71057" marT="37806" marB="37806"/>
                </a:tc>
                <a:tc>
                  <a:txBody>
                    <a:bodyPr/>
                    <a:lstStyle/>
                    <a:p>
                      <a:endParaRPr lang="tr-TR" sz="1000" dirty="0"/>
                    </a:p>
                  </a:txBody>
                  <a:tcPr marL="71057" marR="71057" marT="37806" marB="37806"/>
                </a:tc>
              </a:tr>
            </a:tbl>
          </a:graphicData>
        </a:graphic>
      </p:graphicFrame>
      <p:pic>
        <p:nvPicPr>
          <p:cNvPr id="6" name="Picture 5"/>
          <p:cNvPicPr>
            <a:picLocks noChangeAspect="1"/>
          </p:cNvPicPr>
          <p:nvPr/>
        </p:nvPicPr>
        <p:blipFill>
          <a:blip r:embed="rId3"/>
          <a:stretch>
            <a:fillRect/>
          </a:stretch>
        </p:blipFill>
        <p:spPr>
          <a:xfrm>
            <a:off x="3600723" y="108223"/>
            <a:ext cx="1602682" cy="1202012"/>
          </a:xfrm>
          <a:prstGeom prst="rect">
            <a:avLst/>
          </a:prstGeom>
        </p:spPr>
      </p:pic>
    </p:spTree>
    <p:extLst>
      <p:ext uri="{BB962C8B-B14F-4D97-AF65-F5344CB8AC3E}">
        <p14:creationId xmlns:p14="http://schemas.microsoft.com/office/powerpoint/2010/main" val="10937181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6729" y="4879291"/>
            <a:ext cx="2243874" cy="197484"/>
          </a:xfrm>
          <a:prstGeom prst="rect">
            <a:avLst/>
          </a:prstGeom>
          <a:noFill/>
        </p:spPr>
        <p:txBody>
          <a:bodyPr wrap="none" lIns="73655" tIns="36827" rIns="73655" bIns="36827" rtlCol="0">
            <a:spAutoFit/>
          </a:bodyPr>
          <a:lstStyle/>
          <a:p>
            <a:r>
              <a:rPr lang="tr-TR" sz="800" b="1" dirty="0" smtClean="0"/>
              <a:t>Asbaşkanımız  Eran Sözen Mutlu Gün Duyuruları</a:t>
            </a:r>
            <a:endParaRPr lang="tr-TR" sz="800" b="1" dirty="0"/>
          </a:p>
        </p:txBody>
      </p:sp>
      <p:sp>
        <p:nvSpPr>
          <p:cNvPr id="9" name="TextBox 8"/>
          <p:cNvSpPr txBox="1"/>
          <p:nvPr/>
        </p:nvSpPr>
        <p:spPr>
          <a:xfrm>
            <a:off x="1268048" y="2647043"/>
            <a:ext cx="2747217" cy="197484"/>
          </a:xfrm>
          <a:prstGeom prst="rect">
            <a:avLst/>
          </a:prstGeom>
          <a:noFill/>
        </p:spPr>
        <p:txBody>
          <a:bodyPr wrap="none" lIns="73655" tIns="36827" rIns="73655" bIns="36827" rtlCol="0">
            <a:spAutoFit/>
          </a:bodyPr>
          <a:lstStyle/>
          <a:p>
            <a:r>
              <a:rPr lang="tr-TR" sz="800" b="1" dirty="0" smtClean="0"/>
              <a:t>Kulübümüzün 1508. dönemimizin  8. toplantısı (01.09.2016)</a:t>
            </a:r>
            <a:r>
              <a:rPr lang="tr-TR" sz="800" dirty="0" smtClean="0"/>
              <a:t> </a:t>
            </a:r>
            <a:endParaRPr lang="tr-TR" sz="800" dirty="0"/>
          </a:p>
        </p:txBody>
      </p:sp>
      <p:sp>
        <p:nvSpPr>
          <p:cNvPr id="13" name="Rectangle 12"/>
          <p:cNvSpPr>
            <a:spLocks noChangeArrowheads="1"/>
          </p:cNvSpPr>
          <p:nvPr/>
        </p:nvSpPr>
        <p:spPr bwMode="auto">
          <a:xfrm>
            <a:off x="1030706" y="178446"/>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a:solidFill>
                  <a:srgbClr val="0070C0"/>
                </a:solidFill>
                <a:latin typeface="+mj-lt"/>
              </a:rPr>
              <a:t>Konuşan Fotoğraflar</a:t>
            </a:r>
            <a:endParaRPr lang="tr-TR" altLang="tr-TR" dirty="0">
              <a:solidFill>
                <a:srgbClr val="0070C0"/>
              </a:solidFill>
              <a:latin typeface="+mj-lt"/>
            </a:endParaRPr>
          </a:p>
        </p:txBody>
      </p:sp>
      <p:sp>
        <p:nvSpPr>
          <p:cNvPr id="19" name="Rectangle 18"/>
          <p:cNvSpPr/>
          <p:nvPr/>
        </p:nvSpPr>
        <p:spPr>
          <a:xfrm>
            <a:off x="2665090" y="4861331"/>
            <a:ext cx="2663825" cy="215444"/>
          </a:xfrm>
          <a:prstGeom prst="rect">
            <a:avLst/>
          </a:prstGeom>
        </p:spPr>
        <p:txBody>
          <a:bodyPr>
            <a:spAutoFit/>
          </a:bodyPr>
          <a:lstStyle/>
          <a:p>
            <a:r>
              <a:rPr lang="tr-TR" sz="800" b="1" dirty="0" smtClean="0"/>
              <a:t>GDB. Necil Büyükpamukçu %100 Devam Ödülünü alırken</a:t>
            </a:r>
            <a:endParaRPr lang="tr-TR" sz="800" b="1" dirty="0"/>
          </a:p>
        </p:txBody>
      </p:sp>
      <p:pic>
        <p:nvPicPr>
          <p:cNvPr id="31"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824" y="513834"/>
            <a:ext cx="1543691" cy="2058255"/>
          </a:xfrm>
          <a:prstGeom prst="rect">
            <a:avLst/>
          </a:prstGeom>
        </p:spPr>
      </p:pic>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6627" y="2916535"/>
            <a:ext cx="2486129" cy="1864596"/>
          </a:xfrm>
          <a:prstGeom prst="rect">
            <a:avLst/>
          </a:prstGeom>
        </p:spPr>
      </p:pic>
      <p:pic>
        <p:nvPicPr>
          <p:cNvPr id="43"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481" y="2936893"/>
            <a:ext cx="2486130" cy="1864596"/>
          </a:xfrm>
          <a:prstGeom prst="rect">
            <a:avLst/>
          </a:prstGeom>
        </p:spPr>
      </p:pic>
      <p:pic>
        <p:nvPicPr>
          <p:cNvPr id="45" name="Picture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483" y="5228403"/>
            <a:ext cx="2486128" cy="1864596"/>
          </a:xfrm>
          <a:prstGeom prst="rect">
            <a:avLst/>
          </a:prstGeom>
        </p:spPr>
      </p:pic>
      <p:pic>
        <p:nvPicPr>
          <p:cNvPr id="65" name="Picture 6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8769" y="5220791"/>
            <a:ext cx="2486130" cy="1864596"/>
          </a:xfrm>
          <a:prstGeom prst="rect">
            <a:avLst/>
          </a:prstGeom>
        </p:spPr>
      </p:pic>
      <p:pic>
        <p:nvPicPr>
          <p:cNvPr id="71" name="Picture 7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48595" y="526661"/>
            <a:ext cx="2734742" cy="2051056"/>
          </a:xfrm>
          <a:prstGeom prst="rect">
            <a:avLst/>
          </a:prstGeom>
        </p:spPr>
      </p:pic>
      <p:sp>
        <p:nvSpPr>
          <p:cNvPr id="74" name="Rectangle 73"/>
          <p:cNvSpPr/>
          <p:nvPr/>
        </p:nvSpPr>
        <p:spPr>
          <a:xfrm>
            <a:off x="323" y="7237595"/>
            <a:ext cx="2663825" cy="215444"/>
          </a:xfrm>
          <a:prstGeom prst="rect">
            <a:avLst/>
          </a:prstGeom>
        </p:spPr>
        <p:txBody>
          <a:bodyPr>
            <a:spAutoFit/>
          </a:bodyPr>
          <a:lstStyle/>
          <a:p>
            <a:r>
              <a:rPr lang="tr-TR" sz="800" b="1" dirty="0"/>
              <a:t>GDB. Necil Büyükpamukçu %100 Devam Ödülünü alırken</a:t>
            </a:r>
          </a:p>
        </p:txBody>
      </p:sp>
      <p:sp>
        <p:nvSpPr>
          <p:cNvPr id="4" name="Rectangle 3"/>
          <p:cNvSpPr/>
          <p:nvPr/>
        </p:nvSpPr>
        <p:spPr>
          <a:xfrm>
            <a:off x="2531898" y="7186493"/>
            <a:ext cx="2930208" cy="338554"/>
          </a:xfrm>
          <a:prstGeom prst="rect">
            <a:avLst/>
          </a:prstGeom>
        </p:spPr>
        <p:txBody>
          <a:bodyPr>
            <a:spAutoFit/>
          </a:bodyPr>
          <a:lstStyle/>
          <a:p>
            <a:pPr algn="ctr"/>
            <a:r>
              <a:rPr lang="tr-TR" sz="800" b="1" dirty="0"/>
              <a:t>GDB. </a:t>
            </a:r>
            <a:r>
              <a:rPr lang="tr-TR" sz="800" b="1" dirty="0" smtClean="0"/>
              <a:t>Namık Kodaman Kulüp İçi Hizmetler Komitesi  </a:t>
            </a:r>
            <a:r>
              <a:rPr lang="tr-TR" sz="800" b="1" dirty="0"/>
              <a:t>Sunuşu </a:t>
            </a:r>
            <a:r>
              <a:rPr lang="tr-TR" sz="800" b="1" dirty="0" smtClean="0"/>
              <a:t>(01.09.2016</a:t>
            </a:r>
            <a:r>
              <a:rPr lang="tr-TR" sz="800" b="1" dirty="0"/>
              <a:t>)</a:t>
            </a:r>
          </a:p>
        </p:txBody>
      </p:sp>
    </p:spTree>
    <p:extLst>
      <p:ext uri="{BB962C8B-B14F-4D97-AF65-F5344CB8AC3E}">
        <p14:creationId xmlns:p14="http://schemas.microsoft.com/office/powerpoint/2010/main" val="30085542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62" y="54406"/>
            <a:ext cx="4796314" cy="485865"/>
          </a:xfrm>
        </p:spPr>
        <p:txBody>
          <a:bodyPr>
            <a:normAutofit fontScale="90000"/>
          </a:bodyPr>
          <a:lstStyle/>
          <a:p>
            <a:r>
              <a:rPr lang="tr-TR" altLang="tr-TR" sz="1600" b="1" dirty="0">
                <a:solidFill>
                  <a:srgbClr val="0070C0"/>
                </a:solidFill>
              </a:rPr>
              <a:t>Konuşan Fotoğraflar</a:t>
            </a:r>
            <a:r>
              <a:rPr lang="tr-TR" altLang="tr-TR" sz="1400" dirty="0">
                <a:solidFill>
                  <a:srgbClr val="0070C0"/>
                </a:solidFill>
              </a:rPr>
              <a:t/>
            </a:r>
            <a:br>
              <a:rPr lang="tr-TR" altLang="tr-TR" sz="1400" dirty="0">
                <a:solidFill>
                  <a:srgbClr val="0070C0"/>
                </a:solidFill>
              </a:rPr>
            </a:br>
            <a:endParaRPr lang="tr-TR" sz="1400" dirty="0"/>
          </a:p>
        </p:txBody>
      </p:sp>
      <p:pic>
        <p:nvPicPr>
          <p:cNvPr id="4" name="Content Placeholder 3"/>
          <p:cNvPicPr>
            <a:picLocks noGrp="1" noChangeAspect="1"/>
          </p:cNvPicPr>
          <p:nvPr>
            <p:ph idx="1"/>
          </p:nvPr>
        </p:nvPicPr>
        <p:blipFill>
          <a:blip r:embed="rId2"/>
          <a:stretch>
            <a:fillRect/>
          </a:stretch>
        </p:blipFill>
        <p:spPr>
          <a:xfrm>
            <a:off x="2773902" y="455488"/>
            <a:ext cx="2483005" cy="1865225"/>
          </a:xfrm>
          <a:prstGeom prst="rect">
            <a:avLst/>
          </a:prstGeom>
        </p:spPr>
      </p:pic>
      <p:pic>
        <p:nvPicPr>
          <p:cNvPr id="5" name="Picture 4"/>
          <p:cNvPicPr>
            <a:picLocks noChangeAspect="1"/>
          </p:cNvPicPr>
          <p:nvPr/>
        </p:nvPicPr>
        <p:blipFill>
          <a:blip r:embed="rId3"/>
          <a:stretch>
            <a:fillRect/>
          </a:stretch>
        </p:blipFill>
        <p:spPr>
          <a:xfrm>
            <a:off x="72331" y="2707181"/>
            <a:ext cx="2481287" cy="1865538"/>
          </a:xfrm>
          <a:prstGeom prst="rect">
            <a:avLst/>
          </a:prstGeom>
        </p:spPr>
      </p:pic>
      <p:pic>
        <p:nvPicPr>
          <p:cNvPr id="7" name="Picture 6"/>
          <p:cNvPicPr>
            <a:picLocks noChangeAspect="1"/>
          </p:cNvPicPr>
          <p:nvPr/>
        </p:nvPicPr>
        <p:blipFill>
          <a:blip r:embed="rId4"/>
          <a:stretch>
            <a:fillRect/>
          </a:stretch>
        </p:blipFill>
        <p:spPr>
          <a:xfrm>
            <a:off x="2736627" y="2704253"/>
            <a:ext cx="2484085" cy="1868466"/>
          </a:xfrm>
          <a:prstGeom prst="rect">
            <a:avLst/>
          </a:prstGeom>
        </p:spPr>
      </p:pic>
      <p:pic>
        <p:nvPicPr>
          <p:cNvPr id="8" name="Picture 7"/>
          <p:cNvPicPr>
            <a:picLocks noChangeAspect="1"/>
          </p:cNvPicPr>
          <p:nvPr/>
        </p:nvPicPr>
        <p:blipFill>
          <a:blip r:embed="rId5"/>
          <a:stretch>
            <a:fillRect/>
          </a:stretch>
        </p:blipFill>
        <p:spPr>
          <a:xfrm>
            <a:off x="2736627" y="5371477"/>
            <a:ext cx="2487384" cy="1865538"/>
          </a:xfrm>
          <a:prstGeom prst="rect">
            <a:avLst/>
          </a:prstGeom>
        </p:spPr>
      </p:pic>
      <p:pic>
        <p:nvPicPr>
          <p:cNvPr id="9" name="Picture 8"/>
          <p:cNvPicPr>
            <a:picLocks noChangeAspect="1"/>
          </p:cNvPicPr>
          <p:nvPr/>
        </p:nvPicPr>
        <p:blipFill>
          <a:blip r:embed="rId6"/>
          <a:stretch>
            <a:fillRect/>
          </a:stretch>
        </p:blipFill>
        <p:spPr>
          <a:xfrm>
            <a:off x="72331" y="468263"/>
            <a:ext cx="2487164" cy="1864227"/>
          </a:xfrm>
          <a:prstGeom prst="rect">
            <a:avLst/>
          </a:prstGeom>
        </p:spPr>
      </p:pic>
      <p:pic>
        <p:nvPicPr>
          <p:cNvPr id="10" name="Picture 9"/>
          <p:cNvPicPr>
            <a:picLocks noChangeAspect="1"/>
          </p:cNvPicPr>
          <p:nvPr/>
        </p:nvPicPr>
        <p:blipFill>
          <a:blip r:embed="rId7"/>
          <a:stretch>
            <a:fillRect/>
          </a:stretch>
        </p:blipFill>
        <p:spPr>
          <a:xfrm>
            <a:off x="428924" y="5026628"/>
            <a:ext cx="1699333" cy="2262723"/>
          </a:xfrm>
          <a:prstGeom prst="rect">
            <a:avLst/>
          </a:prstGeom>
        </p:spPr>
      </p:pic>
      <p:sp>
        <p:nvSpPr>
          <p:cNvPr id="13" name="Rectangle 12"/>
          <p:cNvSpPr/>
          <p:nvPr/>
        </p:nvSpPr>
        <p:spPr>
          <a:xfrm>
            <a:off x="68304" y="2413059"/>
            <a:ext cx="5191043" cy="215444"/>
          </a:xfrm>
          <a:prstGeom prst="rect">
            <a:avLst/>
          </a:prstGeom>
        </p:spPr>
        <p:txBody>
          <a:bodyPr>
            <a:spAutoFit/>
          </a:bodyPr>
          <a:lstStyle/>
          <a:p>
            <a:pPr algn="ctr"/>
            <a:r>
              <a:rPr lang="tr-TR" sz="800" b="1" dirty="0"/>
              <a:t>GDB. </a:t>
            </a:r>
            <a:r>
              <a:rPr lang="tr-TR" sz="800" b="1" dirty="0" smtClean="0"/>
              <a:t>Necil Büyükpamukçu Projeler  </a:t>
            </a:r>
            <a:r>
              <a:rPr lang="tr-TR" sz="800" b="1" dirty="0"/>
              <a:t>Komitesi  Sunuşu (01.09.2016)</a:t>
            </a:r>
          </a:p>
        </p:txBody>
      </p:sp>
      <p:sp>
        <p:nvSpPr>
          <p:cNvPr id="14" name="Rectangle 13"/>
          <p:cNvSpPr/>
          <p:nvPr/>
        </p:nvSpPr>
        <p:spPr>
          <a:xfrm>
            <a:off x="323" y="4666213"/>
            <a:ext cx="2663825" cy="338554"/>
          </a:xfrm>
          <a:prstGeom prst="rect">
            <a:avLst/>
          </a:prstGeom>
        </p:spPr>
        <p:txBody>
          <a:bodyPr>
            <a:spAutoFit/>
          </a:bodyPr>
          <a:lstStyle/>
          <a:p>
            <a:pPr algn="ctr"/>
            <a:r>
              <a:rPr lang="tr-TR" sz="800" b="1" dirty="0"/>
              <a:t>GDB. </a:t>
            </a:r>
            <a:r>
              <a:rPr lang="tr-TR" sz="800" b="1" dirty="0" smtClean="0"/>
              <a:t>Levent Çolak  Halkla İlişkiler   </a:t>
            </a:r>
            <a:r>
              <a:rPr lang="tr-TR" sz="800" b="1" dirty="0"/>
              <a:t>Komitesi  Sunuşu (01.09.2016)</a:t>
            </a:r>
          </a:p>
        </p:txBody>
      </p:sp>
      <p:sp>
        <p:nvSpPr>
          <p:cNvPr id="15" name="Rectangle 14"/>
          <p:cNvSpPr/>
          <p:nvPr/>
        </p:nvSpPr>
        <p:spPr>
          <a:xfrm>
            <a:off x="2593082" y="4626143"/>
            <a:ext cx="2663825" cy="338554"/>
          </a:xfrm>
          <a:prstGeom prst="rect">
            <a:avLst/>
          </a:prstGeom>
        </p:spPr>
        <p:txBody>
          <a:bodyPr>
            <a:spAutoFit/>
          </a:bodyPr>
          <a:lstStyle/>
          <a:p>
            <a:pPr algn="ctr"/>
            <a:r>
              <a:rPr lang="tr-TR" sz="800" b="1" dirty="0" smtClean="0"/>
              <a:t>Gelecek Dönem Guvernörü Serdar Ünlü’nün  BRT Seçimleri ile ilgili bilgilendirme konuşması (01.09.2016</a:t>
            </a:r>
            <a:r>
              <a:rPr lang="tr-TR" sz="800" b="1" dirty="0"/>
              <a:t>)</a:t>
            </a:r>
          </a:p>
        </p:txBody>
      </p:sp>
      <p:sp>
        <p:nvSpPr>
          <p:cNvPr id="16" name="Rectangle 15"/>
          <p:cNvSpPr/>
          <p:nvPr/>
        </p:nvSpPr>
        <p:spPr>
          <a:xfrm>
            <a:off x="304260" y="7258501"/>
            <a:ext cx="4719130" cy="215444"/>
          </a:xfrm>
          <a:prstGeom prst="rect">
            <a:avLst/>
          </a:prstGeom>
        </p:spPr>
        <p:txBody>
          <a:bodyPr>
            <a:spAutoFit/>
          </a:bodyPr>
          <a:lstStyle/>
          <a:p>
            <a:pPr algn="ctr"/>
            <a:r>
              <a:rPr lang="tr-TR" sz="800" b="1" dirty="0"/>
              <a:t>Gelecek Dönem </a:t>
            </a:r>
            <a:r>
              <a:rPr lang="tr-TR" sz="800" b="1" dirty="0" smtClean="0"/>
              <a:t>Bölge Rotaract Temsilcili Çağla Ekiz’in Duyurulması ve   Konuşmasını Yaparken </a:t>
            </a:r>
            <a:r>
              <a:rPr lang="tr-TR" sz="800" b="1" dirty="0"/>
              <a:t>(01.09.2016)</a:t>
            </a:r>
          </a:p>
        </p:txBody>
      </p:sp>
    </p:spTree>
    <p:extLst>
      <p:ext uri="{BB962C8B-B14F-4D97-AF65-F5344CB8AC3E}">
        <p14:creationId xmlns:p14="http://schemas.microsoft.com/office/powerpoint/2010/main" val="2155594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62" y="64403"/>
            <a:ext cx="4796314" cy="331852"/>
          </a:xfrm>
        </p:spPr>
        <p:txBody>
          <a:bodyPr>
            <a:normAutofit/>
          </a:bodyPr>
          <a:lstStyle/>
          <a:p>
            <a:r>
              <a:rPr lang="tr-TR" altLang="tr-TR" sz="1400" b="1" dirty="0">
                <a:solidFill>
                  <a:srgbClr val="0070C0"/>
                </a:solidFill>
              </a:rPr>
              <a:t>Konuşan Fotoğraflar</a:t>
            </a:r>
            <a:endParaRPr lang="tr-TR" sz="1400" dirty="0"/>
          </a:p>
        </p:txBody>
      </p:sp>
      <p:pic>
        <p:nvPicPr>
          <p:cNvPr id="8" name="Picture 7"/>
          <p:cNvPicPr>
            <a:picLocks noChangeAspect="1"/>
          </p:cNvPicPr>
          <p:nvPr/>
        </p:nvPicPr>
        <p:blipFill>
          <a:blip r:embed="rId2"/>
          <a:stretch>
            <a:fillRect/>
          </a:stretch>
        </p:blipFill>
        <p:spPr>
          <a:xfrm>
            <a:off x="373730" y="365488"/>
            <a:ext cx="1812540" cy="2191007"/>
          </a:xfrm>
          <a:prstGeom prst="rect">
            <a:avLst/>
          </a:prstGeom>
        </p:spPr>
      </p:pic>
      <p:pic>
        <p:nvPicPr>
          <p:cNvPr id="3" name="Picture 2"/>
          <p:cNvPicPr>
            <a:picLocks noChangeAspect="1"/>
          </p:cNvPicPr>
          <p:nvPr/>
        </p:nvPicPr>
        <p:blipFill>
          <a:blip r:embed="rId3"/>
          <a:stretch>
            <a:fillRect/>
          </a:stretch>
        </p:blipFill>
        <p:spPr>
          <a:xfrm>
            <a:off x="2880643" y="396255"/>
            <a:ext cx="1812333" cy="2189208"/>
          </a:xfrm>
          <a:prstGeom prst="rect">
            <a:avLst/>
          </a:prstGeom>
        </p:spPr>
      </p:pic>
      <p:pic>
        <p:nvPicPr>
          <p:cNvPr id="13" name="Picture 12"/>
          <p:cNvPicPr>
            <a:picLocks noChangeAspect="1"/>
          </p:cNvPicPr>
          <p:nvPr/>
        </p:nvPicPr>
        <p:blipFill>
          <a:blip r:embed="rId4"/>
          <a:stretch>
            <a:fillRect/>
          </a:stretch>
        </p:blipFill>
        <p:spPr>
          <a:xfrm>
            <a:off x="2867000" y="2844527"/>
            <a:ext cx="1813843" cy="2186688"/>
          </a:xfrm>
          <a:prstGeom prst="rect">
            <a:avLst/>
          </a:prstGeom>
        </p:spPr>
      </p:pic>
      <p:pic>
        <p:nvPicPr>
          <p:cNvPr id="14" name="Picture 13"/>
          <p:cNvPicPr>
            <a:picLocks noChangeAspect="1"/>
          </p:cNvPicPr>
          <p:nvPr/>
        </p:nvPicPr>
        <p:blipFill>
          <a:blip r:embed="rId5"/>
          <a:stretch>
            <a:fillRect/>
          </a:stretch>
        </p:blipFill>
        <p:spPr>
          <a:xfrm>
            <a:off x="435350" y="5455341"/>
            <a:ext cx="1499746" cy="1810669"/>
          </a:xfrm>
          <a:prstGeom prst="rect">
            <a:avLst/>
          </a:prstGeom>
        </p:spPr>
      </p:pic>
      <p:pic>
        <p:nvPicPr>
          <p:cNvPr id="17" name="Picture 16"/>
          <p:cNvPicPr>
            <a:picLocks noChangeAspect="1"/>
          </p:cNvPicPr>
          <p:nvPr/>
        </p:nvPicPr>
        <p:blipFill>
          <a:blip r:embed="rId6"/>
          <a:stretch>
            <a:fillRect/>
          </a:stretch>
        </p:blipFill>
        <p:spPr>
          <a:xfrm>
            <a:off x="482910" y="2813857"/>
            <a:ext cx="1460606" cy="2190910"/>
          </a:xfrm>
          <a:prstGeom prst="rect">
            <a:avLst/>
          </a:prstGeom>
        </p:spPr>
      </p:pic>
      <p:sp>
        <p:nvSpPr>
          <p:cNvPr id="18" name="Rectangle 17"/>
          <p:cNvSpPr/>
          <p:nvPr/>
        </p:nvSpPr>
        <p:spPr>
          <a:xfrm>
            <a:off x="1008435" y="2556495"/>
            <a:ext cx="4719130" cy="215444"/>
          </a:xfrm>
          <a:prstGeom prst="rect">
            <a:avLst/>
          </a:prstGeom>
        </p:spPr>
        <p:txBody>
          <a:bodyPr>
            <a:spAutoFit/>
          </a:bodyPr>
          <a:lstStyle/>
          <a:p>
            <a:r>
              <a:rPr lang="tr-TR" sz="800" b="1" dirty="0"/>
              <a:t>Kulübümüzün </a:t>
            </a:r>
            <a:r>
              <a:rPr lang="tr-TR" sz="800" b="1" dirty="0" smtClean="0"/>
              <a:t>1509. </a:t>
            </a:r>
            <a:r>
              <a:rPr lang="tr-TR" sz="800" b="1" dirty="0"/>
              <a:t>dönemimizin  </a:t>
            </a:r>
            <a:r>
              <a:rPr lang="tr-TR" sz="800" b="1" dirty="0" smtClean="0"/>
              <a:t>9. </a:t>
            </a:r>
            <a:r>
              <a:rPr lang="tr-TR" sz="800" b="1" dirty="0"/>
              <a:t>toplantısı </a:t>
            </a:r>
            <a:r>
              <a:rPr lang="tr-TR" sz="800" b="1" dirty="0" smtClean="0"/>
              <a:t>(22.09.2016</a:t>
            </a:r>
            <a:r>
              <a:rPr lang="tr-TR" sz="800" b="1" dirty="0"/>
              <a:t>)</a:t>
            </a:r>
            <a:endParaRPr lang="tr-TR" sz="800" dirty="0"/>
          </a:p>
        </p:txBody>
      </p:sp>
      <p:sp>
        <p:nvSpPr>
          <p:cNvPr id="19" name="Rectangle 18"/>
          <p:cNvSpPr/>
          <p:nvPr/>
        </p:nvSpPr>
        <p:spPr>
          <a:xfrm>
            <a:off x="288355" y="5076775"/>
            <a:ext cx="2001371" cy="338554"/>
          </a:xfrm>
          <a:prstGeom prst="rect">
            <a:avLst/>
          </a:prstGeom>
        </p:spPr>
        <p:txBody>
          <a:bodyPr>
            <a:spAutoFit/>
          </a:bodyPr>
          <a:lstStyle/>
          <a:p>
            <a:r>
              <a:rPr lang="tr-TR" sz="800" b="1" dirty="0" smtClean="0"/>
              <a:t>Kulüp Genel Sekreteri Rtn. Mert Özmut  Mutlu Gün Duyuruları</a:t>
            </a:r>
            <a:endParaRPr lang="tr-TR" sz="800" b="1" dirty="0"/>
          </a:p>
        </p:txBody>
      </p:sp>
      <p:sp>
        <p:nvSpPr>
          <p:cNvPr id="20" name="Rectangle 19"/>
          <p:cNvSpPr/>
          <p:nvPr/>
        </p:nvSpPr>
        <p:spPr>
          <a:xfrm>
            <a:off x="2809106" y="5004767"/>
            <a:ext cx="2663825" cy="338554"/>
          </a:xfrm>
          <a:prstGeom prst="rect">
            <a:avLst/>
          </a:prstGeom>
        </p:spPr>
        <p:txBody>
          <a:bodyPr>
            <a:spAutoFit/>
          </a:bodyPr>
          <a:lstStyle/>
          <a:p>
            <a:r>
              <a:rPr lang="tr-TR" sz="800" b="1" dirty="0" smtClean="0"/>
              <a:t>Eski Üyemiz, GDB. Mehmet Ersan Göğe Selam Oturumunda GDB. Coşkun Doğusal’ı anlatırken</a:t>
            </a:r>
            <a:endParaRPr lang="tr-TR" sz="800" b="1" dirty="0"/>
          </a:p>
        </p:txBody>
      </p:sp>
      <p:sp>
        <p:nvSpPr>
          <p:cNvPr id="21" name="Rectangle 20"/>
          <p:cNvSpPr/>
          <p:nvPr/>
        </p:nvSpPr>
        <p:spPr>
          <a:xfrm>
            <a:off x="-71214" y="7258501"/>
            <a:ext cx="2663825" cy="338554"/>
          </a:xfrm>
          <a:prstGeom prst="rect">
            <a:avLst/>
          </a:prstGeom>
        </p:spPr>
        <p:txBody>
          <a:bodyPr>
            <a:spAutoFit/>
          </a:bodyPr>
          <a:lstStyle/>
          <a:p>
            <a:pPr algn="ctr"/>
            <a:r>
              <a:rPr lang="tr-TR" sz="800" b="1" dirty="0" smtClean="0"/>
              <a:t>Eğitim Komitesi Başkanı GDB</a:t>
            </a:r>
            <a:r>
              <a:rPr lang="tr-TR" sz="800" b="1" dirty="0"/>
              <a:t>. Levent Çolak </a:t>
            </a:r>
            <a:r>
              <a:rPr lang="tr-TR" sz="800" b="1" dirty="0" smtClean="0"/>
              <a:t>Temel Eğitim ve Okur Yazarlık  ile ilgili Sunuşu (22.09.2016</a:t>
            </a:r>
            <a:r>
              <a:rPr lang="tr-TR" sz="800" b="1" dirty="0"/>
              <a:t>)</a:t>
            </a:r>
          </a:p>
        </p:txBody>
      </p:sp>
      <p:pic>
        <p:nvPicPr>
          <p:cNvPr id="22" name="Picture 21"/>
          <p:cNvPicPr>
            <a:picLocks noChangeAspect="1"/>
          </p:cNvPicPr>
          <p:nvPr/>
        </p:nvPicPr>
        <p:blipFill>
          <a:blip r:embed="rId7"/>
          <a:stretch>
            <a:fillRect/>
          </a:stretch>
        </p:blipFill>
        <p:spPr>
          <a:xfrm>
            <a:off x="3027550" y="5455344"/>
            <a:ext cx="1497967" cy="1810750"/>
          </a:xfrm>
          <a:prstGeom prst="rect">
            <a:avLst/>
          </a:prstGeom>
        </p:spPr>
      </p:pic>
      <p:sp>
        <p:nvSpPr>
          <p:cNvPr id="24" name="Rectangle 23"/>
          <p:cNvSpPr/>
          <p:nvPr/>
        </p:nvSpPr>
        <p:spPr>
          <a:xfrm>
            <a:off x="2377058" y="7309603"/>
            <a:ext cx="2663825" cy="215444"/>
          </a:xfrm>
          <a:prstGeom prst="rect">
            <a:avLst/>
          </a:prstGeom>
        </p:spPr>
        <p:txBody>
          <a:bodyPr>
            <a:spAutoFit/>
          </a:bodyPr>
          <a:lstStyle/>
          <a:p>
            <a:pPr algn="ctr"/>
            <a:r>
              <a:rPr lang="tr-TR" sz="800" b="1" dirty="0" smtClean="0"/>
              <a:t>Onur Konuğu ve Konuşmacımız Prof. Seyit Mercanlıgil</a:t>
            </a:r>
            <a:endParaRPr lang="tr-TR" sz="800" b="1" dirty="0"/>
          </a:p>
        </p:txBody>
      </p:sp>
    </p:spTree>
    <p:extLst>
      <p:ext uri="{BB962C8B-B14F-4D97-AF65-F5344CB8AC3E}">
        <p14:creationId xmlns:p14="http://schemas.microsoft.com/office/powerpoint/2010/main" val="3292049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44339" y="3152490"/>
            <a:ext cx="1591889" cy="1924285"/>
          </a:xfrm>
          <a:prstGeom prst="rect">
            <a:avLst/>
          </a:prstGeom>
        </p:spPr>
      </p:pic>
      <p:pic>
        <p:nvPicPr>
          <p:cNvPr id="5" name="Picture 4"/>
          <p:cNvPicPr>
            <a:picLocks noChangeAspect="1"/>
          </p:cNvPicPr>
          <p:nvPr/>
        </p:nvPicPr>
        <p:blipFill>
          <a:blip r:embed="rId3"/>
          <a:stretch>
            <a:fillRect/>
          </a:stretch>
        </p:blipFill>
        <p:spPr>
          <a:xfrm>
            <a:off x="3684042" y="3194017"/>
            <a:ext cx="1497967" cy="1810750"/>
          </a:xfrm>
          <a:prstGeom prst="rect">
            <a:avLst/>
          </a:prstGeom>
        </p:spPr>
      </p:pic>
      <p:pic>
        <p:nvPicPr>
          <p:cNvPr id="6" name="Picture 5"/>
          <p:cNvPicPr>
            <a:picLocks noChangeAspect="1"/>
          </p:cNvPicPr>
          <p:nvPr/>
        </p:nvPicPr>
        <p:blipFill>
          <a:blip r:embed="rId4"/>
          <a:stretch>
            <a:fillRect/>
          </a:stretch>
        </p:blipFill>
        <p:spPr>
          <a:xfrm>
            <a:off x="1958740" y="3194017"/>
            <a:ext cx="1497967" cy="1810750"/>
          </a:xfrm>
          <a:prstGeom prst="rect">
            <a:avLst/>
          </a:prstGeom>
        </p:spPr>
      </p:pic>
      <p:pic>
        <p:nvPicPr>
          <p:cNvPr id="7" name="Picture 6"/>
          <p:cNvPicPr>
            <a:picLocks noChangeAspect="1"/>
          </p:cNvPicPr>
          <p:nvPr/>
        </p:nvPicPr>
        <p:blipFill>
          <a:blip r:embed="rId5"/>
          <a:stretch>
            <a:fillRect/>
          </a:stretch>
        </p:blipFill>
        <p:spPr>
          <a:xfrm>
            <a:off x="3166715" y="468263"/>
            <a:ext cx="1647764" cy="1991825"/>
          </a:xfrm>
          <a:prstGeom prst="rect">
            <a:avLst/>
          </a:prstGeom>
        </p:spPr>
      </p:pic>
      <p:pic>
        <p:nvPicPr>
          <p:cNvPr id="14" name="Picture 13"/>
          <p:cNvPicPr>
            <a:picLocks noChangeAspect="1"/>
          </p:cNvPicPr>
          <p:nvPr/>
        </p:nvPicPr>
        <p:blipFill>
          <a:blip r:embed="rId6"/>
          <a:stretch>
            <a:fillRect/>
          </a:stretch>
        </p:blipFill>
        <p:spPr>
          <a:xfrm>
            <a:off x="298696" y="495798"/>
            <a:ext cx="1646978" cy="1990853"/>
          </a:xfrm>
          <a:prstGeom prst="rect">
            <a:avLst/>
          </a:prstGeom>
        </p:spPr>
      </p:pic>
      <p:sp>
        <p:nvSpPr>
          <p:cNvPr id="3" name="Rectangle 2"/>
          <p:cNvSpPr/>
          <p:nvPr/>
        </p:nvSpPr>
        <p:spPr>
          <a:xfrm>
            <a:off x="1822345" y="88478"/>
            <a:ext cx="1682961" cy="307777"/>
          </a:xfrm>
          <a:prstGeom prst="rect">
            <a:avLst/>
          </a:prstGeom>
        </p:spPr>
        <p:txBody>
          <a:bodyPr wrap="none">
            <a:spAutoFit/>
          </a:bodyPr>
          <a:lstStyle/>
          <a:p>
            <a:r>
              <a:rPr lang="tr-TR" altLang="tr-TR" b="1" dirty="0">
                <a:solidFill>
                  <a:srgbClr val="0070C0"/>
                </a:solidFill>
              </a:rPr>
              <a:t>Konuşan Fotoğraflar</a:t>
            </a:r>
            <a:endParaRPr lang="tr-TR" dirty="0"/>
          </a:p>
        </p:txBody>
      </p:sp>
      <p:sp>
        <p:nvSpPr>
          <p:cNvPr id="15" name="Rectangle 14"/>
          <p:cNvSpPr/>
          <p:nvPr/>
        </p:nvSpPr>
        <p:spPr>
          <a:xfrm>
            <a:off x="-143693" y="2484487"/>
            <a:ext cx="2663825" cy="338554"/>
          </a:xfrm>
          <a:prstGeom prst="rect">
            <a:avLst/>
          </a:prstGeom>
        </p:spPr>
        <p:txBody>
          <a:bodyPr>
            <a:spAutoFit/>
          </a:bodyPr>
          <a:lstStyle/>
          <a:p>
            <a:pPr algn="ctr"/>
            <a:r>
              <a:rPr lang="tr-TR" sz="800" b="1" dirty="0" smtClean="0"/>
              <a:t>Prof. Seyit Mercanlıgil Günümüzün Sorunu : Obozite ve Beslenme Tedavisi konulu konuşmasını yaparken </a:t>
            </a:r>
            <a:endParaRPr lang="tr-TR" sz="800" b="1" dirty="0"/>
          </a:p>
        </p:txBody>
      </p:sp>
      <p:sp>
        <p:nvSpPr>
          <p:cNvPr id="16" name="Rectangle 15"/>
          <p:cNvSpPr/>
          <p:nvPr/>
        </p:nvSpPr>
        <p:spPr>
          <a:xfrm>
            <a:off x="2714165" y="2505973"/>
            <a:ext cx="2421659" cy="338554"/>
          </a:xfrm>
          <a:prstGeom prst="rect">
            <a:avLst/>
          </a:prstGeom>
        </p:spPr>
        <p:txBody>
          <a:bodyPr>
            <a:spAutoFit/>
          </a:bodyPr>
          <a:lstStyle/>
          <a:p>
            <a:pPr algn="ctr"/>
            <a:r>
              <a:rPr lang="tr-TR" sz="800" b="1" dirty="0"/>
              <a:t>Prof. Seyit </a:t>
            </a:r>
            <a:r>
              <a:rPr lang="tr-TR" sz="800" b="1" dirty="0" smtClean="0"/>
              <a:t>Mercanlıgil’e Kulübümüz adına verilen Teşekkür Belgesi</a:t>
            </a:r>
            <a:endParaRPr lang="tr-TR" sz="800" b="1" dirty="0"/>
          </a:p>
        </p:txBody>
      </p:sp>
      <p:sp>
        <p:nvSpPr>
          <p:cNvPr id="17" name="Rectangle 16"/>
          <p:cNvSpPr/>
          <p:nvPr/>
        </p:nvSpPr>
        <p:spPr>
          <a:xfrm>
            <a:off x="68304" y="5130780"/>
            <a:ext cx="5191043" cy="215444"/>
          </a:xfrm>
          <a:prstGeom prst="rect">
            <a:avLst/>
          </a:prstGeom>
        </p:spPr>
        <p:txBody>
          <a:bodyPr>
            <a:spAutoFit/>
          </a:bodyPr>
          <a:lstStyle/>
          <a:p>
            <a:pPr algn="ctr"/>
            <a:r>
              <a:rPr lang="tr-TR" sz="800" b="1" dirty="0"/>
              <a:t>Prof. Seyit </a:t>
            </a:r>
            <a:r>
              <a:rPr lang="tr-TR" sz="800" b="1" dirty="0" smtClean="0"/>
              <a:t>Mercanlıgil, Obozite </a:t>
            </a:r>
            <a:r>
              <a:rPr lang="tr-TR" sz="800" b="1" dirty="0"/>
              <a:t>ve Beslenme Tedavisi konulu konuşmasını </a:t>
            </a:r>
            <a:r>
              <a:rPr lang="tr-TR" sz="800" b="1" dirty="0" smtClean="0"/>
              <a:t>yaparken, Dostlarımızın İnteraktif Katılımları  </a:t>
            </a:r>
            <a:endParaRPr lang="tr-TR" sz="800" b="1" dirty="0"/>
          </a:p>
        </p:txBody>
      </p:sp>
    </p:spTree>
    <p:extLst>
      <p:ext uri="{BB962C8B-B14F-4D97-AF65-F5344CB8AC3E}">
        <p14:creationId xmlns:p14="http://schemas.microsoft.com/office/powerpoint/2010/main" val="3031732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08223"/>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208052"/>
            <a:ext cx="4694322" cy="7614899"/>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Kulübümüz açısından, dönemimizin en önemli projesi olan 12-16 Nisan 2017  tarihlerinde gerçekleştireceğimiz,  BES ve Asamble çalışmaları, GDB. Kadri Güneş’in başkanlığındaki «2017-2018 BES/Asamble Komitesi» çatısı altında sürdürülmektedir. Yoğun zaman ve çalışma gerektiren faaliyetlerin gerçekleştirilmesinde, komitelerde görevlendirilen Dostlarımız ve Eşlerimiz gerekli çalışmaları sürdürmektedirler. Komite Başkanımız GDB Kadri Güneş, haftalık toplantılarımızda dostlarımızı gelişmeler ve ihtiyaçlar bazında bilgilendirecektir.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2430. Bölge tarafından Küresel Bağış Projeleri kapsamına alınan, </a:t>
            </a:r>
            <a:r>
              <a:rPr lang="tr-TR" sz="1000" dirty="0" smtClean="0"/>
              <a:t>«Çankaya Kırsalında Ekonomik ve Toplumsal Gelişim» küresel  projemiz ile Çankaya </a:t>
            </a:r>
            <a:r>
              <a:rPr lang="tr-TR" sz="1000" dirty="0" smtClean="0"/>
              <a:t>İlçesi Kırsalında Süt Tesisi </a:t>
            </a:r>
            <a:r>
              <a:rPr lang="tr-TR" sz="1000" dirty="0" smtClean="0"/>
              <a:t>Kurulması ile ilgili çalışmalarımız </a:t>
            </a:r>
            <a:r>
              <a:rPr lang="tr-TR" sz="1000" dirty="0"/>
              <a:t>Vakıf Komitesi Başkanımız Abdullah Küreğibüyük tarafından sürdürülmektedir. Şu ana kadar İtalyan Agusto Kulübünden </a:t>
            </a:r>
            <a:r>
              <a:rPr lang="tr-TR" sz="1000" dirty="0" smtClean="0"/>
              <a:t>bulunan dış destek yanısıra, dış kaynak bulma çalışmalarımız  yoğun şekilde sürmektedir. Projemiz ortak kulüp toplantılarında Yıldız ve Kavaklıdere Rotary Kulüp üyelerine duyurulmuştur. Mali destek arayışlarımız, Vakıf Komitesi Başkanımız GDB. Abdullah Küreğibüyük, GDB. Emre Öztürk, GDB. Necil </a:t>
            </a:r>
            <a:r>
              <a:rPr lang="tr-TR" sz="1000" dirty="0" smtClean="0"/>
              <a:t>Büyükpamukçu ve GDB. Levent Çolak </a:t>
            </a:r>
            <a:r>
              <a:rPr lang="tr-TR" sz="1000" dirty="0" smtClean="0"/>
              <a:t>tarafından sürdürülmektedir.  Ayrıca Bölge desteği için Guvernörümüz Güner İnci ve </a:t>
            </a:r>
            <a:r>
              <a:rPr lang="tr-TR" sz="1000" dirty="0" smtClean="0"/>
              <a:t>Bölge Vakıf Komitesi Başkanı Hasan Akduman ve diğer ilgili  </a:t>
            </a:r>
            <a:r>
              <a:rPr lang="tr-TR" sz="1000" dirty="0" smtClean="0"/>
              <a:t>Bölge sorumluları ile görüşmelerimiz devam ediyor.</a:t>
            </a: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Bu dönem, Ana </a:t>
            </a:r>
            <a:r>
              <a:rPr lang="tr-TR" sz="1000" dirty="0"/>
              <a:t>sınıfı öğretmenlerine yönelik erken teşhis amaçlı Göz Taraması </a:t>
            </a:r>
            <a:r>
              <a:rPr lang="tr-TR" sz="1000" dirty="0" smtClean="0"/>
              <a:t>projesini Çankaya Rotary Kulübü ile ortak yapacağız. Ana Komite Başkanımız Necil Büyükpamukçu ile Çankaya Rotary Kulübünden Dr. Teoman Şeren bu projeyi birlikte yürüteceklerdir.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Dönemimizde, Sincan Kadın Cezaevindeki projemizi Bilkent TDP ( Toplumsal Duyarlılık Projeleri) öğrencileri, Rotaractlarımız ve İnteractlarımız ile birlikte «Hayal Köprüsü» adı altında cezaevindeki çocuklara yönelik yapmayı planladık. Bu proje, Komite Başkanımız Necil Büyükpamukçu </a:t>
            </a:r>
            <a:r>
              <a:rPr lang="tr-TR" sz="1000" dirty="0" smtClean="0"/>
              <a:t> </a:t>
            </a:r>
            <a:r>
              <a:rPr lang="tr-TR" sz="1000" dirty="0" smtClean="0"/>
              <a:t>tarafından yürütülecektir.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Sincan Kadın Cezaevi’ndeki çocuklara yönelik </a:t>
            </a:r>
            <a:r>
              <a:rPr lang="tr-TR" sz="1000" dirty="0" smtClean="0"/>
              <a:t>olarak Bilkent Üniversitesi sahasında Çocuk </a:t>
            </a:r>
            <a:r>
              <a:rPr lang="tr-TR" sz="1000" dirty="0" smtClean="0"/>
              <a:t>Şenliği yapıllması planlanmaktadır.</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Kulübümüz hamiliğinde kurulan Kastamonu Rotary Kulübü’nün her sene düzenlediği Engelliler RYLA’sına bu sene de katılım göstereceğiz ve ayrıca 2 adet tekerlekli sandalye bağışında bulunacağız.</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Bu sene yedincisini yapacağımız Rotary Bowling Turnuvamız için GDB. Levent Çolak çalışmalara başladı. Uluslararası Vakıf Başkanımızın Ankara’da bulunacağı Aralık ayında yapılması düşünülen turnuvaya UR. Başkanı John Germ’in de oyuncu olarak katılması planlanmaktadır. Proje ile ilgili olarak 2430 Bölge Guvernörümüz Güner İnci  bilgilendirilmiştir.</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7. Berdan Akalın Bowling Turnuvamızın dereceye giren ilk iki takımını, bu yıl ilk organizasyonu Kulübümüz tarafından Ankara’da  yapılacak olan, 2430 Bölge’de diğer şehirlerde organize edilecek bowling organizasyonlarında ilk iki dereceye giren takımlarının katılacağı , turnuvaya göndermeyi planlıyoruz.</a:t>
            </a:r>
          </a:p>
          <a:p>
            <a:pPr marL="138103" indent="-138103" algn="just">
              <a:buFont typeface="Arial" panose="020B0604020202020204" pitchFamily="34" charset="0"/>
              <a:buChar char="•"/>
            </a:pPr>
            <a:endParaRPr lang="tr-TR" sz="1000" dirty="0"/>
          </a:p>
        </p:txBody>
      </p:sp>
    </p:spTree>
    <p:extLst>
      <p:ext uri="{BB962C8B-B14F-4D97-AF65-F5344CB8AC3E}">
        <p14:creationId xmlns:p14="http://schemas.microsoft.com/office/powerpoint/2010/main" val="1325837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324247"/>
            <a:ext cx="4694322" cy="5614351"/>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a:t>Rotary Ormanı projemiz ASO 2. OSB Bölgesi’nde yapılacak ağaçlandırma ile  bu sene de devam ettirilecektir.</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a:t>01-04 Eylül 2016 tarhleri arasındaki Samsun İlkadım Rotary Kulübü tarafından düzenlenen Bedensel Engelliler Yaz Kampı’nı 1 engelli katılımı desteği ile destekleme kararı </a:t>
            </a:r>
            <a:r>
              <a:rPr lang="tr-TR" sz="1000" b="1" dirty="0" smtClean="0"/>
              <a:t>alınan projemizi gerçekleştirdik.</a:t>
            </a:r>
            <a:endParaRPr lang="tr-TR" sz="1000" b="1"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RC </a:t>
            </a:r>
            <a:r>
              <a:rPr lang="tr-TR" sz="1000" dirty="0"/>
              <a:t>Galeri ve ressam Nihat Evren Derman tarafından belirli sayıdaki “ Beşiktaş </a:t>
            </a:r>
            <a:r>
              <a:rPr lang="tr-TR" sz="1000" dirty="0" smtClean="0"/>
              <a:t>Futbol Takımı Temalı </a:t>
            </a:r>
            <a:r>
              <a:rPr lang="tr-TR" sz="1000" dirty="0"/>
              <a:t>Nihat Evren Derman </a:t>
            </a:r>
            <a:r>
              <a:rPr lang="tr-TR" sz="1000" dirty="0" smtClean="0"/>
              <a:t>Islak İmzalı Orijinal Baskıların İnternette Pazarlanması» </a:t>
            </a:r>
            <a:r>
              <a:rPr lang="tr-TR" sz="1000" dirty="0"/>
              <a:t>ile ilgili projeye “Şehit Çocuklarına Burs Fonu Yaratılması” teması ile ortak olduk. Bu proje ile şehit çocuklarımıza burs fonu yaratılmasının yanısıra, </a:t>
            </a:r>
            <a:r>
              <a:rPr lang="tr-TR" sz="1000" dirty="0" smtClean="0"/>
              <a:t>resim alıcılarına vereceğimiş «Teşekkür Belgesi» ile  özelde </a:t>
            </a:r>
            <a:r>
              <a:rPr lang="tr-TR" sz="1000" dirty="0"/>
              <a:t>Bahçelievler Rotary Kulübü’nün, genelde rotary isim ve faaliyetlerinin  Türkiye genelinde duyurulması  amaçlanmıştır</a:t>
            </a:r>
            <a:r>
              <a:rPr lang="tr-TR" sz="1000" dirty="0" smtClean="0"/>
              <a:t>.</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smtClean="0"/>
              <a:t>25 Eylül 2016 tarihinde Bilkent RC Galeri tarafından yapılacak müzayede de, </a:t>
            </a:r>
            <a:r>
              <a:rPr lang="tr-TR" sz="1000" b="1" dirty="0"/>
              <a:t>kulübümüz adına yapılacak resim </a:t>
            </a:r>
            <a:r>
              <a:rPr lang="tr-TR" sz="1000" b="1" dirty="0" smtClean="0"/>
              <a:t>bağışlarının satışı ile «Şehit Çocuklarına Burs Fonu» </a:t>
            </a:r>
            <a:r>
              <a:rPr lang="tr-TR" sz="1000" b="1" dirty="0" smtClean="0"/>
              <a:t>yaratılması projemizi gerçekleştirdik.</a:t>
            </a:r>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r>
              <a:rPr lang="tr-TR" sz="1000" b="1" dirty="0" smtClean="0"/>
              <a:t>Bölge İnteract Asamblesine İnteractlarımızla katılma projemizde, </a:t>
            </a:r>
            <a:r>
              <a:rPr lang="tr-TR" sz="1000" b="1" dirty="0"/>
              <a:t>22-24 Eylül tarihlerinde </a:t>
            </a:r>
            <a:r>
              <a:rPr lang="tr-TR" sz="1000" b="1" dirty="0" smtClean="0"/>
              <a:t>iki interactımızın katılımıyla gerçekleştirildi.</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Rotary’nin adını duyurmak ve «Şehit Çocuklarına Eğitim Bursu Fonu Yaratmak» projelerimizin ikincisini, Uluslarası </a:t>
            </a:r>
            <a:r>
              <a:rPr lang="tr-TR" sz="1000" dirty="0"/>
              <a:t>Rotary Vakfı’nın 100. </a:t>
            </a:r>
            <a:r>
              <a:rPr lang="tr-TR" sz="1000" dirty="0" smtClean="0"/>
              <a:t>yılının kutlandığı , Aralık 2016’da Resim  Müzayedesine katılarak yapmayı planladık.</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smtClean="0"/>
              <a:t>01-04 </a:t>
            </a:r>
            <a:r>
              <a:rPr lang="tr-TR" sz="1000" b="1" dirty="0"/>
              <a:t>Eylül 2016 tarihlerinde Samsun İlkadım Rotary Kulübü’nün gerçekleştirdiği 17. Geleneksel Bedensel Engelliler Yaz Kampı’na, Ankara Bahçelievler Rotary Kulübü adına Kemal Kart katılmıştır.  </a:t>
            </a:r>
            <a:endParaRPr lang="tr-TR" sz="1000" b="1" dirty="0" smtClean="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r>
              <a:rPr lang="tr-TR" sz="1000" dirty="0" smtClean="0"/>
              <a:t>Gençlere gelişimine destek vermek amacıyla, RYLA’lara bursiyerlerimiz arasından katılım sağlanacaktır.</a:t>
            </a:r>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smtClean="0"/>
          </a:p>
        </p:txBody>
      </p:sp>
    </p:spTree>
    <p:extLst>
      <p:ext uri="{BB962C8B-B14F-4D97-AF65-F5344CB8AC3E}">
        <p14:creationId xmlns:p14="http://schemas.microsoft.com/office/powerpoint/2010/main" val="1994001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939870" y="218290"/>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Kulüp Haberleri</a:t>
            </a:r>
            <a:endParaRPr lang="tr-TR" altLang="tr-TR" dirty="0">
              <a:solidFill>
                <a:srgbClr val="0070C0"/>
              </a:solidFill>
              <a:latin typeface="+mj-lt"/>
            </a:endParaRPr>
          </a:p>
        </p:txBody>
      </p:sp>
      <p:sp>
        <p:nvSpPr>
          <p:cNvPr id="6" name="TextBox 5"/>
          <p:cNvSpPr txBox="1"/>
          <p:nvPr/>
        </p:nvSpPr>
        <p:spPr>
          <a:xfrm>
            <a:off x="72331" y="-395833"/>
            <a:ext cx="5080701" cy="9430781"/>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endParaRPr lang="tr-TR" sz="800"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a:t>Abdullah Küreğibüyük dostumuzun annesi kalça kırığı ameliyatı geçirdi. Dostumuzun annesine  geçmiş olsun dileklerimizle acil şifalar diliyoruz</a:t>
            </a:r>
            <a:r>
              <a:rPr lang="tr-TR" sz="1000" dirty="0" smtClean="0"/>
              <a:t>.</a:t>
            </a:r>
          </a:p>
          <a:p>
            <a:pPr algn="just"/>
            <a:r>
              <a:rPr lang="tr-TR" sz="1000" dirty="0" smtClean="0"/>
              <a:t> </a:t>
            </a:r>
          </a:p>
          <a:p>
            <a:pPr marL="138103" indent="-138103">
              <a:buFont typeface="Arial" panose="020B0604020202020204" pitchFamily="34" charset="0"/>
              <a:buChar char="•"/>
            </a:pPr>
            <a:r>
              <a:rPr lang="tr-TR" sz="1000" dirty="0" smtClean="0"/>
              <a:t>Eski </a:t>
            </a:r>
            <a:r>
              <a:rPr lang="tr-TR" sz="1000" dirty="0"/>
              <a:t>üyelerimizden Prof</a:t>
            </a:r>
            <a:r>
              <a:rPr lang="tr-TR" sz="1000" dirty="0" smtClean="0"/>
              <a:t>. Dr. M. Kemali </a:t>
            </a:r>
            <a:r>
              <a:rPr lang="tr-TR" sz="1000" dirty="0"/>
              <a:t>Baykaner </a:t>
            </a:r>
            <a:r>
              <a:rPr lang="tr-TR" sz="1000" dirty="0" smtClean="0"/>
              <a:t>21 Eylül 2016 tarihinde</a:t>
            </a:r>
          </a:p>
          <a:p>
            <a:r>
              <a:rPr lang="tr-TR" sz="1000" dirty="0" smtClean="0"/>
              <a:t>     vefat </a:t>
            </a:r>
            <a:r>
              <a:rPr lang="tr-TR" sz="1000" dirty="0"/>
              <a:t>etmiştir</a:t>
            </a:r>
            <a:r>
              <a:rPr lang="tr-TR" sz="1000" dirty="0" smtClean="0"/>
              <a:t>. Cenazesi 22 </a:t>
            </a:r>
            <a:r>
              <a:rPr lang="tr-TR" sz="1000" dirty="0"/>
              <a:t>Eylül 2016 tarihinde Gazi Üniversitesi Tıp </a:t>
            </a:r>
            <a:r>
              <a:rPr lang="tr-TR" sz="1000" dirty="0" smtClean="0"/>
              <a:t>Fakül</a:t>
            </a:r>
          </a:p>
          <a:p>
            <a:r>
              <a:rPr lang="tr-TR" sz="1000" dirty="0" smtClean="0"/>
              <a:t>     tesi </a:t>
            </a:r>
            <a:r>
              <a:rPr lang="tr-TR" sz="1000" dirty="0"/>
              <a:t>75. Yıl Salonunda saat 9.30 da yapılacak tören </a:t>
            </a:r>
            <a:r>
              <a:rPr lang="tr-TR" sz="1000" dirty="0" smtClean="0"/>
              <a:t>sonrası Kocaeli </a:t>
            </a:r>
            <a:r>
              <a:rPr lang="tr-TR" sz="1000" dirty="0"/>
              <a:t>Kartepe</a:t>
            </a:r>
            <a:r>
              <a:rPr lang="tr-TR" sz="1000" dirty="0" smtClean="0"/>
              <a:t>’</a:t>
            </a:r>
          </a:p>
          <a:p>
            <a:r>
              <a:rPr lang="tr-TR" sz="1000" dirty="0" smtClean="0"/>
              <a:t>     de defnedilmiştir. Rotary </a:t>
            </a:r>
            <a:r>
              <a:rPr lang="tr-TR" sz="1000" dirty="0"/>
              <a:t>Ailesine ve Ailesine başsağlığı dileriz. Nur </a:t>
            </a:r>
            <a:r>
              <a:rPr lang="tr-TR" sz="1000" dirty="0" smtClean="0"/>
              <a:t>içinde</a:t>
            </a:r>
          </a:p>
          <a:p>
            <a:r>
              <a:rPr lang="tr-TR" sz="1000" dirty="0" smtClean="0"/>
              <a:t>     yatsın</a:t>
            </a:r>
            <a:r>
              <a:rPr lang="tr-TR" sz="1000" dirty="0"/>
              <a:t>.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Ağustos ayında %100 </a:t>
            </a:r>
            <a:r>
              <a:rPr lang="tr-TR" sz="1000" dirty="0" smtClean="0"/>
              <a:t>toplantılarımıza katılan dostumuz </a:t>
            </a:r>
            <a:r>
              <a:rPr lang="tr-TR" sz="1000" dirty="0" smtClean="0"/>
              <a:t>GDB. Necil Büyükpamukçu</a:t>
            </a:r>
          </a:p>
          <a:p>
            <a:pPr algn="just"/>
            <a:r>
              <a:rPr lang="tr-TR" sz="1000" dirty="0" smtClean="0"/>
              <a:t>    olmuştur. Kendisini tebrik ediyor, </a:t>
            </a:r>
            <a:r>
              <a:rPr lang="tr-TR" sz="1000" dirty="0" smtClean="0"/>
              <a:t>toplantılara katılımının gelecek </a:t>
            </a:r>
            <a:r>
              <a:rPr lang="tr-TR" sz="1000" dirty="0" smtClean="0"/>
              <a:t>aylarda da  %100 </a:t>
            </a:r>
            <a:endParaRPr lang="tr-TR" sz="1000" dirty="0" smtClean="0"/>
          </a:p>
          <a:p>
            <a:pPr algn="just"/>
            <a:r>
              <a:rPr lang="tr-TR" sz="1000" dirty="0"/>
              <a:t> </a:t>
            </a:r>
            <a:r>
              <a:rPr lang="tr-TR" sz="1000" dirty="0" smtClean="0"/>
              <a:t>    </a:t>
            </a:r>
            <a:r>
              <a:rPr lang="tr-TR" sz="1000" dirty="0" smtClean="0"/>
              <a:t>olmasını </a:t>
            </a:r>
            <a:r>
              <a:rPr lang="tr-TR" sz="1000" dirty="0" smtClean="0"/>
              <a:t>temenni ediyoruz.</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01-04 Eylül 2016 tarihlerinde Samsun İlkadım Rotary Kulübü’nün gerçekleştirdiği 17. Geleneksel Bedensel Engelliler Yaz Kampı’na, Ankara Bahçelievler Rotary Kulübü adına Kemal Kart katılmıştır.  Bu yaz kampına kulüp olarak vermiş olduğumuz destek nedeniyle,  Samsun İlkadım Rotary Kulübü Başkanı Arslan Keskin tarafından kulübümüze Teşekkür Belgesi gönderilmiştir.</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«Çankaya Kırsalında Ekonomik ve Toplumsal Gelişme» küresel bağış projemize yönelik çalışmalarımız yoğun bir şekilde devam etmektedir. Abdullah Küreğibüyük, Emre Öztürk ve Sinan Onat dostlarımızın yaptığı yurtdışı yazışmalarının yanısıra, Dönem Guvernörümüz Güner İnci ve 2430 Bölge Vakıf Başkanı Geçmiş Dönem Guvernörümüz Hasan Akduman ile görüşmelerimiz olmuştur. </a:t>
            </a:r>
          </a:p>
          <a:p>
            <a:pPr marL="138103" indent="-138103" algn="just">
              <a:buFont typeface="Arial" panose="020B0604020202020204" pitchFamily="34" charset="0"/>
              <a:buChar char="•"/>
            </a:pPr>
            <a:endParaRPr lang="tr-TR" sz="1000" dirty="0"/>
          </a:p>
          <a:p>
            <a:pPr marL="171450" indent="-171450">
              <a:buFont typeface="Arial" panose="020B0604020202020204" pitchFamily="34" charset="0"/>
              <a:buChar char="•"/>
            </a:pPr>
            <a:r>
              <a:rPr lang="tr-TR" sz="1000" dirty="0" smtClean="0"/>
              <a:t>Oran Rotary  Kulübü’nün organizasyonunda 22-24 Eylül tarihlerinde gerçekleştirilen</a:t>
            </a:r>
            <a:r>
              <a:rPr lang="tr-TR" sz="1000" dirty="0">
                <a:latin typeface="Times New Roman" panose="02020603050405020304" pitchFamily="18" charset="0"/>
                <a:ea typeface="Calibri" panose="020F0502020204030204" pitchFamily="34" charset="0"/>
              </a:rPr>
              <a:t> UR 2430. Bölge Interact Kulüpleri 2016 – 17 Dönemi Bölge  </a:t>
            </a:r>
            <a:r>
              <a:rPr lang="tr-TR" sz="1000" dirty="0" smtClean="0">
                <a:latin typeface="Times New Roman" panose="02020603050405020304" pitchFamily="18" charset="0"/>
                <a:ea typeface="Calibri" panose="020F0502020204030204" pitchFamily="34" charset="0"/>
              </a:rPr>
              <a:t>Asamblesi’ne, </a:t>
            </a:r>
            <a:r>
              <a:rPr lang="tr-TR" sz="1000" dirty="0" smtClean="0"/>
              <a:t>Ankara Bahçelievler İnteract Kulübü’ nden geçmiş dönem kulüp başkanı Eylül Su Nayır ve dönem başkanı Ceren  Erciyes katılmışlardır. </a:t>
            </a:r>
          </a:p>
          <a:p>
            <a:pPr marL="171450" indent="-171450">
              <a:buFont typeface="Arial" panose="020B0604020202020204" pitchFamily="34" charset="0"/>
              <a:buChar char="•"/>
            </a:pPr>
            <a:endParaRPr lang="tr-TR" sz="1000" dirty="0"/>
          </a:p>
          <a:p>
            <a:pPr marL="171450" indent="-171450">
              <a:buFont typeface="Arial" panose="020B0604020202020204" pitchFamily="34" charset="0"/>
              <a:buChar char="•"/>
            </a:pPr>
            <a:r>
              <a:rPr lang="tr-TR" sz="1000" dirty="0" smtClean="0"/>
              <a:t>1996-1997 Rotary döneminde kulüp başkanlığı yapan ve 29 Ağustos 2013 tarihin</a:t>
            </a:r>
          </a:p>
          <a:p>
            <a:r>
              <a:rPr lang="tr-TR" sz="1000" dirty="0" smtClean="0"/>
              <a:t>      de vefat eden GDB. Coşkun Doğusal’ı, eski üyelerimizden GDB. Mehmet Ersan </a:t>
            </a:r>
          </a:p>
          <a:p>
            <a:r>
              <a:rPr lang="tr-TR" sz="1000" dirty="0" smtClean="0"/>
              <a:t>      dostumuz, dönemimizin 9. toplantısı «Göğe Selam» oturumunda  katılan dostları</a:t>
            </a:r>
          </a:p>
          <a:p>
            <a:r>
              <a:rPr lang="tr-TR" sz="1000" dirty="0"/>
              <a:t> </a:t>
            </a:r>
            <a:r>
              <a:rPr lang="tr-TR" sz="1000" dirty="0" smtClean="0"/>
              <a:t>     mıza anlatmıştır. Anılarını tazelediğimiz GDB. Coşkun Doğusal’ın nurlar içinde yat</a:t>
            </a:r>
          </a:p>
          <a:p>
            <a:r>
              <a:rPr lang="tr-TR" sz="1000" dirty="0"/>
              <a:t> </a:t>
            </a:r>
            <a:r>
              <a:rPr lang="tr-TR" sz="1000" dirty="0" smtClean="0"/>
              <a:t>     masını diliyoruz.  </a:t>
            </a: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a:p>
          <a:p>
            <a:pPr marL="506378" lvl="1" indent="-138103" algn="just">
              <a:buFont typeface="Arial" panose="020B0604020202020204" pitchFamily="34" charset="0"/>
              <a:buChar char="•"/>
            </a:pPr>
            <a:endParaRPr lang="tr-TR" sz="1000" dirty="0" smtClean="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48125" y="3457314"/>
            <a:ext cx="869847" cy="652385"/>
          </a:xfrm>
          <a:prstGeom prst="rect">
            <a:avLst/>
          </a:prstGeom>
        </p:spPr>
      </p:pic>
      <p:pic>
        <p:nvPicPr>
          <p:cNvPr id="14" name="Picture 13"/>
          <p:cNvPicPr>
            <a:picLocks noChangeAspect="1"/>
          </p:cNvPicPr>
          <p:nvPr/>
        </p:nvPicPr>
        <p:blipFill>
          <a:blip r:embed="rId4"/>
          <a:stretch>
            <a:fillRect/>
          </a:stretch>
        </p:blipFill>
        <p:spPr>
          <a:xfrm>
            <a:off x="1590742" y="3371268"/>
            <a:ext cx="1159898" cy="869923"/>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3686" y="3342831"/>
            <a:ext cx="1159797" cy="869848"/>
          </a:xfrm>
          <a:prstGeom prst="rect">
            <a:avLst/>
          </a:prstGeom>
        </p:spPr>
      </p:pic>
      <p:pic>
        <p:nvPicPr>
          <p:cNvPr id="17" name="Picture 16"/>
          <p:cNvPicPr>
            <a:picLocks noChangeAspect="1"/>
          </p:cNvPicPr>
          <p:nvPr/>
        </p:nvPicPr>
        <p:blipFill>
          <a:blip r:embed="rId6"/>
          <a:stretch>
            <a:fillRect/>
          </a:stretch>
        </p:blipFill>
        <p:spPr>
          <a:xfrm>
            <a:off x="4373352" y="828303"/>
            <a:ext cx="523515" cy="696595"/>
          </a:xfrm>
          <a:prstGeom prst="rect">
            <a:avLst/>
          </a:prstGeom>
        </p:spPr>
      </p:pic>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55550" y="1741365"/>
            <a:ext cx="557341" cy="743122"/>
          </a:xfrm>
          <a:prstGeom prst="rect">
            <a:avLst/>
          </a:prstGeom>
        </p:spPr>
      </p:pic>
      <p:pic>
        <p:nvPicPr>
          <p:cNvPr id="20" name="Picture 19"/>
          <p:cNvPicPr>
            <a:picLocks noChangeAspect="1"/>
          </p:cNvPicPr>
          <p:nvPr/>
        </p:nvPicPr>
        <p:blipFill>
          <a:blip r:embed="rId8"/>
          <a:stretch>
            <a:fillRect/>
          </a:stretch>
        </p:blipFill>
        <p:spPr>
          <a:xfrm>
            <a:off x="4608835" y="6108222"/>
            <a:ext cx="577946" cy="696745"/>
          </a:xfrm>
          <a:prstGeom prst="rect">
            <a:avLst/>
          </a:prstGeom>
        </p:spPr>
      </p:pic>
    </p:spTree>
    <p:extLst>
      <p:ext uri="{BB962C8B-B14F-4D97-AF65-F5344CB8AC3E}">
        <p14:creationId xmlns:p14="http://schemas.microsoft.com/office/powerpoint/2010/main" val="2753612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7337" y="180231"/>
            <a:ext cx="3374565" cy="212257"/>
          </a:xfrm>
        </p:spPr>
        <p:txBody>
          <a:bodyPr>
            <a:noAutofit/>
          </a:bodyPr>
          <a:lstStyle/>
          <a:p>
            <a:r>
              <a:rPr lang="tr-TR" sz="1400" b="1" dirty="0" smtClean="0"/>
              <a:t/>
            </a:r>
            <a:br>
              <a:rPr lang="tr-TR" sz="1400" b="1" dirty="0" smtClean="0"/>
            </a:br>
            <a:r>
              <a:rPr lang="tr-TR" altLang="tr-TR" sz="1400" b="1" dirty="0">
                <a:solidFill>
                  <a:srgbClr val="0070C0"/>
                </a:solidFill>
              </a:rPr>
              <a:t>Kulüp Haberleri</a:t>
            </a:r>
            <a:r>
              <a:rPr lang="tr-TR" altLang="tr-TR" sz="1400" dirty="0">
                <a:solidFill>
                  <a:srgbClr val="0070C0"/>
                </a:solidFill>
              </a:rPr>
              <a:t/>
            </a:r>
            <a:br>
              <a:rPr lang="tr-TR" altLang="tr-TR" sz="1400" dirty="0">
                <a:solidFill>
                  <a:srgbClr val="0070C0"/>
                </a:solidFill>
              </a:rPr>
            </a:br>
            <a:r>
              <a:rPr lang="tr-TR" sz="1400" b="1" dirty="0"/>
              <a:t/>
            </a:r>
            <a:br>
              <a:rPr lang="tr-TR" sz="1400" b="1" dirty="0"/>
            </a:br>
            <a:endParaRPr lang="tr-TR" sz="1000" dirty="0"/>
          </a:p>
        </p:txBody>
      </p:sp>
      <p:pic>
        <p:nvPicPr>
          <p:cNvPr id="10" name="Picture 8" descr="664939c9-8f5b-4227-95ac-05be141cf7f6@eurprd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875" y="5301455"/>
            <a:ext cx="2484736" cy="1863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c9442469-31c4-4586-804c-31b4445fc9c8@eurprd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2171" y="5292799"/>
            <a:ext cx="2484736" cy="1863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6dee4b9c-6981-44fe-bda1-5c8c053b124d@eurprd0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690" y="3636615"/>
            <a:ext cx="1542825" cy="115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29f7bcb8-581e-4c63-90c0-7b06ba7aee7a@eurprd0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8667" y="3668651"/>
            <a:ext cx="1508040" cy="1120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b95357eb-15c4-42a0-83dd-91d0ed7faf77@eurprd0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42074" y="3636615"/>
            <a:ext cx="1542825" cy="115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5864" y="396255"/>
            <a:ext cx="5191043" cy="3158813"/>
          </a:xfrm>
          <a:prstGeom prst="rect">
            <a:avLst/>
          </a:prstGeom>
        </p:spPr>
        <p:txBody>
          <a:bodyPr>
            <a:spAutoFit/>
          </a:bodyPr>
          <a:lstStyle/>
          <a:p>
            <a:pPr marL="171450" indent="-171450" algn="just">
              <a:lnSpc>
                <a:spcPct val="107000"/>
              </a:lnSpc>
              <a:spcAft>
                <a:spcPts val="800"/>
              </a:spcAft>
              <a:buFont typeface="Arial" panose="020B0604020202020204" pitchFamily="34" charset="0"/>
              <a:buChar char="•"/>
            </a:pPr>
            <a:r>
              <a:rPr lang="tr-TR" sz="1000" dirty="0" smtClean="0">
                <a:latin typeface="Calibri" panose="020F0502020204030204" pitchFamily="34" charset="0"/>
                <a:ea typeface="Calibri" panose="020F0502020204030204" pitchFamily="34" charset="0"/>
                <a:cs typeface="Times New Roman" panose="02020603050405020304" pitchFamily="18" charset="0"/>
              </a:rPr>
              <a:t>Ana </a:t>
            </a:r>
            <a:r>
              <a:rPr lang="tr-TR" sz="1000" dirty="0">
                <a:latin typeface="Calibri" panose="020F0502020204030204" pitchFamily="34" charset="0"/>
                <a:ea typeface="Calibri" panose="020F0502020204030204" pitchFamily="34" charset="0"/>
                <a:cs typeface="Times New Roman" panose="02020603050405020304" pitchFamily="18" charset="0"/>
              </a:rPr>
              <a:t>teması “ Kendinden Önce Hizmet” olan Ankara Bahçelievler Rotary Kulübü , 2016-2017 dönem teması olan “Rotary İnsanlığa Hizmet Eder” temasına uygun olarak “Şehit Çocuklarına Eğitim Bursu Fonu Yaratmak” için projeler </a:t>
            </a:r>
            <a:r>
              <a:rPr lang="tr-TR" sz="1000" dirty="0" smtClean="0">
                <a:latin typeface="Calibri" panose="020F0502020204030204" pitchFamily="34" charset="0"/>
                <a:ea typeface="Calibri" panose="020F0502020204030204" pitchFamily="34" charset="0"/>
                <a:cs typeface="Times New Roman" panose="02020603050405020304" pitchFamily="18" charset="0"/>
              </a:rPr>
              <a:t>yapmaya başlamıştır.  Bu </a:t>
            </a:r>
            <a:r>
              <a:rPr lang="tr-TR" sz="1000" dirty="0">
                <a:latin typeface="Calibri" panose="020F0502020204030204" pitchFamily="34" charset="0"/>
                <a:ea typeface="Calibri" panose="020F0502020204030204" pitchFamily="34" charset="0"/>
                <a:cs typeface="Times New Roman" panose="02020603050405020304" pitchFamily="18" charset="0"/>
              </a:rPr>
              <a:t>projelerden ilki olan </a:t>
            </a:r>
            <a:r>
              <a:rPr lang="tr-TR" sz="1000" dirty="0"/>
              <a:t>25.09.2016 </a:t>
            </a:r>
            <a:r>
              <a:rPr lang="tr-TR" sz="1000" dirty="0" smtClean="0"/>
              <a:t>tarihli</a:t>
            </a:r>
            <a:r>
              <a:rPr lang="tr-TR" sz="1000" b="1" dirty="0" smtClean="0"/>
              <a:t> </a:t>
            </a:r>
            <a:r>
              <a:rPr lang="tr-TR" sz="1000" dirty="0" smtClean="0">
                <a:latin typeface="Calibri" panose="020F0502020204030204" pitchFamily="34" charset="0"/>
                <a:ea typeface="Calibri" panose="020F0502020204030204" pitchFamily="34" charset="0"/>
                <a:cs typeface="Times New Roman" panose="02020603050405020304" pitchFamily="18" charset="0"/>
              </a:rPr>
              <a:t>müzayede </a:t>
            </a:r>
            <a:r>
              <a:rPr lang="tr-TR" sz="1000" dirty="0">
                <a:latin typeface="Calibri" panose="020F0502020204030204" pitchFamily="34" charset="0"/>
                <a:ea typeface="Calibri" panose="020F0502020204030204" pitchFamily="34" charset="0"/>
                <a:cs typeface="Times New Roman" panose="02020603050405020304" pitchFamily="18" charset="0"/>
              </a:rPr>
              <a:t>için, beş değerli sanatçımızdan </a:t>
            </a:r>
            <a:r>
              <a:rPr lang="tr-TR" sz="1000" dirty="0" smtClean="0">
                <a:latin typeface="Calibri" panose="020F0502020204030204" pitchFamily="34" charset="0"/>
                <a:ea typeface="Calibri" panose="020F0502020204030204" pitchFamily="34" charset="0"/>
                <a:cs typeface="Times New Roman" panose="02020603050405020304" pitchFamily="18" charset="0"/>
              </a:rPr>
              <a:t>Sn.Nuran Erbük</a:t>
            </a:r>
            <a:r>
              <a:rPr lang="tr-TR" sz="1000" dirty="0">
                <a:latin typeface="Calibri" panose="020F0502020204030204" pitchFamily="34" charset="0"/>
                <a:ea typeface="Calibri" panose="020F0502020204030204" pitchFamily="34" charset="0"/>
                <a:cs typeface="Times New Roman" panose="02020603050405020304" pitchFamily="18" charset="0"/>
              </a:rPr>
              <a:t>, </a:t>
            </a:r>
            <a:r>
              <a:rPr lang="tr-TR" sz="1000" dirty="0" smtClean="0">
                <a:latin typeface="Calibri" panose="020F0502020204030204" pitchFamily="34" charset="0"/>
                <a:ea typeface="Calibri" panose="020F0502020204030204" pitchFamily="34" charset="0"/>
                <a:cs typeface="Times New Roman" panose="02020603050405020304" pitchFamily="18" charset="0"/>
              </a:rPr>
              <a:t> Sn</a:t>
            </a:r>
            <a:r>
              <a:rPr lang="tr-TR" sz="1000" dirty="0">
                <a:latin typeface="Calibri" panose="020F0502020204030204" pitchFamily="34" charset="0"/>
                <a:ea typeface="Calibri" panose="020F0502020204030204" pitchFamily="34" charset="0"/>
                <a:cs typeface="Times New Roman" panose="02020603050405020304" pitchFamily="18" charset="0"/>
              </a:rPr>
              <a:t>. Nuran </a:t>
            </a:r>
            <a:r>
              <a:rPr lang="tr-TR" sz="1000" dirty="0" smtClean="0">
                <a:latin typeface="Calibri" panose="020F0502020204030204" pitchFamily="34" charset="0"/>
                <a:ea typeface="Calibri" panose="020F0502020204030204" pitchFamily="34" charset="0"/>
                <a:cs typeface="Times New Roman" panose="02020603050405020304" pitchFamily="18" charset="0"/>
              </a:rPr>
              <a:t> Hazan, </a:t>
            </a:r>
            <a:r>
              <a:rPr lang="tr-TR" sz="1000" dirty="0">
                <a:latin typeface="Calibri" panose="020F0502020204030204" pitchFamily="34" charset="0"/>
                <a:ea typeface="Calibri" panose="020F0502020204030204" pitchFamily="34" charset="0"/>
                <a:cs typeface="Times New Roman" panose="02020603050405020304" pitchFamily="18" charset="0"/>
              </a:rPr>
              <a:t>Sn. Saadet Yüksel, Sn. Hasan Basri İnan ve Sn. Sema Önel’den  bağış </a:t>
            </a:r>
            <a:r>
              <a:rPr lang="tr-TR" sz="1000" dirty="0" smtClean="0">
                <a:latin typeface="Calibri" panose="020F0502020204030204" pitchFamily="34" charset="0"/>
                <a:ea typeface="Calibri" panose="020F0502020204030204" pitchFamily="34" charset="0"/>
                <a:cs typeface="Times New Roman" panose="02020603050405020304" pitchFamily="18" charset="0"/>
              </a:rPr>
              <a:t>eserleri </a:t>
            </a:r>
            <a:r>
              <a:rPr lang="tr-TR" sz="1000" dirty="0">
                <a:latin typeface="Calibri" panose="020F0502020204030204" pitchFamily="34" charset="0"/>
                <a:ea typeface="Calibri" panose="020F0502020204030204" pitchFamily="34" charset="0"/>
                <a:cs typeface="Times New Roman" panose="02020603050405020304" pitchFamily="18" charset="0"/>
              </a:rPr>
              <a:t>toplanmış, bu eserler, </a:t>
            </a:r>
            <a:r>
              <a:rPr lang="tr-TR" sz="1000" b="1" dirty="0">
                <a:latin typeface="Calibri" panose="020F0502020204030204" pitchFamily="34" charset="0"/>
                <a:ea typeface="Calibri" panose="020F0502020204030204" pitchFamily="34" charset="0"/>
                <a:cs typeface="Times New Roman" panose="02020603050405020304" pitchFamily="18" charset="0"/>
              </a:rPr>
              <a:t>25 Eylül 2016 tarihinde saat 15.30 da, Bilkent Center Sanat </a:t>
            </a:r>
            <a:r>
              <a:rPr lang="tr-TR" sz="1000" b="1" dirty="0" smtClean="0">
                <a:latin typeface="Calibri" panose="020F0502020204030204" pitchFamily="34" charset="0"/>
                <a:ea typeface="Calibri" panose="020F0502020204030204" pitchFamily="34" charset="0"/>
                <a:cs typeface="Times New Roman" panose="02020603050405020304" pitchFamily="18" charset="0"/>
              </a:rPr>
              <a:t> sokağındaki </a:t>
            </a:r>
            <a:r>
              <a:rPr lang="tr-TR" sz="1000" b="1" dirty="0">
                <a:latin typeface="Calibri" panose="020F0502020204030204" pitchFamily="34" charset="0"/>
                <a:ea typeface="Calibri" panose="020F0502020204030204" pitchFamily="34" charset="0"/>
                <a:cs typeface="Times New Roman" panose="02020603050405020304" pitchFamily="18" charset="0"/>
              </a:rPr>
              <a:t>RC Galeri’de yapılan müzayede </a:t>
            </a:r>
            <a:r>
              <a:rPr lang="tr-TR" sz="1000" dirty="0">
                <a:latin typeface="Calibri" panose="020F0502020204030204" pitchFamily="34" charset="0"/>
                <a:ea typeface="Calibri" panose="020F0502020204030204" pitchFamily="34" charset="0"/>
                <a:cs typeface="Times New Roman" panose="02020603050405020304" pitchFamily="18" charset="0"/>
              </a:rPr>
              <a:t>ile sanatseverlerin beğenisine </a:t>
            </a:r>
            <a:r>
              <a:rPr lang="tr-TR" sz="1000" dirty="0" smtClean="0">
                <a:latin typeface="Calibri" panose="020F0502020204030204" pitchFamily="34" charset="0"/>
                <a:ea typeface="Calibri" panose="020F0502020204030204" pitchFamily="34" charset="0"/>
                <a:cs typeface="Times New Roman" panose="02020603050405020304" pitchFamily="18" charset="0"/>
              </a:rPr>
              <a:t>sunulmuştur.  Bir çok sanatseverin buluştuğu müzayede </a:t>
            </a:r>
            <a:r>
              <a:rPr lang="tr-TR" sz="1000" dirty="0">
                <a:latin typeface="Calibri" panose="020F0502020204030204" pitchFamily="34" charset="0"/>
                <a:ea typeface="Calibri" panose="020F0502020204030204" pitchFamily="34" charset="0"/>
                <a:cs typeface="Times New Roman" panose="02020603050405020304" pitchFamily="18" charset="0"/>
              </a:rPr>
              <a:t>ye Projemize  destek vermek için, Oran Rotary Kulübü Başkanı Hatice Karslı, Başkent Rotary Kulübü Başkanı Ethem Öz ve Çankaya Rotary Kulübü Başkanı Bekir Sıtkı Aslan’ın yanısıra,  </a:t>
            </a:r>
            <a:r>
              <a:rPr lang="tr-TR" sz="1000" dirty="0" smtClean="0">
                <a:latin typeface="Calibri" panose="020F0502020204030204" pitchFamily="34" charset="0"/>
                <a:ea typeface="Calibri" panose="020F0502020204030204" pitchFamily="34" charset="0"/>
                <a:cs typeface="Times New Roman" panose="02020603050405020304" pitchFamily="18" charset="0"/>
              </a:rPr>
              <a:t>kulübümüzden </a:t>
            </a:r>
            <a:r>
              <a:rPr lang="tr-TR" sz="1000" dirty="0" smtClean="0">
                <a:latin typeface="Calibri" panose="020F0502020204030204" pitchFamily="34" charset="0"/>
                <a:ea typeface="Calibri" panose="020F0502020204030204" pitchFamily="34" charset="0"/>
                <a:cs typeface="Times New Roman" panose="02020603050405020304" pitchFamily="18" charset="0"/>
              </a:rPr>
              <a:t>Rotaryen dostlarımız ve </a:t>
            </a:r>
            <a:r>
              <a:rPr lang="tr-TR" sz="1000" dirty="0">
                <a:latin typeface="Calibri" panose="020F0502020204030204" pitchFamily="34" charset="0"/>
                <a:ea typeface="Calibri" panose="020F0502020204030204" pitchFamily="34" charset="0"/>
                <a:cs typeface="Times New Roman" panose="02020603050405020304" pitchFamily="18" charset="0"/>
              </a:rPr>
              <a:t>eşleri </a:t>
            </a:r>
            <a:r>
              <a:rPr lang="tr-TR" sz="1000" dirty="0" smtClean="0">
                <a:latin typeface="Calibri" panose="020F0502020204030204" pitchFamily="34" charset="0"/>
                <a:ea typeface="Calibri" panose="020F0502020204030204" pitchFamily="34" charset="0"/>
                <a:cs typeface="Times New Roman" panose="02020603050405020304" pitchFamily="18" charset="0"/>
              </a:rPr>
              <a:t>katılmışlardır. Bahçelievler </a:t>
            </a:r>
            <a:r>
              <a:rPr lang="tr-TR" sz="1000" dirty="0">
                <a:latin typeface="Calibri" panose="020F0502020204030204" pitchFamily="34" charset="0"/>
                <a:ea typeface="Calibri" panose="020F0502020204030204" pitchFamily="34" charset="0"/>
                <a:cs typeface="Times New Roman" panose="02020603050405020304" pitchFamily="18" charset="0"/>
              </a:rPr>
              <a:t>Rotary Kulübü Başkanı Cengiz Kaya, müzayedenin başında, Rotary’yi ve </a:t>
            </a:r>
            <a:r>
              <a:rPr lang="tr-TR" sz="1000" dirty="0" smtClean="0">
                <a:latin typeface="Calibri" panose="020F0502020204030204" pitchFamily="34" charset="0"/>
                <a:ea typeface="Calibri" panose="020F0502020204030204" pitchFamily="34" charset="0"/>
                <a:cs typeface="Times New Roman" panose="02020603050405020304" pitchFamily="18" charset="0"/>
              </a:rPr>
              <a:t>projemizi </a:t>
            </a:r>
            <a:r>
              <a:rPr lang="tr-TR" sz="1000" dirty="0">
                <a:latin typeface="Calibri" panose="020F0502020204030204" pitchFamily="34" charset="0"/>
                <a:ea typeface="Calibri" panose="020F0502020204030204" pitchFamily="34" charset="0"/>
                <a:cs typeface="Times New Roman" panose="02020603050405020304" pitchFamily="18" charset="0"/>
              </a:rPr>
              <a:t>tanıtmak için bir konuşma yapmıştır. </a:t>
            </a:r>
            <a:r>
              <a:rPr lang="tr-TR" sz="1000" dirty="0" smtClean="0">
                <a:latin typeface="Calibri" panose="020F0502020204030204" pitchFamily="34" charset="0"/>
                <a:ea typeface="Calibri" panose="020F0502020204030204" pitchFamily="34" charset="0"/>
                <a:cs typeface="Times New Roman" panose="02020603050405020304" pitchFamily="18" charset="0"/>
              </a:rPr>
              <a:t>Rotary’nin </a:t>
            </a:r>
            <a:r>
              <a:rPr lang="tr-TR" sz="1000" dirty="0">
                <a:latin typeface="Calibri" panose="020F0502020204030204" pitchFamily="34" charset="0"/>
                <a:ea typeface="Calibri" panose="020F0502020204030204" pitchFamily="34" charset="0"/>
                <a:cs typeface="Times New Roman" panose="02020603050405020304" pitchFamily="18" charset="0"/>
              </a:rPr>
              <a:t>tanıtımına </a:t>
            </a:r>
            <a:r>
              <a:rPr lang="tr-TR" sz="1000" dirty="0" smtClean="0">
                <a:latin typeface="Calibri" panose="020F0502020204030204" pitchFamily="34" charset="0"/>
                <a:ea typeface="Calibri" panose="020F0502020204030204" pitchFamily="34" charset="0"/>
                <a:cs typeface="Times New Roman" panose="02020603050405020304" pitchFamily="18" charset="0"/>
              </a:rPr>
              <a:t>olanak </a:t>
            </a:r>
            <a:r>
              <a:rPr lang="tr-TR" sz="1000" dirty="0">
                <a:latin typeface="Calibri" panose="020F0502020204030204" pitchFamily="34" charset="0"/>
                <a:ea typeface="Calibri" panose="020F0502020204030204" pitchFamily="34" charset="0"/>
                <a:cs typeface="Times New Roman" panose="02020603050405020304" pitchFamily="18" charset="0"/>
              </a:rPr>
              <a:t>sağlayan projemiz adına bağışlanan tüm eserler, sanatseverlerin doldurduğu müzayede de, sanatseverler tarafından satın </a:t>
            </a:r>
            <a:r>
              <a:rPr lang="tr-TR" sz="1000" dirty="0" smtClean="0">
                <a:latin typeface="Calibri" panose="020F0502020204030204" pitchFamily="34" charset="0"/>
                <a:ea typeface="Calibri" panose="020F0502020204030204" pitchFamily="34" charset="0"/>
                <a:cs typeface="Times New Roman" panose="02020603050405020304" pitchFamily="18" charset="0"/>
              </a:rPr>
              <a:t>alınmıştır. Şehit </a:t>
            </a:r>
            <a:r>
              <a:rPr lang="tr-TR" sz="1000" dirty="0">
                <a:latin typeface="Calibri" panose="020F0502020204030204" pitchFamily="34" charset="0"/>
                <a:ea typeface="Calibri" panose="020F0502020204030204" pitchFamily="34" charset="0"/>
                <a:cs typeface="Times New Roman" panose="02020603050405020304" pitchFamily="18" charset="0"/>
              </a:rPr>
              <a:t>çocuklarının yararına sunulacak gelir için bize destek veren sanatçılarımıza ve sanatseverlere, Oran, Başkent ve Çankaya Rotary Kulüp Başkanlarımıza ve müzayedeye katılan Rotaryen </a:t>
            </a:r>
            <a:r>
              <a:rPr lang="tr-TR" sz="1000" dirty="0" smtClean="0">
                <a:latin typeface="Calibri" panose="020F0502020204030204" pitchFamily="34" charset="0"/>
                <a:ea typeface="Calibri" panose="020F0502020204030204" pitchFamily="34" charset="0"/>
                <a:cs typeface="Times New Roman" panose="02020603050405020304" pitchFamily="18" charset="0"/>
              </a:rPr>
              <a:t>dostlarımıza </a:t>
            </a:r>
            <a:r>
              <a:rPr lang="tr-TR" sz="1000" dirty="0">
                <a:latin typeface="Calibri" panose="020F0502020204030204" pitchFamily="34" charset="0"/>
                <a:ea typeface="Calibri" panose="020F0502020204030204" pitchFamily="34" charset="0"/>
                <a:cs typeface="Times New Roman" panose="02020603050405020304" pitchFamily="18" charset="0"/>
              </a:rPr>
              <a:t>ve </a:t>
            </a:r>
            <a:r>
              <a:rPr lang="tr-TR" sz="1000" dirty="0" smtClean="0">
                <a:latin typeface="Calibri" panose="020F0502020204030204" pitchFamily="34" charset="0"/>
                <a:ea typeface="Calibri" panose="020F0502020204030204" pitchFamily="34" charset="0"/>
                <a:cs typeface="Times New Roman" panose="02020603050405020304" pitchFamily="18" charset="0"/>
              </a:rPr>
              <a:t>eşlerimize </a:t>
            </a:r>
            <a:r>
              <a:rPr lang="tr-TR" sz="1000" dirty="0">
                <a:latin typeface="Calibri" panose="020F0502020204030204" pitchFamily="34" charset="0"/>
                <a:ea typeface="Calibri" panose="020F0502020204030204" pitchFamily="34" charset="0"/>
                <a:cs typeface="Times New Roman" panose="02020603050405020304" pitchFamily="18" charset="0"/>
              </a:rPr>
              <a:t>Kulubümüz  adına teşekkür </a:t>
            </a:r>
            <a:r>
              <a:rPr lang="tr-TR" sz="1000" dirty="0" smtClean="0">
                <a:latin typeface="Calibri" panose="020F0502020204030204" pitchFamily="34" charset="0"/>
                <a:ea typeface="Calibri" panose="020F0502020204030204" pitchFamily="34" charset="0"/>
                <a:cs typeface="Times New Roman" panose="02020603050405020304" pitchFamily="18" charset="0"/>
              </a:rPr>
              <a:t>ederiz. </a:t>
            </a:r>
          </a:p>
          <a:p>
            <a:pPr>
              <a:lnSpc>
                <a:spcPct val="107000"/>
              </a:lnSpc>
              <a:spcAft>
                <a:spcPts val="800"/>
              </a:spcAft>
            </a:pPr>
            <a:r>
              <a:rPr lang="tr-TR" sz="1000" dirty="0" smtClean="0">
                <a:latin typeface="Calibri" panose="020F0502020204030204" pitchFamily="34" charset="0"/>
                <a:ea typeface="Calibri" panose="020F0502020204030204" pitchFamily="34" charset="0"/>
                <a:cs typeface="Times New Roman" panose="02020603050405020304" pitchFamily="18" charset="0"/>
              </a:rPr>
              <a:t>     Müzayede </a:t>
            </a:r>
            <a:r>
              <a:rPr lang="tr-TR" sz="1000" dirty="0">
                <a:latin typeface="Calibri" panose="020F0502020204030204" pitchFamily="34" charset="0"/>
                <a:ea typeface="Calibri" panose="020F0502020204030204" pitchFamily="34" charset="0"/>
                <a:cs typeface="Times New Roman" panose="02020603050405020304" pitchFamily="18" charset="0"/>
              </a:rPr>
              <a:t>sonrası, Ankara Bahçelievler Rotary Kulübü üye ve eşleri bir balıkçıda biraraya </a:t>
            </a:r>
            <a:r>
              <a:rPr lang="tr-TR" sz="1000" dirty="0" smtClean="0">
                <a:latin typeface="Calibri" panose="020F0502020204030204" pitchFamily="34" charset="0"/>
                <a:ea typeface="Calibri" panose="020F0502020204030204" pitchFamily="34" charset="0"/>
                <a:cs typeface="Times New Roman" panose="02020603050405020304" pitchFamily="18" charset="0"/>
              </a:rPr>
              <a:t> gele            .    rek</a:t>
            </a:r>
            <a:r>
              <a:rPr lang="tr-TR" sz="1000" dirty="0">
                <a:latin typeface="Calibri" panose="020F0502020204030204" pitchFamily="34" charset="0"/>
                <a:ea typeface="Calibri" panose="020F0502020204030204" pitchFamily="34" charset="0"/>
                <a:cs typeface="Times New Roman" panose="02020603050405020304" pitchFamily="18" charset="0"/>
              </a:rPr>
              <a:t>, bu dönem gelir </a:t>
            </a:r>
            <a:r>
              <a:rPr lang="tr-TR" sz="1000" dirty="0" smtClean="0">
                <a:latin typeface="Calibri" panose="020F0502020204030204" pitchFamily="34" charset="0"/>
                <a:ea typeface="Calibri" panose="020F0502020204030204" pitchFamily="34" charset="0"/>
                <a:cs typeface="Times New Roman" panose="02020603050405020304" pitchFamily="18" charset="0"/>
              </a:rPr>
              <a:t>getiren ilk </a:t>
            </a:r>
            <a:r>
              <a:rPr lang="tr-TR" sz="1000" dirty="0">
                <a:latin typeface="Calibri" panose="020F0502020204030204" pitchFamily="34" charset="0"/>
                <a:ea typeface="Calibri" panose="020F0502020204030204" pitchFamily="34" charset="0"/>
                <a:cs typeface="Times New Roman" panose="02020603050405020304" pitchFamily="18" charset="0"/>
              </a:rPr>
              <a:t>kulüp projelerini kutlamışlardır</a:t>
            </a:r>
            <a:r>
              <a:rPr lang="tr-TR" sz="1000" dirty="0" smtClean="0">
                <a:latin typeface="Calibri" panose="020F0502020204030204" pitchFamily="34" charset="0"/>
                <a:ea typeface="Calibri" panose="020F0502020204030204" pitchFamily="34" charset="0"/>
                <a:cs typeface="Times New Roman" panose="02020603050405020304" pitchFamily="18" charset="0"/>
              </a:rPr>
              <a:t>.  </a:t>
            </a:r>
            <a:endParaRPr lang="tr-TR" sz="1000" dirty="0"/>
          </a:p>
        </p:txBody>
      </p:sp>
      <p:sp>
        <p:nvSpPr>
          <p:cNvPr id="4" name="Rectangle 3"/>
          <p:cNvSpPr/>
          <p:nvPr/>
        </p:nvSpPr>
        <p:spPr>
          <a:xfrm>
            <a:off x="144339" y="7185173"/>
            <a:ext cx="2201508" cy="338554"/>
          </a:xfrm>
          <a:prstGeom prst="rect">
            <a:avLst/>
          </a:prstGeom>
        </p:spPr>
        <p:txBody>
          <a:bodyPr>
            <a:spAutoFit/>
          </a:bodyPr>
          <a:lstStyle/>
          <a:p>
            <a:pPr algn="ctr"/>
            <a:r>
              <a:rPr lang="tr-TR" sz="800" b="1" dirty="0" smtClean="0"/>
              <a:t>Müzayede öncesi Başkanımız Cengiz Kaya’nın Rotary’i ve projemizi tanıtması</a:t>
            </a:r>
            <a:endParaRPr lang="tr-TR" sz="800" dirty="0"/>
          </a:p>
        </p:txBody>
      </p:sp>
      <p:sp>
        <p:nvSpPr>
          <p:cNvPr id="5" name="Rectangle 4"/>
          <p:cNvSpPr/>
          <p:nvPr/>
        </p:nvSpPr>
        <p:spPr>
          <a:xfrm>
            <a:off x="497912" y="4933339"/>
            <a:ext cx="5191043" cy="215444"/>
          </a:xfrm>
          <a:prstGeom prst="rect">
            <a:avLst/>
          </a:prstGeom>
        </p:spPr>
        <p:txBody>
          <a:bodyPr>
            <a:spAutoFit/>
          </a:bodyPr>
          <a:lstStyle/>
          <a:p>
            <a:r>
              <a:rPr lang="tr-TR" sz="800" b="1" dirty="0" smtClean="0"/>
              <a:t>Müzayede öncesi,  müzayedeye giren resimlerin sanatseverler  tarafından incelenmesi </a:t>
            </a:r>
            <a:endParaRPr lang="tr-TR" sz="800" dirty="0"/>
          </a:p>
        </p:txBody>
      </p:sp>
      <p:sp>
        <p:nvSpPr>
          <p:cNvPr id="13" name="Rectangle 12"/>
          <p:cNvSpPr/>
          <p:nvPr/>
        </p:nvSpPr>
        <p:spPr>
          <a:xfrm>
            <a:off x="2809106" y="7165007"/>
            <a:ext cx="2663825" cy="338554"/>
          </a:xfrm>
          <a:prstGeom prst="rect">
            <a:avLst/>
          </a:prstGeom>
        </p:spPr>
        <p:txBody>
          <a:bodyPr>
            <a:spAutoFit/>
          </a:bodyPr>
          <a:lstStyle/>
          <a:p>
            <a:r>
              <a:rPr lang="tr-TR" sz="800" b="1" dirty="0" smtClean="0"/>
              <a:t>Müzayedeyi yöneten Rahmi Çöğendez beyin tanıttığı  resimleri sanatseverlerin izlemesi ve interaktif katılımları </a:t>
            </a:r>
            <a:endParaRPr lang="tr-TR" sz="800" dirty="0"/>
          </a:p>
        </p:txBody>
      </p:sp>
    </p:spTree>
    <p:extLst>
      <p:ext uri="{BB962C8B-B14F-4D97-AF65-F5344CB8AC3E}">
        <p14:creationId xmlns:p14="http://schemas.microsoft.com/office/powerpoint/2010/main" val="37352975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62" y="180231"/>
            <a:ext cx="4796314" cy="187322"/>
          </a:xfrm>
        </p:spPr>
        <p:txBody>
          <a:bodyPr>
            <a:noAutofit/>
          </a:bodyPr>
          <a:lstStyle/>
          <a:p>
            <a:r>
              <a:rPr lang="tr-TR" altLang="tr-TR" sz="1400" b="1" dirty="0">
                <a:solidFill>
                  <a:srgbClr val="0070C0"/>
                </a:solidFill>
              </a:rPr>
              <a:t>Kulüp Haberleri </a:t>
            </a:r>
            <a:r>
              <a:rPr lang="tr-TR" sz="1400" b="1" dirty="0" smtClean="0"/>
              <a:t> </a:t>
            </a:r>
            <a:endParaRPr lang="tr-TR" sz="1400" dirty="0"/>
          </a:p>
        </p:txBody>
      </p:sp>
      <p:pic>
        <p:nvPicPr>
          <p:cNvPr id="7" name="Picture 2" descr="59249081-257f-43c4-bd0b-9284e00c6cba@eurprd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744" y="501571"/>
            <a:ext cx="1701037" cy="127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c0c0783c-9344-431e-9ae4-47bb0ae2b9e6@eurprd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2651" y="493283"/>
            <a:ext cx="1697108" cy="127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72331" y="1836415"/>
            <a:ext cx="2201508" cy="584775"/>
          </a:xfrm>
          <a:prstGeom prst="rect">
            <a:avLst/>
          </a:prstGeom>
        </p:spPr>
        <p:txBody>
          <a:bodyPr>
            <a:spAutoFit/>
          </a:bodyPr>
          <a:lstStyle/>
          <a:p>
            <a:r>
              <a:rPr lang="tr-TR" sz="800" b="1" dirty="0" smtClean="0"/>
              <a:t>Müzayedeye resim bağışında bulunan ve </a:t>
            </a:r>
          </a:p>
          <a:p>
            <a:r>
              <a:rPr lang="tr-TR" sz="800" b="1" dirty="0" smtClean="0"/>
              <a:t>müzayedeye katılan sanatçı Saadet Yüksel </a:t>
            </a:r>
          </a:p>
          <a:p>
            <a:r>
              <a:rPr lang="tr-TR" sz="800" b="1" dirty="0" smtClean="0"/>
              <a:t>hanımefendi ye kulübümüz adına Teşekkür Belgesi verilmesi </a:t>
            </a:r>
            <a:endParaRPr lang="tr-TR" sz="800" dirty="0"/>
          </a:p>
        </p:txBody>
      </p:sp>
      <p:sp>
        <p:nvSpPr>
          <p:cNvPr id="4" name="Rectangle 3"/>
          <p:cNvSpPr/>
          <p:nvPr/>
        </p:nvSpPr>
        <p:spPr>
          <a:xfrm>
            <a:off x="2851830" y="1908423"/>
            <a:ext cx="2001371" cy="338554"/>
          </a:xfrm>
          <a:prstGeom prst="rect">
            <a:avLst/>
          </a:prstGeom>
        </p:spPr>
        <p:txBody>
          <a:bodyPr>
            <a:spAutoFit/>
          </a:bodyPr>
          <a:lstStyle/>
          <a:p>
            <a:r>
              <a:rPr lang="tr-TR" sz="800" b="1" dirty="0" smtClean="0"/>
              <a:t>Müzayede sonrası, balıkçı da yemeğe katılan bazı Rotaryen dostlarımız ve eşleri</a:t>
            </a:r>
            <a:endParaRPr lang="tr-TR" sz="800" b="1" dirty="0"/>
          </a:p>
        </p:txBody>
      </p:sp>
      <p:sp>
        <p:nvSpPr>
          <p:cNvPr id="5" name="Rectangle 4"/>
          <p:cNvSpPr/>
          <p:nvPr/>
        </p:nvSpPr>
        <p:spPr>
          <a:xfrm>
            <a:off x="65864" y="2412479"/>
            <a:ext cx="5191043" cy="1903598"/>
          </a:xfrm>
          <a:prstGeom prst="rect">
            <a:avLst/>
          </a:prstGeom>
        </p:spPr>
        <p:txBody>
          <a:bodyPr>
            <a:spAutoFit/>
          </a:bodyPr>
          <a:lstStyle/>
          <a:p>
            <a:pPr marL="171450" indent="-171450" algn="just">
              <a:lnSpc>
                <a:spcPct val="107000"/>
              </a:lnSpc>
              <a:spcAft>
                <a:spcPts val="466"/>
              </a:spcAft>
              <a:buFont typeface="Arial" panose="020B0604020202020204" pitchFamily="34" charset="0"/>
              <a:buChar char="•"/>
            </a:pPr>
            <a:r>
              <a:rPr lang="tr-TR" sz="1000" dirty="0">
                <a:latin typeface="Calibri" panose="020F0502020204030204" pitchFamily="34" charset="0"/>
                <a:ea typeface="Calibri" panose="020F0502020204030204" pitchFamily="34" charset="0"/>
                <a:cs typeface="Times New Roman" panose="02020603050405020304" pitchFamily="18" charset="0"/>
              </a:rPr>
              <a:t>Kulüp İçi Hizmetler Komitemizin planlı faaliyetlerinden biri olan «Ankara’daki Sanayii Kuruluşları na İş Yeri Gezisi</a:t>
            </a:r>
            <a:r>
              <a:rPr lang="tr-TR" sz="1000" dirty="0" smtClean="0">
                <a:latin typeface="Calibri" panose="020F0502020204030204" pitchFamily="34" charset="0"/>
                <a:ea typeface="Calibri" panose="020F0502020204030204" pitchFamily="34" charset="0"/>
                <a:cs typeface="Times New Roman" panose="02020603050405020304" pitchFamily="18" charset="0"/>
              </a:rPr>
              <a:t>» nin </a:t>
            </a:r>
            <a:r>
              <a:rPr lang="tr-TR" sz="1000" dirty="0">
                <a:latin typeface="Calibri" panose="020F0502020204030204" pitchFamily="34" charset="0"/>
                <a:ea typeface="Calibri" panose="020F0502020204030204" pitchFamily="34" charset="0"/>
                <a:cs typeface="Times New Roman" panose="02020603050405020304" pitchFamily="18" charset="0"/>
              </a:rPr>
              <a:t>ilkini </a:t>
            </a:r>
            <a:r>
              <a:rPr lang="tr-TR" sz="1000" b="1" dirty="0">
                <a:latin typeface="Calibri" panose="020F0502020204030204" pitchFamily="34" charset="0"/>
                <a:ea typeface="Calibri" panose="020F0502020204030204" pitchFamily="34" charset="0"/>
                <a:cs typeface="Times New Roman" panose="02020603050405020304" pitchFamily="18" charset="0"/>
              </a:rPr>
              <a:t>Ankara COCA Üretim Tesislerine</a:t>
            </a:r>
            <a:r>
              <a:rPr lang="tr-TR" sz="1000" dirty="0">
                <a:latin typeface="Calibri" panose="020F0502020204030204" pitchFamily="34" charset="0"/>
                <a:ea typeface="Calibri" panose="020F0502020204030204" pitchFamily="34" charset="0"/>
                <a:cs typeface="Times New Roman" panose="02020603050405020304" pitchFamily="18" charset="0"/>
              </a:rPr>
              <a:t> 29.09.2016 tarihinde </a:t>
            </a:r>
            <a:r>
              <a:rPr lang="tr-TR" sz="1000" dirty="0" smtClean="0">
                <a:latin typeface="Calibri" panose="020F0502020204030204" pitchFamily="34" charset="0"/>
                <a:ea typeface="Calibri" panose="020F0502020204030204" pitchFamily="34" charset="0"/>
                <a:cs typeface="Times New Roman" panose="02020603050405020304" pitchFamily="18" charset="0"/>
              </a:rPr>
              <a:t>yaptık. 14 kişilik katılımın olduğu iş yeri gezimize eşlerimizden, rotaractlarımızdan ve interactlarımızdan katılım olmuştur. Fabrika </a:t>
            </a:r>
            <a:r>
              <a:rPr lang="tr-TR" sz="1000" dirty="0">
                <a:latin typeface="Calibri" panose="020F0502020204030204" pitchFamily="34" charset="0"/>
                <a:ea typeface="Calibri" panose="020F0502020204030204" pitchFamily="34" charset="0"/>
                <a:cs typeface="Times New Roman" panose="02020603050405020304" pitchFamily="18" charset="0"/>
              </a:rPr>
              <a:t>müdürü Mak.Müh. Eyüp Şahin Keykan tarafından sıcak bir ilgi ile karşılanma sonrası, COCA COLA’nın dünyadaki ve Türkiye’deki gelişiminin yer aldığı sunuşta, Ankara Coca Cola Üretim Tesisi hakkında bilgi verilmiştir. Sunuş sonrası, yapılan fabrika turunda, Coca Cola, Sprite ve Schweppes ürünlerine ait üretim prosesleri </a:t>
            </a:r>
            <a:r>
              <a:rPr lang="tr-TR" sz="1000" dirty="0" smtClean="0">
                <a:latin typeface="Calibri" panose="020F0502020204030204" pitchFamily="34" charset="0"/>
                <a:ea typeface="Calibri" panose="020F0502020204030204" pitchFamily="34" charset="0"/>
                <a:cs typeface="Times New Roman" panose="02020603050405020304" pitchFamily="18" charset="0"/>
              </a:rPr>
              <a:t>dostlarımıza </a:t>
            </a:r>
            <a:r>
              <a:rPr lang="tr-TR" sz="1000" dirty="0">
                <a:latin typeface="Calibri" panose="020F0502020204030204" pitchFamily="34" charset="0"/>
                <a:ea typeface="Calibri" panose="020F0502020204030204" pitchFamily="34" charset="0"/>
                <a:cs typeface="Times New Roman" panose="02020603050405020304" pitchFamily="18" charset="0"/>
              </a:rPr>
              <a:t>gösterildi ve anlatıldı. </a:t>
            </a:r>
            <a:r>
              <a:rPr lang="tr-TR" sz="1000" dirty="0" smtClean="0">
                <a:latin typeface="Calibri" panose="020F0502020204030204" pitchFamily="34" charset="0"/>
                <a:ea typeface="Calibri" panose="020F0502020204030204" pitchFamily="34" charset="0"/>
                <a:cs typeface="Times New Roman" panose="02020603050405020304" pitchFamily="18" charset="0"/>
              </a:rPr>
              <a:t>Fabrika </a:t>
            </a:r>
            <a:r>
              <a:rPr lang="tr-TR" sz="1000" dirty="0">
                <a:latin typeface="Calibri" panose="020F0502020204030204" pitchFamily="34" charset="0"/>
                <a:ea typeface="Calibri" panose="020F0502020204030204" pitchFamily="34" charset="0"/>
                <a:cs typeface="Times New Roman" panose="02020603050405020304" pitchFamily="18" charset="0"/>
              </a:rPr>
              <a:t>yemeği sonrası, Fabrika Müdürü Eyüp Şahin Keykan’a kulübümüz adına </a:t>
            </a:r>
            <a:r>
              <a:rPr lang="tr-TR" sz="1000" dirty="0" smtClean="0">
                <a:latin typeface="Calibri" panose="020F0502020204030204" pitchFamily="34" charset="0"/>
                <a:ea typeface="Calibri" panose="020F0502020204030204" pitchFamily="34" charset="0"/>
                <a:cs typeface="Times New Roman" panose="02020603050405020304" pitchFamily="18" charset="0"/>
              </a:rPr>
              <a:t>Başkanımız Cengiz Kaya tarafından </a:t>
            </a:r>
            <a:r>
              <a:rPr lang="tr-TR" sz="1000" dirty="0">
                <a:latin typeface="Calibri" panose="020F0502020204030204" pitchFamily="34" charset="0"/>
                <a:ea typeface="Calibri" panose="020F0502020204030204" pitchFamily="34" charset="0"/>
                <a:cs typeface="Times New Roman" panose="02020603050405020304" pitchFamily="18" charset="0"/>
              </a:rPr>
              <a:t>verilen Teşekkür Belgesi sonrası, işyeri gezimiz </a:t>
            </a:r>
            <a:r>
              <a:rPr lang="tr-TR" sz="1000" dirty="0" smtClean="0">
                <a:latin typeface="Calibri" panose="020F0502020204030204" pitchFamily="34" charset="0"/>
                <a:ea typeface="Calibri" panose="020F0502020204030204" pitchFamily="34" charset="0"/>
                <a:cs typeface="Times New Roman" panose="02020603050405020304" pitchFamily="18" charset="0"/>
              </a:rPr>
              <a:t>tamamlanmıştır. Bu </a:t>
            </a:r>
            <a:r>
              <a:rPr lang="tr-TR" sz="1000" dirty="0">
                <a:latin typeface="Calibri" panose="020F0502020204030204" pitchFamily="34" charset="0"/>
                <a:ea typeface="Calibri" panose="020F0502020204030204" pitchFamily="34" charset="0"/>
                <a:cs typeface="Times New Roman" panose="02020603050405020304" pitchFamily="18" charset="0"/>
              </a:rPr>
              <a:t>işyeri gezisi ile, interaktif katılımları ile, günlük yaşantımızda su dan sonra ençok </a:t>
            </a:r>
            <a:r>
              <a:rPr lang="tr-TR" sz="1000" dirty="0" smtClean="0">
                <a:latin typeface="Calibri" panose="020F0502020204030204" pitchFamily="34" charset="0"/>
                <a:ea typeface="Calibri" panose="020F0502020204030204" pitchFamily="34" charset="0"/>
                <a:cs typeface="Times New Roman" panose="02020603050405020304" pitchFamily="18" charset="0"/>
              </a:rPr>
              <a:t>soframızda yer </a:t>
            </a:r>
            <a:r>
              <a:rPr lang="tr-TR" sz="1000" dirty="0">
                <a:latin typeface="Calibri" panose="020F0502020204030204" pitchFamily="34" charset="0"/>
                <a:ea typeface="Calibri" panose="020F0502020204030204" pitchFamily="34" charset="0"/>
                <a:cs typeface="Times New Roman" panose="02020603050405020304" pitchFamily="18" charset="0"/>
              </a:rPr>
              <a:t>alan içeçek hakkında dostlarımız bilgilendirilmişlerdir.</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31" y="4290108"/>
            <a:ext cx="2260117" cy="1506747"/>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36627" y="4284687"/>
            <a:ext cx="2260117" cy="1506746"/>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31" y="5940871"/>
            <a:ext cx="2260117" cy="1506747"/>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36627" y="5940871"/>
            <a:ext cx="2260117" cy="1506745"/>
          </a:xfrm>
          <a:prstGeom prst="rect">
            <a:avLst/>
          </a:prstGeom>
        </p:spPr>
      </p:pic>
    </p:spTree>
    <p:extLst>
      <p:ext uri="{BB962C8B-B14F-4D97-AF65-F5344CB8AC3E}">
        <p14:creationId xmlns:p14="http://schemas.microsoft.com/office/powerpoint/2010/main" val="3538971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62" y="94571"/>
            <a:ext cx="4796314" cy="301684"/>
          </a:xfrm>
        </p:spPr>
        <p:txBody>
          <a:bodyPr>
            <a:noAutofit/>
          </a:bodyPr>
          <a:lstStyle/>
          <a:p>
            <a:r>
              <a:rPr lang="tr-TR" altLang="tr-TR" sz="1400" b="1" dirty="0">
                <a:solidFill>
                  <a:srgbClr val="0070C0"/>
                </a:solidFill>
              </a:rPr>
              <a:t>Kulüp Haberleri</a:t>
            </a:r>
            <a:r>
              <a:rPr lang="tr-TR" altLang="tr-TR" sz="1400" dirty="0">
                <a:solidFill>
                  <a:srgbClr val="0070C0"/>
                </a:solidFill>
              </a:rPr>
              <a:t/>
            </a:r>
            <a:br>
              <a:rPr lang="tr-TR" altLang="tr-TR" sz="1400" dirty="0">
                <a:solidFill>
                  <a:srgbClr val="0070C0"/>
                </a:solidFill>
              </a:rPr>
            </a:br>
            <a:endParaRPr lang="tr-TR" sz="1400" b="1" dirty="0"/>
          </a:p>
        </p:txBody>
      </p:sp>
      <p:pic>
        <p:nvPicPr>
          <p:cNvPr id="10" name="Picture 2" descr="229de7df-3900-43b8-8d28-cfffb5c5be93@eurprd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651" y="396255"/>
            <a:ext cx="1546397" cy="1159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15419e1d-777a-4a1d-8926-f15aaba8df17@eurprd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2531" y="437382"/>
            <a:ext cx="1481335" cy="111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5df046ec-a793-48e2-abab-113aaa8f848f@eurprd0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03626" y="408145"/>
            <a:ext cx="1520317" cy="114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8304" y="1548383"/>
            <a:ext cx="5191043" cy="769441"/>
          </a:xfrm>
          <a:prstGeom prst="rect">
            <a:avLst/>
          </a:prstGeom>
        </p:spPr>
        <p:txBody>
          <a:bodyPr>
            <a:spAutoFit/>
          </a:bodyPr>
          <a:lstStyle/>
          <a:p>
            <a:endParaRPr lang="tr-TR" dirty="0" smtClean="0">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tr-TR" sz="1000" dirty="0" smtClean="0">
                <a:latin typeface="Calibri" panose="020F0502020204030204" pitchFamily="34" charset="0"/>
                <a:ea typeface="Calibri" panose="020F0502020204030204" pitchFamily="34" charset="0"/>
                <a:cs typeface="Times New Roman" panose="02020603050405020304" pitchFamily="18" charset="0"/>
              </a:rPr>
              <a:t>OCAKBAŞI listemiz, yeniden güncellenip, toplantılara katılan dostlarımıza dağıtılmıştır. Dostlarımızla Whatsapp ve e-mail ortamında da </a:t>
            </a:r>
            <a:r>
              <a:rPr lang="tr-TR" sz="1000" dirty="0" smtClean="0">
                <a:latin typeface="Calibri" panose="020F0502020204030204" pitchFamily="34" charset="0"/>
                <a:ea typeface="Calibri" panose="020F0502020204030204" pitchFamily="34" charset="0"/>
                <a:cs typeface="Times New Roman" panose="02020603050405020304" pitchFamily="18" charset="0"/>
              </a:rPr>
              <a:t>paylaştığımız </a:t>
            </a:r>
            <a:r>
              <a:rPr lang="tr-TR" sz="1000" dirty="0" smtClean="0">
                <a:latin typeface="Calibri" panose="020F0502020204030204" pitchFamily="34" charset="0"/>
                <a:ea typeface="Calibri" panose="020F0502020204030204" pitchFamily="34" charset="0"/>
                <a:cs typeface="Times New Roman" panose="02020603050405020304" pitchFamily="18" charset="0"/>
              </a:rPr>
              <a:t>listemiz, </a:t>
            </a:r>
            <a:r>
              <a:rPr lang="tr-TR" sz="1000" dirty="0" smtClean="0">
                <a:latin typeface="Calibri" panose="020F0502020204030204" pitchFamily="34" charset="0"/>
                <a:ea typeface="Calibri" panose="020F0502020204030204" pitchFamily="34" charset="0"/>
                <a:cs typeface="Times New Roman" panose="02020603050405020304" pitchFamily="18" charset="0"/>
              </a:rPr>
              <a:t>ayrıca </a:t>
            </a:r>
            <a:r>
              <a:rPr lang="tr-TR" sz="1000" dirty="0" smtClean="0">
                <a:latin typeface="Calibri" panose="020F0502020204030204" pitchFamily="34" charset="0"/>
                <a:ea typeface="Calibri" panose="020F0502020204030204" pitchFamily="34" charset="0"/>
                <a:cs typeface="Times New Roman" panose="02020603050405020304" pitchFamily="18" charset="0"/>
              </a:rPr>
              <a:t>WEB sitemize ve </a:t>
            </a:r>
            <a:r>
              <a:rPr lang="tr-TR" sz="1000" dirty="0">
                <a:latin typeface="Calibri" panose="020F0502020204030204" pitchFamily="34" charset="0"/>
                <a:ea typeface="Calibri" panose="020F0502020204030204" pitchFamily="34" charset="0"/>
                <a:cs typeface="Times New Roman" panose="02020603050405020304" pitchFamily="18" charset="0"/>
              </a:rPr>
              <a:t>Mobil Cep </a:t>
            </a:r>
            <a:r>
              <a:rPr lang="tr-TR" sz="1000" dirty="0" smtClean="0">
                <a:latin typeface="Calibri" panose="020F0502020204030204" pitchFamily="34" charset="0"/>
                <a:ea typeface="Calibri" panose="020F0502020204030204" pitchFamily="34" charset="0"/>
                <a:cs typeface="Times New Roman" panose="02020603050405020304" pitchFamily="18" charset="0"/>
              </a:rPr>
              <a:t>Uygulaması ‘</a:t>
            </a:r>
            <a:r>
              <a:rPr lang="tr-TR" sz="1000" dirty="0" smtClean="0">
                <a:latin typeface="Calibri" panose="020F0502020204030204" pitchFamily="34" charset="0"/>
                <a:ea typeface="Calibri" panose="020F0502020204030204" pitchFamily="34" charset="0"/>
                <a:cs typeface="Times New Roman" panose="02020603050405020304" pitchFamily="18" charset="0"/>
              </a:rPr>
              <a:t>na (</a:t>
            </a:r>
            <a:r>
              <a:rPr lang="tr-TR" sz="1000" dirty="0" smtClean="0">
                <a:latin typeface="Calibri" panose="020F0502020204030204" pitchFamily="34" charset="0"/>
                <a:ea typeface="Calibri" panose="020F0502020204030204" pitchFamily="34" charset="0"/>
                <a:cs typeface="Times New Roman" panose="02020603050405020304" pitchFamily="18" charset="0"/>
              </a:rPr>
              <a:t>Cep’te WEB) yüklenmiştir. </a:t>
            </a:r>
            <a:endParaRPr lang="tr-TR" sz="1000" dirty="0"/>
          </a:p>
        </p:txBody>
      </p:sp>
      <p:pic>
        <p:nvPicPr>
          <p:cNvPr id="16" name="Picture 15"/>
          <p:cNvPicPr>
            <a:picLocks noChangeAspect="1"/>
          </p:cNvPicPr>
          <p:nvPr/>
        </p:nvPicPr>
        <p:blipFill>
          <a:blip r:embed="rId5"/>
          <a:stretch>
            <a:fillRect/>
          </a:stretch>
        </p:blipFill>
        <p:spPr>
          <a:xfrm>
            <a:off x="160023" y="2551155"/>
            <a:ext cx="5009192" cy="4469836"/>
          </a:xfrm>
          <a:prstGeom prst="rect">
            <a:avLst/>
          </a:prstGeom>
        </p:spPr>
      </p:pic>
    </p:spTree>
    <p:extLst>
      <p:ext uri="{BB962C8B-B14F-4D97-AF65-F5344CB8AC3E}">
        <p14:creationId xmlns:p14="http://schemas.microsoft.com/office/powerpoint/2010/main" val="1866221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6151" y="1623239"/>
            <a:ext cx="4084804" cy="4346721"/>
          </a:xfrm>
          <a:prstGeom prst="rect">
            <a:avLst/>
          </a:prstGeom>
        </p:spPr>
      </p:pic>
      <p:sp>
        <p:nvSpPr>
          <p:cNvPr id="6" name="TextBox 5"/>
          <p:cNvSpPr txBox="1"/>
          <p:nvPr/>
        </p:nvSpPr>
        <p:spPr>
          <a:xfrm>
            <a:off x="216347" y="1647410"/>
            <a:ext cx="5080701" cy="207908"/>
          </a:xfrm>
          <a:prstGeom prst="rect">
            <a:avLst/>
          </a:prstGeom>
          <a:noFill/>
        </p:spPr>
        <p:txBody>
          <a:bodyPr wrap="square" lIns="73655" tIns="36827" rIns="73655" bIns="36827" rtlCol="0">
            <a:spAutoFit/>
          </a:bodyPr>
          <a:lstStyle/>
          <a:p>
            <a:r>
              <a:rPr lang="tr-TR" sz="1000" dirty="0" smtClean="0"/>
              <a:t>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71450" indent="-171450"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a:p>
          <a:p>
            <a:endParaRPr lang="tr-TR" sz="1000" dirty="0" smtClean="0"/>
          </a:p>
          <a:p>
            <a:endParaRPr lang="tr-TR" sz="1000" dirty="0"/>
          </a:p>
          <a:p>
            <a:endParaRPr lang="tr-TR" sz="1000" dirty="0" smtClean="0"/>
          </a:p>
          <a:p>
            <a:endParaRPr lang="tr-TR" sz="1000" dirty="0" smtClean="0"/>
          </a:p>
        </p:txBody>
      </p:sp>
      <p:sp>
        <p:nvSpPr>
          <p:cNvPr id="2" name="Rectangle 1"/>
          <p:cNvSpPr/>
          <p:nvPr/>
        </p:nvSpPr>
        <p:spPr>
          <a:xfrm>
            <a:off x="216347" y="832360"/>
            <a:ext cx="4884394" cy="5324535"/>
          </a:xfrm>
          <a:prstGeom prst="rect">
            <a:avLst/>
          </a:prstGeom>
        </p:spPr>
        <p:txBody>
          <a:bodyPr wrap="square">
            <a:spAutoFit/>
          </a:bodyPr>
          <a:lstStyle/>
          <a:p>
            <a:pPr marL="138103" indent="-138103" algn="just">
              <a:buFont typeface="Arial" panose="020B0604020202020204" pitchFamily="34" charset="0"/>
              <a:buChar char="•"/>
            </a:pPr>
            <a:r>
              <a:rPr lang="tr-TR" sz="1000" dirty="0" smtClean="0"/>
              <a:t>02 Ekim 2016 tarihinde, Gölbaşı Patalya tesislerinde, Ankara Bahçelievler Rotary Kulübü üyeleri Rotaryen dostlarımız, eşlerimiz,  Ankara Bahçelievler Rotaract Kulübü üyeleri, Ankara Bahçelievler İnteract Kulübü üyeleri ve İnteract ailelerinin de bir araya geleceği </a:t>
            </a:r>
            <a:r>
              <a:rPr lang="tr-TR" sz="1000" b="1" dirty="0" smtClean="0"/>
              <a:t>Ankara BAHÇELİEVLER </a:t>
            </a:r>
            <a:r>
              <a:rPr lang="tr-TR" sz="1000" b="1" dirty="0" smtClean="0"/>
              <a:t>KULÜBÜ ROTARY </a:t>
            </a:r>
            <a:r>
              <a:rPr lang="tr-TR" sz="1000" b="1" dirty="0" smtClean="0"/>
              <a:t>AİLESİ</a:t>
            </a:r>
            <a:r>
              <a:rPr lang="tr-TR" sz="1000" dirty="0" smtClean="0"/>
              <a:t>  için bir brunch yapılması planlanmıştır.</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13-17 Ekim 2016 tarihinde Çanakkale’ye yapılacak gezimiz kesinleşti. Bu gezi organizasyonu </a:t>
            </a:r>
            <a:r>
              <a:rPr lang="tr-TR" sz="1000" dirty="0" smtClean="0"/>
              <a:t>yapan </a:t>
            </a:r>
            <a:r>
              <a:rPr lang="tr-TR" sz="1000" dirty="0" smtClean="0"/>
              <a:t>Kulüp İçi Hizmetler Ana Komite Başkanımız GDB. Namık Kodaman ve GDB. Ahmet Akyol dostlarımız tarafından detaylandırılıp, dostlarımıza duyurulacaktır.</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20 Ekim 2016 tarihinde, Ankara’nın önemli sanayi kuruluşlarından biri olan TUŞAŞ’ a         ( Türk Uçak Sanayii Ananom Şirketi) iş yeri gezisi yapılması planlanmıştır. Saat 10.00-12.00 arasında gerçekleşmesi planlanan iş yeri gezisine dostlarımızın ve isteyen </a:t>
            </a:r>
            <a:r>
              <a:rPr lang="tr-TR" sz="1000" dirty="0" smtClean="0"/>
              <a:t>eşlerinde </a:t>
            </a:r>
            <a:r>
              <a:rPr lang="tr-TR" sz="1000" dirty="0" smtClean="0"/>
              <a:t>katılımları beklenmektedir.</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a:t>Dönemimizin ilk Eşler toplantısının , 5 Kasım 2016 tarihinde, kulüp başkanımızın evinde </a:t>
            </a:r>
            <a:r>
              <a:rPr lang="tr-TR" sz="1000" dirty="0" smtClean="0"/>
              <a:t>Sevil Kaya hanımefendinin ev sahibeliğinde yapılması </a:t>
            </a:r>
            <a:r>
              <a:rPr lang="tr-TR" sz="1000" dirty="0"/>
              <a:t>planlanmıştır. </a:t>
            </a:r>
            <a:endParaRPr lang="tr-TR" sz="1000"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Bu yılda yılbaşı organizasyonumuzu  Kızılcahamam Patalya  Otel’de yapmayı planlıyoruz. Yeni yılı kulüp dostlarımızla kutlamak arzusundayız. </a:t>
            </a:r>
            <a:r>
              <a:rPr lang="tr-TR" sz="1000" dirty="0" smtClean="0"/>
              <a:t>Füsun </a:t>
            </a:r>
            <a:r>
              <a:rPr lang="tr-TR" sz="1000" dirty="0" smtClean="0"/>
              <a:t>dostumuzun organize etmeye başladığı bu organizasyona katılacakların şimdiden haber vermesini diliyoruz.</a:t>
            </a:r>
            <a:endParaRPr lang="tr-TR" sz="1000" dirty="0"/>
          </a:p>
          <a:p>
            <a:pPr marL="138103" indent="-138103" algn="just">
              <a:buFont typeface="Arial" panose="020B0604020202020204" pitchFamily="34" charset="0"/>
              <a:buChar char="•"/>
            </a:pPr>
            <a:endParaRPr lang="tr-TR" sz="1000" dirty="0"/>
          </a:p>
          <a:p>
            <a:pPr marL="171450" indent="-171450">
              <a:buFont typeface="Arial" panose="020B0604020202020204" pitchFamily="34" charset="0"/>
              <a:buChar char="•"/>
            </a:pPr>
            <a:r>
              <a:rPr lang="tr-TR" sz="1000" dirty="0" smtClean="0"/>
              <a:t>Şehit Çocuklarına Eğitim Burs Fonu yaratma projelerimizden bir diğeri olan,  ressam Nihat </a:t>
            </a:r>
            <a:r>
              <a:rPr lang="tr-TR" sz="1000" dirty="0"/>
              <a:t>Evren DERMAN, RC Galeri ve Bahçelievler Rotary Kulübü </a:t>
            </a:r>
            <a:r>
              <a:rPr lang="tr-TR" sz="1000" dirty="0" smtClean="0"/>
              <a:t>birlikteliğinde yapılacak projemizin planlaması devam etmektedir.   </a:t>
            </a:r>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a:p>
          <a:p>
            <a:pPr marL="171450" indent="-171450">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a:p>
            <a:endParaRPr lang="tr-TR" sz="1000" dirty="0"/>
          </a:p>
        </p:txBody>
      </p:sp>
      <p:sp>
        <p:nvSpPr>
          <p:cNvPr id="9" name="Rectangle 8"/>
          <p:cNvSpPr>
            <a:spLocks noChangeArrowheads="1"/>
          </p:cNvSpPr>
          <p:nvPr/>
        </p:nvSpPr>
        <p:spPr bwMode="auto">
          <a:xfrm>
            <a:off x="936427" y="108223"/>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Kulüp Duyuruları</a:t>
            </a:r>
            <a:endParaRPr lang="tr-TR" altLang="tr-TR" dirty="0">
              <a:solidFill>
                <a:srgbClr val="0070C0"/>
              </a:solidFill>
              <a:latin typeface="+mj-lt"/>
            </a:endParaRPr>
          </a:p>
        </p:txBody>
      </p:sp>
      <p:sp>
        <p:nvSpPr>
          <p:cNvPr id="4" name="Rectangle 3"/>
          <p:cNvSpPr/>
          <p:nvPr/>
        </p:nvSpPr>
        <p:spPr>
          <a:xfrm>
            <a:off x="1518479" y="5220791"/>
            <a:ext cx="2290692" cy="307777"/>
          </a:xfrm>
          <a:prstGeom prst="rect">
            <a:avLst/>
          </a:prstGeom>
        </p:spPr>
        <p:txBody>
          <a:bodyPr wrap="none">
            <a:spAutoFit/>
          </a:bodyPr>
          <a:lstStyle/>
          <a:p>
            <a:pPr algn="ctr"/>
            <a:r>
              <a:rPr lang="tr-TR" altLang="tr-TR" b="1" dirty="0">
                <a:solidFill>
                  <a:srgbClr val="0070C0"/>
                </a:solidFill>
              </a:rPr>
              <a:t>Bölge Duyuruları &amp; Haberler</a:t>
            </a:r>
            <a:endParaRPr lang="tr-TR" altLang="tr-TR" dirty="0">
              <a:solidFill>
                <a:srgbClr val="0070C0"/>
              </a:solidFill>
            </a:endParaRPr>
          </a:p>
        </p:txBody>
      </p:sp>
      <p:sp>
        <p:nvSpPr>
          <p:cNvPr id="3" name="Rectangle 2"/>
          <p:cNvSpPr/>
          <p:nvPr/>
        </p:nvSpPr>
        <p:spPr>
          <a:xfrm>
            <a:off x="304260" y="5563988"/>
            <a:ext cx="4719130" cy="1631216"/>
          </a:xfrm>
          <a:prstGeom prst="rect">
            <a:avLst/>
          </a:prstGeom>
        </p:spPr>
        <p:txBody>
          <a:bodyPr>
            <a:spAutoFit/>
          </a:bodyPr>
          <a:lstStyle/>
          <a:p>
            <a:pPr marL="171450" indent="-171450">
              <a:buFont typeface="Arial" panose="020B0604020202020204" pitchFamily="34" charset="0"/>
              <a:buChar char="•"/>
            </a:pPr>
            <a:r>
              <a:rPr lang="tr-TR" sz="1000" dirty="0"/>
              <a:t>3– 9 Ekim 2016 tarihlerinde Yunanistan’ın Selanik şehrinde yapılacak Zone 20-B Rotary </a:t>
            </a:r>
            <a:r>
              <a:rPr lang="tr-TR" sz="1000" dirty="0" smtClean="0"/>
              <a:t>Enstitüsü gerçekleştirilecektir.</a:t>
            </a:r>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r>
              <a:rPr lang="tr-TR" sz="1000" dirty="0"/>
              <a:t>GDG. Malik Aviral/2005-06 Zone 20B Rotary Koordinatörü </a:t>
            </a:r>
            <a:r>
              <a:rPr lang="tr-TR" sz="1000" dirty="0" smtClean="0"/>
              <a:t>2016-19 tarafından, yeni atanan "Zone 20B, Assistant Rotary Coordinator" leri “Yardımcı Rotary </a:t>
            </a:r>
            <a:r>
              <a:rPr lang="tr-TR" sz="1000" dirty="0" smtClean="0"/>
              <a:t>Koordinatörleri» duyurulmuştur</a:t>
            </a:r>
            <a:r>
              <a:rPr lang="tr-TR" sz="1000" dirty="0" smtClean="0"/>
              <a:t>. 2430 den sorumlu olan Yardımcı Rotary Koodinatörümüz, (Zone 20B Assistant Rotary Coordinator) Bölgemizin  değerli geçmiş dönem guvernörü, GDG. Canan Ersöz’dür. Diğer Yardımcı Koordinatörlerimiz GDG. Mehmet Sabri Görkey 2420. Bölgeden sorumlu, GDG. Reha Akın 2440. Bölgeden sorumlu olacaktır.</a:t>
            </a:r>
            <a:r>
              <a:rPr lang="tr-TR" sz="1000" dirty="0" smtClean="0">
                <a:solidFill>
                  <a:srgbClr val="FF0000"/>
                </a:solidFill>
              </a:rPr>
              <a:t> </a:t>
            </a:r>
            <a:r>
              <a:rPr lang="tr-TR" sz="1000" dirty="0" smtClean="0"/>
              <a:t> </a:t>
            </a:r>
            <a:endParaRPr lang="tr-TR" sz="1000" dirty="0"/>
          </a:p>
        </p:txBody>
      </p:sp>
    </p:spTree>
    <p:extLst>
      <p:ext uri="{BB962C8B-B14F-4D97-AF65-F5344CB8AC3E}">
        <p14:creationId xmlns:p14="http://schemas.microsoft.com/office/powerpoint/2010/main" val="36853633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6347" y="1647410"/>
            <a:ext cx="5080701" cy="207908"/>
          </a:xfrm>
          <a:prstGeom prst="rect">
            <a:avLst/>
          </a:prstGeom>
          <a:noFill/>
        </p:spPr>
        <p:txBody>
          <a:bodyPr wrap="square" lIns="73655" tIns="36827" rIns="73655" bIns="36827" rtlCol="0">
            <a:spAutoFit/>
          </a:bodyPr>
          <a:lstStyle/>
          <a:p>
            <a:r>
              <a:rPr lang="tr-TR" sz="1000" dirty="0" smtClean="0"/>
              <a:t>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71450" indent="-171450"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a:p>
          <a:p>
            <a:endParaRPr lang="tr-TR" sz="1000" dirty="0" smtClean="0"/>
          </a:p>
          <a:p>
            <a:endParaRPr lang="tr-TR" sz="1000" dirty="0"/>
          </a:p>
          <a:p>
            <a:endParaRPr lang="tr-TR" sz="1000" dirty="0" smtClean="0"/>
          </a:p>
          <a:p>
            <a:endParaRPr lang="tr-TR" sz="1000" dirty="0" smtClean="0"/>
          </a:p>
        </p:txBody>
      </p:sp>
      <p:sp>
        <p:nvSpPr>
          <p:cNvPr id="4" name="Rectangle 3"/>
          <p:cNvSpPr/>
          <p:nvPr/>
        </p:nvSpPr>
        <p:spPr>
          <a:xfrm>
            <a:off x="1518479" y="232494"/>
            <a:ext cx="2290692" cy="307777"/>
          </a:xfrm>
          <a:prstGeom prst="rect">
            <a:avLst/>
          </a:prstGeom>
        </p:spPr>
        <p:txBody>
          <a:bodyPr wrap="none">
            <a:spAutoFit/>
          </a:bodyPr>
          <a:lstStyle/>
          <a:p>
            <a:pPr algn="ctr"/>
            <a:r>
              <a:rPr lang="tr-TR" altLang="tr-TR" b="1" dirty="0">
                <a:solidFill>
                  <a:srgbClr val="0070C0"/>
                </a:solidFill>
              </a:rPr>
              <a:t>Bölge Duyuruları &amp; Haberler</a:t>
            </a:r>
            <a:endParaRPr lang="tr-TR" altLang="tr-TR" dirty="0">
              <a:solidFill>
                <a:srgbClr val="0070C0"/>
              </a:solidFill>
            </a:endParaRPr>
          </a:p>
        </p:txBody>
      </p:sp>
      <p:sp>
        <p:nvSpPr>
          <p:cNvPr id="8" name="Rectangle 7"/>
          <p:cNvSpPr/>
          <p:nvPr/>
        </p:nvSpPr>
        <p:spPr>
          <a:xfrm>
            <a:off x="65864" y="540271"/>
            <a:ext cx="5191043" cy="2154436"/>
          </a:xfrm>
          <a:prstGeom prst="rect">
            <a:avLst/>
          </a:prstGeom>
        </p:spPr>
        <p:txBody>
          <a:bodyPr>
            <a:spAutoFit/>
          </a:bodyPr>
          <a:lstStyle/>
          <a:p>
            <a:pPr marL="171450" indent="-171450" algn="just">
              <a:buFont typeface="Arial" panose="020B0604020202020204" pitchFamily="34" charset="0"/>
              <a:buChar char="•"/>
            </a:pPr>
            <a:endParaRPr lang="tr-TR" sz="1000" dirty="0" smtClean="0"/>
          </a:p>
          <a:p>
            <a:pPr marL="171450" indent="-171450" algn="just">
              <a:buFont typeface="Arial" panose="020B0604020202020204" pitchFamily="34" charset="0"/>
              <a:buChar char="•"/>
            </a:pPr>
            <a:r>
              <a:rPr lang="tr-TR" sz="1000" dirty="0" smtClean="0"/>
              <a:t>9 Ekim Pazar günü Aşağı Ayrancı Semt Pazarında « Şiddet Gören Kadın ve Çocuklar» yararına Başkent Rotary Kulübü tarafından «2.El Pazarı» düzenlenecektir. Kazanımların Çankaya Belediyesi Sığınma Evlerine yönlendirileceği belirtilen, duyuruda, 2. El ürünlerini destek için yollayabileceğimiz </a:t>
            </a:r>
            <a:r>
              <a:rPr lang="tr-TR" sz="1000" dirty="0" smtClean="0"/>
              <a:t>ikinci el ürünler ve </a:t>
            </a:r>
            <a:r>
              <a:rPr lang="tr-TR" sz="1000" dirty="0" smtClean="0"/>
              <a:t>üyelerimizin Pazar’a gelmeleri  beklentisi belirtilmektedir.</a:t>
            </a:r>
          </a:p>
          <a:p>
            <a:pPr marL="171450" indent="-171450" algn="just">
              <a:buFont typeface="Arial" panose="020B0604020202020204" pitchFamily="34" charset="0"/>
              <a:buChar char="•"/>
            </a:pPr>
            <a:endParaRPr lang="tr-TR" sz="1000" dirty="0"/>
          </a:p>
          <a:p>
            <a:pPr marL="171450" indent="-171450" algn="just">
              <a:buFont typeface="Arial" panose="020B0604020202020204" pitchFamily="34" charset="0"/>
              <a:buChar char="•"/>
            </a:pPr>
            <a:r>
              <a:rPr lang="tr-TR" sz="1000" dirty="0" smtClean="0"/>
              <a:t>Eskişehir Anadolu Rotary Kulübü tarafından, 4.RYLA </a:t>
            </a:r>
            <a:r>
              <a:rPr lang="tr-TR" sz="1000" dirty="0"/>
              <a:t>AKADEMİ , 13-16 Ekim 2016 tarihinde </a:t>
            </a:r>
            <a:r>
              <a:rPr lang="tr-TR" sz="1000" dirty="0" smtClean="0"/>
              <a:t>Eskişehir’de yapılacaktır. Daha  </a:t>
            </a:r>
            <a:r>
              <a:rPr lang="tr-TR" sz="1000" dirty="0"/>
              <a:t>önce RYLA seminerine katılmış öğrencilerin katılacağı bir üst RYLA eğitimi olarak planlanmıştır. </a:t>
            </a:r>
            <a:r>
              <a:rPr lang="tr-TR" sz="1000" dirty="0" smtClean="0"/>
              <a:t>Amaç  </a:t>
            </a:r>
            <a:r>
              <a:rPr lang="tr-TR" sz="1000" dirty="0"/>
              <a:t>RYLA eğitimi almış öğrencilerimize, üst bir eğitim vererek proje ve çözümler üretme yeteneklerini geliştirerek yarının liderleri olarak hazırlamaktır. </a:t>
            </a:r>
            <a:endParaRPr lang="tr-TR" sz="1000" dirty="0" smtClean="0"/>
          </a:p>
          <a:p>
            <a:pPr marL="171450" indent="-171450" algn="just">
              <a:buFont typeface="Arial" panose="020B0604020202020204" pitchFamily="34" charset="0"/>
              <a:buChar char="•"/>
            </a:pPr>
            <a:endParaRPr lang="tr-TR" dirty="0"/>
          </a:p>
        </p:txBody>
      </p:sp>
      <p:sp>
        <p:nvSpPr>
          <p:cNvPr id="18" name="Rectangle 17"/>
          <p:cNvSpPr/>
          <p:nvPr/>
        </p:nvSpPr>
        <p:spPr>
          <a:xfrm>
            <a:off x="65864" y="2548944"/>
            <a:ext cx="5191043" cy="400110"/>
          </a:xfrm>
          <a:prstGeom prst="rect">
            <a:avLst/>
          </a:prstGeom>
        </p:spPr>
        <p:txBody>
          <a:bodyPr>
            <a:spAutoFit/>
          </a:bodyPr>
          <a:lstStyle/>
          <a:p>
            <a:pPr marL="171450" indent="-171450" algn="just">
              <a:buFont typeface="Arial" panose="020B0604020202020204" pitchFamily="34" charset="0"/>
              <a:buChar char="•"/>
            </a:pPr>
            <a:r>
              <a:rPr lang="tr-TR" sz="1000" dirty="0" smtClean="0"/>
              <a:t>103. RYLA Semineri  20 </a:t>
            </a:r>
            <a:r>
              <a:rPr lang="tr-TR" sz="1000" dirty="0"/>
              <a:t>- 23 Ekim 2016 tarihleri arasında Ankara’da Midi Otel’de </a:t>
            </a:r>
            <a:r>
              <a:rPr lang="tr-TR" sz="1000" dirty="0" smtClean="0"/>
              <a:t> Gazi Rotary Kulübü tarafından düzenlenecektir</a:t>
            </a:r>
            <a:r>
              <a:rPr lang="tr-TR" sz="1000" dirty="0" smtClean="0"/>
              <a:t>. </a:t>
            </a:r>
            <a:endParaRPr lang="tr-TR" sz="1000" dirty="0"/>
          </a:p>
        </p:txBody>
      </p:sp>
      <p:sp>
        <p:nvSpPr>
          <p:cNvPr id="2" name="Rectangle 1"/>
          <p:cNvSpPr/>
          <p:nvPr/>
        </p:nvSpPr>
        <p:spPr>
          <a:xfrm>
            <a:off x="137872" y="3605832"/>
            <a:ext cx="5191043" cy="3785652"/>
          </a:xfrm>
          <a:prstGeom prst="rect">
            <a:avLst/>
          </a:prstGeom>
        </p:spPr>
        <p:txBody>
          <a:bodyPr>
            <a:spAutoFit/>
          </a:bodyPr>
          <a:lstStyle/>
          <a:p>
            <a:pPr lvl="0" defTabSz="914400" eaLnBrk="0" fontAlgn="base" hangingPunct="0">
              <a:spcBef>
                <a:spcPct val="0"/>
              </a:spcBef>
              <a:spcAft>
                <a:spcPct val="0"/>
              </a:spcAft>
            </a:pPr>
            <a:r>
              <a:rPr lang="tr-TR" altLang="tr-TR" sz="1000" b="1" dirty="0">
                <a:ea typeface="Times New Roman" panose="02020603050405020304" pitchFamily="18" charset="0"/>
                <a:cs typeface="Times New Roman" panose="02020603050405020304" pitchFamily="18" charset="0"/>
              </a:rPr>
              <a:t>Rotary’de Sınıflandırma </a:t>
            </a:r>
            <a:r>
              <a:rPr lang="tr-TR" altLang="tr-TR" sz="1000" b="1" dirty="0" smtClean="0">
                <a:ea typeface="Times New Roman" panose="02020603050405020304" pitchFamily="18" charset="0"/>
                <a:cs typeface="Times New Roman" panose="02020603050405020304" pitchFamily="18" charset="0"/>
              </a:rPr>
              <a:t>Prensibi</a:t>
            </a:r>
          </a:p>
          <a:p>
            <a:pPr lvl="0" defTabSz="914400" eaLnBrk="0" fontAlgn="base" hangingPunct="0">
              <a:spcBef>
                <a:spcPct val="0"/>
              </a:spcBef>
              <a:spcAft>
                <a:spcPct val="0"/>
              </a:spcAft>
            </a:pPr>
            <a:endParaRPr lang="tr-TR" altLang="tr-TR" sz="1000" b="1" dirty="0">
              <a:ea typeface="Times New Roman" panose="02020603050405020304" pitchFamily="18" charset="0"/>
              <a:cs typeface="Times New Roman" panose="02020603050405020304" pitchFamily="18" charset="0"/>
            </a:endParaRPr>
          </a:p>
          <a:p>
            <a:pPr lvl="0" defTabSz="914400" eaLnBrk="0" fontAlgn="base" hangingPunct="0">
              <a:spcBef>
                <a:spcPct val="0"/>
              </a:spcBef>
              <a:spcAft>
                <a:spcPct val="0"/>
              </a:spcAft>
            </a:pPr>
            <a:r>
              <a:rPr lang="tr-TR" altLang="tr-TR" sz="1000" dirty="0" smtClean="0">
                <a:ea typeface="Times New Roman" panose="02020603050405020304" pitchFamily="18" charset="0"/>
                <a:cs typeface="Times New Roman" panose="02020603050405020304" pitchFamily="18" charset="0"/>
              </a:rPr>
              <a:t>Gerçekte </a:t>
            </a:r>
            <a:r>
              <a:rPr lang="tr-TR" altLang="tr-TR" sz="1000" dirty="0">
                <a:ea typeface="Times New Roman" panose="02020603050405020304" pitchFamily="18" charset="0"/>
                <a:cs typeface="Times New Roman" panose="02020603050405020304" pitchFamily="18" charset="0"/>
              </a:rPr>
              <a:t>Rotary üyelikleri bir tür "sınıflandırma" ya dayanır. Temelde, yapılan bu sınıflandırma o</a:t>
            </a:r>
          </a:p>
          <a:p>
            <a:pPr lvl="0" defTabSz="914400" eaLnBrk="0" fontAlgn="base" hangingPunct="0">
              <a:spcBef>
                <a:spcPct val="0"/>
              </a:spcBef>
              <a:spcAft>
                <a:spcPct val="0"/>
              </a:spcAft>
            </a:pPr>
            <a:r>
              <a:rPr lang="tr-TR" altLang="tr-TR" sz="1000" dirty="0">
                <a:ea typeface="Times New Roman" panose="02020603050405020304" pitchFamily="18" charset="0"/>
                <a:cs typeface="Times New Roman" panose="02020603050405020304" pitchFamily="18" charset="0"/>
              </a:rPr>
              <a:t>Rotaryenin topluma verdiği hizmetlerin iş veya meslek açısından toplumca bilinen yönünü </a:t>
            </a:r>
            <a:r>
              <a:rPr lang="tr-TR" altLang="tr-TR" sz="1000" dirty="0" smtClean="0">
                <a:ea typeface="Times New Roman" panose="02020603050405020304" pitchFamily="18" charset="0"/>
                <a:cs typeface="Times New Roman" panose="02020603050405020304" pitchFamily="18" charset="0"/>
              </a:rPr>
              <a:t>tanımlar. Rotaryenlerin </a:t>
            </a:r>
            <a:r>
              <a:rPr lang="tr-TR" altLang="tr-TR" sz="1000" dirty="0">
                <a:ea typeface="Times New Roman" panose="02020603050405020304" pitchFamily="18" charset="0"/>
                <a:cs typeface="Times New Roman" panose="02020603050405020304" pitchFamily="18" charset="0"/>
              </a:rPr>
              <a:t>sınıflandırma prensipleri biraz daha belirgin ve keskin çizgilerle çizilmiştir. </a:t>
            </a:r>
          </a:p>
          <a:p>
            <a:pPr lvl="0" defTabSz="914400" eaLnBrk="0" fontAlgn="base" hangingPunct="0">
              <a:spcBef>
                <a:spcPct val="0"/>
              </a:spcBef>
              <a:spcAft>
                <a:spcPct val="0"/>
              </a:spcAft>
            </a:pPr>
            <a:r>
              <a:rPr lang="tr-TR" altLang="tr-TR" sz="1000" dirty="0">
                <a:ea typeface="Times New Roman" panose="02020603050405020304" pitchFamily="18" charset="0"/>
                <a:cs typeface="Times New Roman" panose="02020603050405020304" pitchFamily="18" charset="0"/>
              </a:rPr>
              <a:t>Bir Rotaryenin sınıflandırılması tesbit edilirken bakılan şey aktif Rotary üyesi şahsın ilgili </a:t>
            </a:r>
            <a:r>
              <a:rPr lang="tr-TR" altLang="tr-TR" sz="1000" dirty="0" smtClean="0">
                <a:ea typeface="Times New Roman" panose="02020603050405020304" pitchFamily="18" charset="0"/>
                <a:cs typeface="Times New Roman" panose="02020603050405020304" pitchFamily="18" charset="0"/>
              </a:rPr>
              <a:t>bulun           duğu  Firma</a:t>
            </a:r>
            <a:r>
              <a:rPr lang="tr-TR" altLang="tr-TR" sz="1000" dirty="0">
                <a:ea typeface="Times New Roman" panose="02020603050405020304" pitchFamily="18" charset="0"/>
                <a:cs typeface="Times New Roman" panose="02020603050405020304" pitchFamily="18" charset="0"/>
              </a:rPr>
              <a:t>, Şirket veya Kuruluş'un iş veya mesleki faaliyetine </a:t>
            </a:r>
            <a:r>
              <a:rPr lang="tr-TR" altLang="tr-TR" sz="1000" dirty="0" smtClean="0">
                <a:ea typeface="Times New Roman" panose="02020603050405020304" pitchFamily="18" charset="0"/>
                <a:cs typeface="Times New Roman" panose="02020603050405020304" pitchFamily="18" charset="0"/>
              </a:rPr>
              <a:t>bakılır. Şurası </a:t>
            </a:r>
            <a:r>
              <a:rPr lang="tr-TR" altLang="tr-TR" sz="1000" dirty="0">
                <a:ea typeface="Times New Roman" panose="02020603050405020304" pitchFamily="18" charset="0"/>
                <a:cs typeface="Times New Roman" panose="02020603050405020304" pitchFamily="18" charset="0"/>
              </a:rPr>
              <a:t>unutulmamalı ve iyice anlaşılmalıdır. Bu tür sınıflandırmalar topluma yapılan hizmetler </a:t>
            </a:r>
            <a:r>
              <a:rPr lang="tr-TR" altLang="tr-TR" sz="1000" dirty="0" smtClean="0">
                <a:ea typeface="Times New Roman" panose="02020603050405020304" pitchFamily="18" charset="0"/>
                <a:cs typeface="Times New Roman" panose="02020603050405020304" pitchFamily="18" charset="0"/>
              </a:rPr>
              <a:t>ve faaliyetlere göre tespit</a:t>
            </a:r>
            <a:endParaRPr lang="tr-TR" altLang="tr-TR" sz="1000" dirty="0">
              <a:ea typeface="Times New Roman" panose="02020603050405020304" pitchFamily="18" charset="0"/>
              <a:cs typeface="Times New Roman" panose="02020603050405020304" pitchFamily="18" charset="0"/>
            </a:endParaRPr>
          </a:p>
          <a:p>
            <a:pPr lvl="0" defTabSz="914400" eaLnBrk="0" fontAlgn="base" hangingPunct="0">
              <a:spcBef>
                <a:spcPct val="0"/>
              </a:spcBef>
              <a:spcAft>
                <a:spcPct val="0"/>
              </a:spcAft>
            </a:pPr>
            <a:r>
              <a:rPr lang="tr-TR" altLang="tr-TR" sz="1000" dirty="0" smtClean="0">
                <a:ea typeface="Times New Roman" panose="02020603050405020304" pitchFamily="18" charset="0"/>
                <a:cs typeface="Times New Roman" panose="02020603050405020304" pitchFamily="18" charset="0"/>
              </a:rPr>
              <a:t>edilir</a:t>
            </a:r>
            <a:r>
              <a:rPr lang="tr-TR" altLang="tr-TR" sz="1000" dirty="0">
                <a:ea typeface="Times New Roman" panose="02020603050405020304" pitchFamily="18" charset="0"/>
                <a:cs typeface="Times New Roman" panose="02020603050405020304" pitchFamily="18" charset="0"/>
              </a:rPr>
              <a:t>. Yoksa salt o kişinin bulunduğu mevkii veya makam değildir önemli olan.</a:t>
            </a:r>
          </a:p>
          <a:p>
            <a:pPr lvl="0" defTabSz="914400" eaLnBrk="0" fontAlgn="base" hangingPunct="0">
              <a:spcBef>
                <a:spcPct val="0"/>
              </a:spcBef>
              <a:spcAft>
                <a:spcPct val="0"/>
              </a:spcAft>
            </a:pPr>
            <a:r>
              <a:rPr lang="tr-TR" altLang="tr-TR" sz="1000" dirty="0">
                <a:ea typeface="Times New Roman" panose="02020603050405020304" pitchFamily="18" charset="0"/>
                <a:cs typeface="Times New Roman" panose="02020603050405020304" pitchFamily="18" charset="0"/>
              </a:rPr>
              <a:t>Yani, bir kişi bir bankanın genel müdürü bile olsa o kişinin sınıflandırması "banka genel müdürü" </a:t>
            </a:r>
          </a:p>
          <a:p>
            <a:pPr lvl="0" defTabSz="914400" eaLnBrk="0" fontAlgn="base" hangingPunct="0">
              <a:spcBef>
                <a:spcPct val="0"/>
              </a:spcBef>
              <a:spcAft>
                <a:spcPct val="0"/>
              </a:spcAft>
            </a:pPr>
            <a:r>
              <a:rPr lang="tr-TR" altLang="tr-TR" sz="1000" dirty="0">
                <a:ea typeface="Times New Roman" panose="02020603050405020304" pitchFamily="18" charset="0"/>
                <a:cs typeface="Times New Roman" panose="02020603050405020304" pitchFamily="18" charset="0"/>
              </a:rPr>
              <a:t>olarak değil, sadece "bankacılık" kategorisindedir.</a:t>
            </a:r>
            <a:endParaRPr lang="tr-TR" altLang="tr-TR" sz="1000" dirty="0"/>
          </a:p>
          <a:p>
            <a:pPr lvl="0" defTabSz="914400" eaLnBrk="0" fontAlgn="base" hangingPunct="0">
              <a:spcBef>
                <a:spcPct val="0"/>
              </a:spcBef>
              <a:spcAft>
                <a:spcPct val="0"/>
              </a:spcAft>
            </a:pPr>
            <a:r>
              <a:rPr lang="tr-TR" altLang="tr-TR" sz="1000" dirty="0">
                <a:ea typeface="Times New Roman" panose="02020603050405020304" pitchFamily="18" charset="0"/>
                <a:cs typeface="Times New Roman" panose="02020603050405020304" pitchFamily="18" charset="0"/>
              </a:rPr>
              <a:t>Bir iş veya meslek faaliyetinde çalışan ve bunu iş olarak yapan veya kişinin başlıca iş veya mesleği ne </a:t>
            </a:r>
            <a:r>
              <a:rPr lang="tr-TR" altLang="tr-TR" sz="1000" dirty="0" smtClean="0">
                <a:ea typeface="Times New Roman" panose="02020603050405020304" pitchFamily="18" charset="0"/>
                <a:cs typeface="Times New Roman" panose="02020603050405020304" pitchFamily="18" charset="0"/>
              </a:rPr>
              <a:t>ise </a:t>
            </a:r>
            <a:r>
              <a:rPr lang="tr-TR" altLang="tr-TR" sz="1000" dirty="0">
                <a:ea typeface="Times New Roman" panose="02020603050405020304" pitchFamily="18" charset="0"/>
                <a:cs typeface="Times New Roman" panose="02020603050405020304" pitchFamily="18" charset="0"/>
              </a:rPr>
              <a:t>ona göre sınıflandırma yapılır ve o konumdaki kaliteli kişi öylecek sınıflandırılır. </a:t>
            </a:r>
          </a:p>
          <a:p>
            <a:pPr lvl="0" defTabSz="914400" eaLnBrk="0" fontAlgn="base" hangingPunct="0">
              <a:spcBef>
                <a:spcPct val="0"/>
              </a:spcBef>
              <a:spcAft>
                <a:spcPct val="0"/>
              </a:spcAft>
            </a:pPr>
            <a:r>
              <a:rPr lang="tr-TR" altLang="tr-TR" sz="1000" dirty="0">
                <a:ea typeface="Times New Roman" panose="02020603050405020304" pitchFamily="18" charset="0"/>
                <a:cs typeface="Times New Roman" panose="02020603050405020304" pitchFamily="18" charset="0"/>
              </a:rPr>
              <a:t>Örneğin: devamlı olarak bir işte çalışan bir elektrik mühendisi, bir sigortacı, bir demiryolu müdürü, </a:t>
            </a:r>
            <a:r>
              <a:rPr lang="tr-TR" altLang="tr-TR" sz="1000" dirty="0" smtClean="0">
                <a:ea typeface="Times New Roman" panose="02020603050405020304" pitchFamily="18" charset="0"/>
                <a:cs typeface="Times New Roman" panose="02020603050405020304" pitchFamily="18" charset="0"/>
              </a:rPr>
              <a:t>bir </a:t>
            </a:r>
            <a:r>
              <a:rPr lang="tr-TR" altLang="tr-TR" sz="1000" dirty="0">
                <a:ea typeface="Times New Roman" panose="02020603050405020304" pitchFamily="18" charset="0"/>
                <a:cs typeface="Times New Roman" panose="02020603050405020304" pitchFamily="18" charset="0"/>
              </a:rPr>
              <a:t>madencilik yöneticisi, fabrikatör, hastahane veya klinik yöneticisi vb. bu işyerlerini kendi </a:t>
            </a:r>
            <a:r>
              <a:rPr lang="tr-TR" altLang="tr-TR" sz="1000" dirty="0" smtClean="0">
                <a:ea typeface="Times New Roman" panose="02020603050405020304" pitchFamily="18" charset="0"/>
                <a:cs typeface="Times New Roman" panose="02020603050405020304" pitchFamily="18" charset="0"/>
              </a:rPr>
              <a:t>adına çalıştırıp </a:t>
            </a:r>
            <a:r>
              <a:rPr lang="tr-TR" altLang="tr-TR" sz="1000" dirty="0">
                <a:ea typeface="Times New Roman" panose="02020603050405020304" pitchFamily="18" charset="0"/>
                <a:cs typeface="Times New Roman" panose="02020603050405020304" pitchFamily="18" charset="0"/>
              </a:rPr>
              <a:t>yürüten kişi olarak da o iş veya mesleğin temsilcisi seçilebilir, o tür şirket veya kuruluşlarda </a:t>
            </a:r>
            <a:r>
              <a:rPr lang="tr-TR" altLang="tr-TR" sz="1000" dirty="0" smtClean="0">
                <a:ea typeface="Times New Roman" panose="02020603050405020304" pitchFamily="18" charset="0"/>
                <a:cs typeface="Times New Roman" panose="02020603050405020304" pitchFamily="18" charset="0"/>
              </a:rPr>
              <a:t>ücretle </a:t>
            </a:r>
            <a:r>
              <a:rPr lang="tr-TR" altLang="tr-TR" sz="1000" dirty="0">
                <a:ea typeface="Times New Roman" panose="02020603050405020304" pitchFamily="18" charset="0"/>
                <a:cs typeface="Times New Roman" panose="02020603050405020304" pitchFamily="18" charset="0"/>
              </a:rPr>
              <a:t>çalışan bir yönetici kişi de olsa o iş veya mesleğin temsilcisi olarak seçilebilir.</a:t>
            </a:r>
            <a:endParaRPr lang="tr-TR" altLang="tr-TR" sz="1000" dirty="0"/>
          </a:p>
          <a:p>
            <a:pPr lvl="0" defTabSz="914400" eaLnBrk="0" fontAlgn="base" hangingPunct="0">
              <a:spcBef>
                <a:spcPct val="0"/>
              </a:spcBef>
              <a:spcAft>
                <a:spcPct val="0"/>
              </a:spcAft>
            </a:pPr>
            <a:r>
              <a:rPr lang="tr-TR" altLang="tr-TR" sz="1000" dirty="0">
                <a:ea typeface="Times New Roman" panose="02020603050405020304" pitchFamily="18" charset="0"/>
                <a:cs typeface="Times New Roman" panose="02020603050405020304" pitchFamily="18" charset="0"/>
              </a:rPr>
              <a:t>Bu sınıflandırma prensibi o iş veya sanayi dalında ayrıca sınıflandırılarak bir iş veya mesleğin üreticisi, </a:t>
            </a:r>
            <a:r>
              <a:rPr lang="tr-TR" altLang="tr-TR" sz="1000" dirty="0" smtClean="0">
                <a:ea typeface="Times New Roman" panose="02020603050405020304" pitchFamily="18" charset="0"/>
                <a:cs typeface="Times New Roman" panose="02020603050405020304" pitchFamily="18" charset="0"/>
              </a:rPr>
              <a:t>dağıtıcı</a:t>
            </a:r>
            <a:r>
              <a:rPr lang="tr-TR" altLang="tr-TR" sz="1000" dirty="0">
                <a:ea typeface="Times New Roman" panose="02020603050405020304" pitchFamily="18" charset="0"/>
                <a:cs typeface="Times New Roman" panose="02020603050405020304" pitchFamily="18" charset="0"/>
              </a:rPr>
              <a:t>, toptancısı, ve satıcı olarak ayrıştırılabilir. Yine sınıflandırma bir başka ayrıştırma yolu, </a:t>
            </a:r>
            <a:r>
              <a:rPr lang="tr-TR" altLang="tr-TR" sz="1000" dirty="0" smtClean="0">
                <a:ea typeface="Times New Roman" panose="02020603050405020304" pitchFamily="18" charset="0"/>
                <a:cs typeface="Times New Roman" panose="02020603050405020304" pitchFamily="18" charset="0"/>
              </a:rPr>
              <a:t>çok büyük </a:t>
            </a:r>
            <a:r>
              <a:rPr lang="tr-TR" altLang="tr-TR" sz="1000" dirty="0">
                <a:ea typeface="Times New Roman" panose="02020603050405020304" pitchFamily="18" charset="0"/>
                <a:cs typeface="Times New Roman" panose="02020603050405020304" pitchFamily="18" charset="0"/>
              </a:rPr>
              <a:t>bir şirketin çeşitli bölümleri arasında yapılabileceği gibi iş idaresi okulu veya mühendislik </a:t>
            </a:r>
            <a:r>
              <a:rPr lang="tr-TR" altLang="tr-TR" sz="1000" dirty="0" smtClean="0">
                <a:ea typeface="Times New Roman" panose="02020603050405020304" pitchFamily="18" charset="0"/>
                <a:cs typeface="Times New Roman" panose="02020603050405020304" pitchFamily="18" charset="0"/>
              </a:rPr>
              <a:t>okulu gibi </a:t>
            </a:r>
            <a:r>
              <a:rPr lang="tr-TR" altLang="tr-TR" sz="1000" dirty="0">
                <a:ea typeface="Times New Roman" panose="02020603050405020304" pitchFamily="18" charset="0"/>
                <a:cs typeface="Times New Roman" panose="02020603050405020304" pitchFamily="18" charset="0"/>
              </a:rPr>
              <a:t>aynı üniversiteninin çeşitli dallarına göre de uygulanabilir.</a:t>
            </a:r>
            <a:endParaRPr lang="tr-TR" altLang="tr-TR" sz="1000" dirty="0"/>
          </a:p>
          <a:p>
            <a:pPr lvl="0" defTabSz="914400" eaLnBrk="0" fontAlgn="base" hangingPunct="0">
              <a:spcBef>
                <a:spcPct val="0"/>
              </a:spcBef>
              <a:spcAft>
                <a:spcPct val="0"/>
              </a:spcAft>
            </a:pPr>
            <a:r>
              <a:rPr lang="tr-TR" altLang="tr-TR" sz="1000" dirty="0">
                <a:ea typeface="Times New Roman" panose="02020603050405020304" pitchFamily="18" charset="0"/>
                <a:cs typeface="Times New Roman" panose="02020603050405020304" pitchFamily="18" charset="0"/>
              </a:rPr>
              <a:t>Sınıflandırmanın ana prensibi, her Rotary kulübünün toplumdaki her meslek dalı, iş ve profesyonel </a:t>
            </a:r>
            <a:r>
              <a:rPr lang="tr-TR" altLang="tr-TR" sz="1000" dirty="0" smtClean="0">
                <a:ea typeface="Times New Roman" panose="02020603050405020304" pitchFamily="18" charset="0"/>
                <a:cs typeface="Times New Roman" panose="02020603050405020304" pitchFamily="18" charset="0"/>
              </a:rPr>
              <a:t>hizmetlerinin </a:t>
            </a:r>
            <a:r>
              <a:rPr lang="tr-TR" altLang="tr-TR" sz="1000" dirty="0">
                <a:ea typeface="Times New Roman" panose="02020603050405020304" pitchFamily="18" charset="0"/>
                <a:cs typeface="Times New Roman" panose="02020603050405020304" pitchFamily="18" charset="0"/>
              </a:rPr>
              <a:t>bir kesitini temsil eden bir mozaik halinde tutmaktır. </a:t>
            </a:r>
            <a:endParaRPr lang="tr-TR" altLang="tr-TR" sz="1000" dirty="0"/>
          </a:p>
        </p:txBody>
      </p:sp>
      <p:sp>
        <p:nvSpPr>
          <p:cNvPr id="3" name="Rectangle 2"/>
          <p:cNvSpPr/>
          <p:nvPr/>
        </p:nvSpPr>
        <p:spPr>
          <a:xfrm>
            <a:off x="2022912" y="3060551"/>
            <a:ext cx="1281826" cy="307777"/>
          </a:xfrm>
          <a:prstGeom prst="rect">
            <a:avLst/>
          </a:prstGeom>
        </p:spPr>
        <p:txBody>
          <a:bodyPr wrap="none">
            <a:spAutoFit/>
          </a:bodyPr>
          <a:lstStyle/>
          <a:p>
            <a:r>
              <a:rPr lang="tr-TR" altLang="tr-TR" b="1" dirty="0">
                <a:solidFill>
                  <a:srgbClr val="0070C0"/>
                </a:solidFill>
              </a:rPr>
              <a:t>Rotary Bilgileri</a:t>
            </a:r>
            <a:endParaRPr lang="tr-TR" dirty="0"/>
          </a:p>
        </p:txBody>
      </p:sp>
    </p:spTree>
    <p:extLst>
      <p:ext uri="{BB962C8B-B14F-4D97-AF65-F5344CB8AC3E}">
        <p14:creationId xmlns:p14="http://schemas.microsoft.com/office/powerpoint/2010/main" val="7196956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585" y="1764407"/>
            <a:ext cx="4796314" cy="587897"/>
          </a:xfrm>
        </p:spPr>
        <p:txBody>
          <a:bodyPr>
            <a:noAutofit/>
          </a:bodyPr>
          <a:lstStyle/>
          <a:p>
            <a:pPr algn="l"/>
            <a:r>
              <a:rPr lang="tr-TR" sz="1000" b="1" dirty="0" smtClean="0"/>
              <a:t/>
            </a:r>
            <a:br>
              <a:rPr lang="tr-TR" sz="1000" b="1" dirty="0" smtClean="0"/>
            </a:br>
            <a:r>
              <a:rPr lang="tr-TR" sz="1000" b="1" dirty="0"/>
              <a:t/>
            </a:r>
            <a:br>
              <a:rPr lang="tr-TR" sz="1000" b="1" dirty="0"/>
            </a:br>
            <a:r>
              <a:rPr lang="tr-TR" sz="1000" b="1" dirty="0" smtClean="0"/>
              <a:t/>
            </a:r>
            <a:br>
              <a:rPr lang="tr-TR" sz="1000" b="1" dirty="0" smtClean="0"/>
            </a:br>
            <a:r>
              <a:rPr lang="tr-TR" sz="1000" b="1" dirty="0"/>
              <a:t/>
            </a:r>
            <a:br>
              <a:rPr lang="tr-TR" sz="1000" b="1" dirty="0"/>
            </a:br>
            <a:r>
              <a:rPr lang="tr-TR" sz="1000" b="1" dirty="0" smtClean="0"/>
              <a:t/>
            </a:r>
            <a:br>
              <a:rPr lang="tr-TR" sz="1000" b="1" dirty="0" smtClean="0"/>
            </a:br>
            <a:r>
              <a:rPr lang="tr-TR" sz="1000" b="1" dirty="0"/>
              <a:t/>
            </a:r>
            <a:br>
              <a:rPr lang="tr-TR" sz="1000" b="1" dirty="0"/>
            </a:br>
            <a:r>
              <a:rPr lang="tr-TR" sz="1000" b="1" dirty="0" smtClean="0"/>
              <a:t/>
            </a:r>
            <a:br>
              <a:rPr lang="tr-TR" sz="1000" b="1" dirty="0" smtClean="0"/>
            </a:br>
            <a:r>
              <a:rPr lang="tr-TR" sz="1000" b="1" dirty="0"/>
              <a:t/>
            </a:r>
            <a:br>
              <a:rPr lang="tr-TR" sz="1000" b="1" dirty="0"/>
            </a:br>
            <a:r>
              <a:rPr lang="tr-TR" sz="1000" b="1" dirty="0" smtClean="0"/>
              <a:t/>
            </a:r>
            <a:br>
              <a:rPr lang="tr-TR" sz="1000" b="1" dirty="0" smtClean="0"/>
            </a:br>
            <a:r>
              <a:rPr lang="tr-TR" sz="1000" b="1" dirty="0"/>
              <a:t/>
            </a:r>
            <a:br>
              <a:rPr lang="tr-TR" sz="1000" b="1" dirty="0"/>
            </a:br>
            <a:r>
              <a:rPr lang="tr-TR" sz="1000" b="1" dirty="0" smtClean="0"/>
              <a:t/>
            </a:r>
            <a:br>
              <a:rPr lang="tr-TR" sz="1000" b="1" dirty="0" smtClean="0"/>
            </a:br>
            <a:r>
              <a:rPr lang="tr-TR" sz="1000" dirty="0" smtClean="0"/>
              <a:t>Atatürk </a:t>
            </a:r>
            <a:r>
              <a:rPr lang="tr-TR" sz="1000" dirty="0"/>
              <a:t>ve Zübeyde Hanım,</a:t>
            </a:r>
            <a:r>
              <a:rPr lang="tr-TR" sz="1000" b="1" dirty="0" smtClean="0"/>
              <a:t/>
            </a:r>
            <a:br>
              <a:rPr lang="tr-TR" sz="1000" b="1" dirty="0" smtClean="0"/>
            </a:br>
            <a:r>
              <a:rPr lang="tr-TR" sz="1000" b="1" dirty="0"/>
              <a:t/>
            </a:r>
            <a:br>
              <a:rPr lang="tr-TR" sz="1000" b="1" dirty="0"/>
            </a:br>
            <a:r>
              <a:rPr lang="tr-TR" sz="1000" dirty="0" smtClean="0"/>
              <a:t>B</a:t>
            </a:r>
            <a:r>
              <a:rPr lang="tr-TR" sz="1000" dirty="0" smtClean="0"/>
              <a:t>u </a:t>
            </a:r>
            <a:r>
              <a:rPr lang="tr-TR" sz="1000" dirty="0"/>
              <a:t>ana, oğluna daha beşik çocuğu iken, vatan ve </a:t>
            </a:r>
            <a:r>
              <a:rPr lang="tr-TR" sz="1000" dirty="0" smtClean="0"/>
              <a:t>millet </a:t>
            </a:r>
            <a:r>
              <a:rPr lang="tr-TR" sz="1000" dirty="0"/>
              <a:t>sevgisini</a:t>
            </a:r>
            <a:br>
              <a:rPr lang="tr-TR" sz="1000" dirty="0"/>
            </a:br>
            <a:r>
              <a:rPr lang="tr-TR" sz="1000" dirty="0"/>
              <a:t>telkin eden ninnilerden başlamış, Onu her çağında aynı </a:t>
            </a:r>
            <a:r>
              <a:rPr lang="tr-TR" sz="1000" dirty="0" smtClean="0"/>
              <a:t>akideler</a:t>
            </a:r>
            <a:br>
              <a:rPr lang="tr-TR" sz="1000" dirty="0" smtClean="0"/>
            </a:br>
            <a:r>
              <a:rPr lang="tr-TR" sz="1000" dirty="0" smtClean="0"/>
              <a:t>le büyütmüş</a:t>
            </a:r>
            <a:r>
              <a:rPr lang="tr-TR" sz="1000" dirty="0"/>
              <a:t>, köyde, şehirde tahsile sevk etmiş, ilim ve irfan </a:t>
            </a:r>
            <a:r>
              <a:rPr lang="tr-TR" sz="1000" dirty="0" smtClean="0"/>
              <a:t>aşıla</a:t>
            </a:r>
            <a:br>
              <a:rPr lang="tr-TR" sz="1000" dirty="0" smtClean="0"/>
            </a:br>
            <a:r>
              <a:rPr lang="tr-TR" sz="1000" dirty="0" smtClean="0"/>
              <a:t>mıştı. Yetişen</a:t>
            </a:r>
            <a:r>
              <a:rPr lang="tr-TR" sz="1000" dirty="0"/>
              <a:t>, mevkiini bulan halaskar oğlunu, o, Mustafa Kemal </a:t>
            </a:r>
            <a:r>
              <a:rPr lang="tr-TR" sz="1000" dirty="0" smtClean="0"/>
              <a:t/>
            </a:r>
            <a:br>
              <a:rPr lang="tr-TR" sz="1000" dirty="0" smtClean="0"/>
            </a:br>
            <a:r>
              <a:rPr lang="tr-TR" sz="1000" dirty="0" smtClean="0"/>
              <a:t>yapmıştı</a:t>
            </a:r>
            <a:r>
              <a:rPr lang="tr-TR" sz="1000" dirty="0"/>
              <a:t>.</a:t>
            </a:r>
            <a:br>
              <a:rPr lang="tr-TR" sz="1000" dirty="0"/>
            </a:br>
            <a:r>
              <a:rPr lang="tr-TR" sz="1000" dirty="0"/>
              <a:t>Anasını ziyaretlerinin her birinde Atatürk onun mübarek elini </a:t>
            </a:r>
            <a:r>
              <a:rPr lang="tr-TR" sz="1000" dirty="0" smtClean="0"/>
              <a:t>bü</a:t>
            </a:r>
            <a:br>
              <a:rPr lang="tr-TR" sz="1000" dirty="0" smtClean="0"/>
            </a:br>
            <a:r>
              <a:rPr lang="tr-TR" sz="1000" dirty="0" smtClean="0"/>
              <a:t>yük </a:t>
            </a:r>
            <a:r>
              <a:rPr lang="tr-TR" sz="1000" dirty="0"/>
              <a:t>bir saygıyla </a:t>
            </a:r>
            <a:r>
              <a:rPr lang="tr-TR" sz="1000" dirty="0" smtClean="0"/>
              <a:t> öperdi</a:t>
            </a:r>
            <a:r>
              <a:rPr lang="tr-TR" sz="1000" dirty="0"/>
              <a:t>. Sonra anasının karşısında o büyük adam </a:t>
            </a:r>
            <a:r>
              <a:rPr lang="tr-TR" sz="1000" dirty="0" smtClean="0"/>
              <a:t/>
            </a:r>
            <a:br>
              <a:rPr lang="tr-TR" sz="1000" dirty="0" smtClean="0"/>
            </a:br>
            <a:r>
              <a:rPr lang="tr-TR" sz="1000" dirty="0" smtClean="0"/>
              <a:t>küçülür </a:t>
            </a:r>
            <a:r>
              <a:rPr lang="tr-TR" sz="1000" dirty="0"/>
              <a:t>Mustafa olurdu</a:t>
            </a:r>
            <a:r>
              <a:rPr lang="tr-TR" sz="1000" dirty="0" smtClean="0"/>
              <a:t>.</a:t>
            </a:r>
            <a:br>
              <a:rPr lang="tr-TR" sz="1000" dirty="0" smtClean="0"/>
            </a:br>
            <a:r>
              <a:rPr lang="tr-TR" sz="1000" dirty="0" smtClean="0"/>
              <a:t>Çankaya’da </a:t>
            </a:r>
            <a:r>
              <a:rPr lang="tr-TR" sz="1000" dirty="0"/>
              <a:t>bu ana-oğul görüşmelerinin birinde şahit olduğum bir vaziyeti, kıymeti </a:t>
            </a:r>
            <a:r>
              <a:rPr lang="tr-TR" sz="1000" dirty="0" smtClean="0"/>
              <a:t>hudut suz </a:t>
            </a:r>
            <a:r>
              <a:rPr lang="tr-TR" sz="1000" dirty="0"/>
              <a:t>olan Bayan Zübeyde’nin faal zekasının bir numunesi olarak arz edeceğim</a:t>
            </a:r>
            <a:r>
              <a:rPr lang="tr-TR" sz="1000" dirty="0" smtClean="0"/>
              <a:t>. </a:t>
            </a:r>
            <a:br>
              <a:rPr lang="tr-TR" sz="1000" dirty="0" smtClean="0"/>
            </a:br>
            <a:r>
              <a:rPr lang="tr-TR" sz="1000" dirty="0" smtClean="0"/>
              <a:t/>
            </a:r>
            <a:br>
              <a:rPr lang="tr-TR" sz="1000" dirty="0" smtClean="0"/>
            </a:br>
            <a:r>
              <a:rPr lang="tr-TR" sz="1000" dirty="0" smtClean="0"/>
              <a:t>Atatürk</a:t>
            </a:r>
            <a:r>
              <a:rPr lang="tr-TR" sz="1000" dirty="0"/>
              <a:t>, anasının elini öptü. Bayan Zübeyde oğluna elini uzatırken coşkun sevgisinin gözlerinde toplanan bütün ifadesiyle Atatürk’ü bağrına basmak istiyordu. Onu kucakladıktan sonra aziz Türk Milleti’ne eşsiz bir halaskar kahraman veren ana olmak itibariyle gururlanmalıydı. Fakat öyle olmadı, bahtiyarlığını gülen ve şirin yüzünden okurken o büyük Türk anası kolları arasında uzaklaşan ciğerparesinin eline sarıldı. </a:t>
            </a:r>
            <a:r>
              <a:rPr lang="tr-TR" sz="1000" dirty="0" smtClean="0"/>
              <a:t/>
            </a:r>
            <a:br>
              <a:rPr lang="tr-TR" sz="1000" dirty="0" smtClean="0"/>
            </a:br>
            <a:r>
              <a:rPr lang="tr-TR" sz="1000" dirty="0" smtClean="0"/>
              <a:t>Atatürk</a:t>
            </a:r>
            <a:r>
              <a:rPr lang="tr-TR" sz="1000" dirty="0"/>
              <a:t>: “Ne yapıyorsun anne” dedi. Elini çekmek istedi.</a:t>
            </a:r>
            <a:br>
              <a:rPr lang="tr-TR" sz="1000" dirty="0"/>
            </a:br>
            <a:r>
              <a:rPr lang="tr-TR" sz="1000" dirty="0"/>
              <a:t>Bayan Zübeyde, sükunetle ve kat’i bir ciddiyetle:</a:t>
            </a:r>
            <a:br>
              <a:rPr lang="tr-TR" sz="1000" dirty="0"/>
            </a:br>
            <a:r>
              <a:rPr lang="tr-TR" sz="1000" dirty="0"/>
              <a:t>“Ben senin ananım, sen benim elimi öpmekle bana karşı olan vazifeni yapıyorsun, fakat sen vatanı ve milleti kurtaran bir devlet reisisin. Ben de bu aziz milletin bir ferdiyim ve onun tebasıyım. Elini öpebilirim.” cevabını verdi.</a:t>
            </a:r>
            <a:br>
              <a:rPr lang="tr-TR" sz="1000" dirty="0"/>
            </a:br>
            <a:r>
              <a:rPr lang="tr-TR" sz="1000" dirty="0"/>
              <a:t>Oğlunun elini öpmekten ziyade Bayan Zübeyde, bu hareketiyle oğlunun mevkiinin en büyük ihtirama layık olduğunu etrafındakilere işaret ediyordu</a:t>
            </a:r>
            <a:r>
              <a:rPr lang="tr-TR" sz="1000" dirty="0" smtClean="0"/>
              <a:t>.</a:t>
            </a:r>
            <a:br>
              <a:rPr lang="tr-TR" sz="1000" dirty="0" smtClean="0"/>
            </a:br>
            <a:r>
              <a:rPr lang="tr-TR" sz="1000" dirty="0" smtClean="0"/>
              <a:t>Büyük </a:t>
            </a:r>
            <a:r>
              <a:rPr lang="tr-TR" sz="1000" dirty="0"/>
              <a:t>Türk anası Sayın Bayan Zübeyde’yi ne zaman hatırlasam gözlerim yaşarır, onun buna benzer hatıraları önünde derin hürmet duyarım. Bu mülakat sayesinde gerek onu ve gerekse oğlunu her ikisinin büyük terbiye ve nezaket kabiliyetlerini daha yakından tanımıştım. </a:t>
            </a:r>
            <a:br>
              <a:rPr lang="tr-TR" sz="1000" dirty="0"/>
            </a:br>
            <a:endParaRPr lang="tr-TR" sz="1000" dirty="0"/>
          </a:p>
        </p:txBody>
      </p:sp>
      <p:sp>
        <p:nvSpPr>
          <p:cNvPr id="4" name="Rectangle 3"/>
          <p:cNvSpPr/>
          <p:nvPr/>
        </p:nvSpPr>
        <p:spPr>
          <a:xfrm>
            <a:off x="1872531" y="232494"/>
            <a:ext cx="1365181" cy="307777"/>
          </a:xfrm>
          <a:prstGeom prst="rect">
            <a:avLst/>
          </a:prstGeom>
        </p:spPr>
        <p:txBody>
          <a:bodyPr wrap="none">
            <a:spAutoFit/>
          </a:bodyPr>
          <a:lstStyle/>
          <a:p>
            <a:pPr algn="ctr"/>
            <a:r>
              <a:rPr lang="tr-TR" altLang="tr-TR" b="1" dirty="0">
                <a:solidFill>
                  <a:srgbClr val="0070C0"/>
                </a:solidFill>
                <a:ea typeface="Times New Roman" pitchFamily="18" charset="0"/>
              </a:rPr>
              <a:t>Anılarla Atatürk</a:t>
            </a:r>
            <a:endParaRPr lang="tr-TR" altLang="tr-TR" dirty="0">
              <a:solidFill>
                <a:srgbClr val="0070C0"/>
              </a:solidFill>
            </a:endParaRPr>
          </a:p>
        </p:txBody>
      </p:sp>
      <p:pic>
        <p:nvPicPr>
          <p:cNvPr id="3" name="Picture 2"/>
          <p:cNvPicPr>
            <a:picLocks noChangeAspect="1"/>
          </p:cNvPicPr>
          <p:nvPr/>
        </p:nvPicPr>
        <p:blipFill>
          <a:blip r:embed="rId2"/>
          <a:stretch>
            <a:fillRect/>
          </a:stretch>
        </p:blipFill>
        <p:spPr>
          <a:xfrm>
            <a:off x="3888755" y="972319"/>
            <a:ext cx="1344154" cy="940907"/>
          </a:xfrm>
          <a:prstGeom prst="rect">
            <a:avLst/>
          </a:prstGeom>
        </p:spPr>
      </p:pic>
    </p:spTree>
    <p:extLst>
      <p:ext uri="{BB962C8B-B14F-4D97-AF65-F5344CB8AC3E}">
        <p14:creationId xmlns:p14="http://schemas.microsoft.com/office/powerpoint/2010/main" val="28595219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1128" y="743882"/>
            <a:ext cx="2486983" cy="2646448"/>
          </a:xfrm>
          <a:prstGeom prst="rect">
            <a:avLst/>
          </a:prstGeom>
        </p:spPr>
      </p:pic>
      <p:sp>
        <p:nvSpPr>
          <p:cNvPr id="3" name="TextBox 2"/>
          <p:cNvSpPr txBox="1"/>
          <p:nvPr/>
        </p:nvSpPr>
        <p:spPr>
          <a:xfrm>
            <a:off x="1210477" y="6998231"/>
            <a:ext cx="2971829" cy="366761"/>
          </a:xfrm>
          <a:prstGeom prst="rect">
            <a:avLst/>
          </a:prstGeom>
          <a:noFill/>
        </p:spPr>
        <p:txBody>
          <a:bodyPr wrap="none" lIns="73655" tIns="36827" rIns="73655" bIns="36827" rtlCol="0">
            <a:spAutoFit/>
          </a:bodyPr>
          <a:lstStyle/>
          <a:p>
            <a:r>
              <a:rPr lang="tr-TR" sz="1900" dirty="0">
                <a:solidFill>
                  <a:schemeClr val="bg1"/>
                </a:solidFill>
              </a:rPr>
              <a:t>www.bahcelievler-rotary.org</a:t>
            </a:r>
          </a:p>
        </p:txBody>
      </p:sp>
      <p:sp>
        <p:nvSpPr>
          <p:cNvPr id="5" name="TextBox 4"/>
          <p:cNvSpPr txBox="1"/>
          <p:nvPr/>
        </p:nvSpPr>
        <p:spPr>
          <a:xfrm>
            <a:off x="874022" y="3899721"/>
            <a:ext cx="3726908" cy="1582478"/>
          </a:xfrm>
          <a:prstGeom prst="rect">
            <a:avLst/>
          </a:prstGeom>
          <a:noFill/>
        </p:spPr>
        <p:txBody>
          <a:bodyPr wrap="none" lIns="73655" tIns="36827" rIns="73655" bIns="36827" rtlCol="0">
            <a:spAutoFit/>
          </a:bodyPr>
          <a:lstStyle/>
          <a:p>
            <a:r>
              <a:rPr lang="tr-TR" dirty="0" smtClean="0">
                <a:solidFill>
                  <a:schemeClr val="bg1"/>
                </a:solidFill>
              </a:rPr>
              <a:t>Dörtlü Özdenetim</a:t>
            </a:r>
          </a:p>
          <a:p>
            <a:endParaRPr lang="tr-TR" dirty="0" smtClean="0">
              <a:solidFill>
                <a:schemeClr val="bg1"/>
              </a:solidFill>
            </a:endParaRPr>
          </a:p>
          <a:p>
            <a:r>
              <a:rPr lang="tr-TR" dirty="0" smtClean="0">
                <a:solidFill>
                  <a:schemeClr val="bg1"/>
                </a:solidFill>
              </a:rPr>
              <a:t>Düşündüklerimiz, söylediklerimiz ve yaptıklarımız</a:t>
            </a:r>
          </a:p>
          <a:p>
            <a:pPr marL="276206" indent="-276206">
              <a:buAutoNum type="arabicPeriod"/>
            </a:pPr>
            <a:r>
              <a:rPr lang="tr-TR" dirty="0" smtClean="0">
                <a:solidFill>
                  <a:schemeClr val="bg1"/>
                </a:solidFill>
              </a:rPr>
              <a:t>Gerçeğe uygun mu?</a:t>
            </a:r>
          </a:p>
          <a:p>
            <a:pPr marL="276206" indent="-276206">
              <a:buAutoNum type="arabicPeriod"/>
            </a:pPr>
            <a:r>
              <a:rPr lang="tr-TR" dirty="0" smtClean="0">
                <a:solidFill>
                  <a:schemeClr val="bg1"/>
                </a:solidFill>
              </a:rPr>
              <a:t>İlgililerin tümü için adil mi?</a:t>
            </a:r>
          </a:p>
          <a:p>
            <a:pPr marL="276206" indent="-276206">
              <a:buAutoNum type="arabicPeriod"/>
            </a:pPr>
            <a:r>
              <a:rPr lang="tr-TR" dirty="0" smtClean="0">
                <a:solidFill>
                  <a:schemeClr val="bg1"/>
                </a:solidFill>
              </a:rPr>
              <a:t>İyi niyet ve daha iyi dostluklar sağlayacak mı?</a:t>
            </a:r>
          </a:p>
          <a:p>
            <a:pPr marL="276206" indent="-276206">
              <a:buAutoNum type="arabicPeriod"/>
            </a:pPr>
            <a:r>
              <a:rPr lang="tr-TR" dirty="0" smtClean="0">
                <a:solidFill>
                  <a:schemeClr val="bg1"/>
                </a:solidFill>
              </a:rPr>
              <a:t>İlgililerin tümü için yararlı mı?</a:t>
            </a:r>
            <a:endParaRPr lang="tr-TR" dirty="0">
              <a:solidFill>
                <a:schemeClr val="bg1"/>
              </a:solidFill>
            </a:endParaRPr>
          </a:p>
        </p:txBody>
      </p:sp>
    </p:spTree>
    <p:extLst>
      <p:ext uri="{BB962C8B-B14F-4D97-AF65-F5344CB8AC3E}">
        <p14:creationId xmlns:p14="http://schemas.microsoft.com/office/powerpoint/2010/main" val="21941039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3740</TotalTime>
  <Words>3506</Words>
  <Application>Microsoft Office PowerPoint</Application>
  <PresentationFormat>Custom</PresentationFormat>
  <Paragraphs>346</Paragraphs>
  <Slides>18</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Monotype Corsiva</vt:lpstr>
      <vt:lpstr>Times New Roman</vt:lpstr>
      <vt:lpstr>Office Theme</vt:lpstr>
      <vt:lpstr>PowerPoint Presentation</vt:lpstr>
      <vt:lpstr>PowerPoint Presentation</vt:lpstr>
      <vt:lpstr>PowerPoint Presentation</vt:lpstr>
      <vt:lpstr>PowerPoint Presentation</vt:lpstr>
      <vt:lpstr>PowerPoint Presentation</vt:lpstr>
      <vt:lpstr>Konuşan Fotoğraflar </vt:lpstr>
      <vt:lpstr>Konuşan Fotoğraflar</vt:lpstr>
      <vt:lpstr>PowerPoint Presentation</vt:lpstr>
      <vt:lpstr>PowerPoint Presentation</vt:lpstr>
      <vt:lpstr>PowerPoint Presentation</vt:lpstr>
      <vt:lpstr>PowerPoint Presentation</vt:lpstr>
      <vt:lpstr> Kulüp Haberleri  </vt:lpstr>
      <vt:lpstr>Kulüp Haberleri  </vt:lpstr>
      <vt:lpstr>Kulüp Haberleri </vt:lpstr>
      <vt:lpstr>PowerPoint Presentation</vt:lpstr>
      <vt:lpstr>PowerPoint Presentation</vt:lpstr>
      <vt:lpstr>           Atatürk ve Zübeyde Hanım,  Bu ana, oğluna daha beşik çocuğu iken, vatan ve millet sevgisini telkin eden ninnilerden başlamış, Onu her çağında aynı akideler le büyütmüş, köyde, şehirde tahsile sevk etmiş, ilim ve irfan aşıla mıştı. Yetişen, mevkiini bulan halaskar oğlunu, o, Mustafa Kemal  yapmıştı. Anasını ziyaretlerinin her birinde Atatürk onun mübarek elini bü yük bir saygıyla  öperdi. Sonra anasının karşısında o büyük adam  küçülür Mustafa olurdu. Çankaya’da bu ana-oğul görüşmelerinin birinde şahit olduğum bir vaziyeti, kıymeti hudut suz olan Bayan Zübeyde’nin faal zekasının bir numunesi olarak arz edeceğim.   Atatürk, anasının elini öptü. Bayan Zübeyde oğluna elini uzatırken coşkun sevgisinin gözlerinde toplanan bütün ifadesiyle Atatürk’ü bağrına basmak istiyordu. Onu kucakladıktan sonra aziz Türk Milleti’ne eşsiz bir halaskar kahraman veren ana olmak itibariyle gururlanmalıydı. Fakat öyle olmadı, bahtiyarlığını gülen ve şirin yüzünden okurken o büyük Türk anası kolları arasında uzaklaşan ciğerparesinin eline sarıldı.  Atatürk: “Ne yapıyorsun anne” dedi. Elini çekmek istedi. Bayan Zübeyde, sükunetle ve kat’i bir ciddiyetle: “Ben senin ananım, sen benim elimi öpmekle bana karşı olan vazifeni yapıyorsun, fakat sen vatanı ve milleti kurtaran bir devlet reisisin. Ben de bu aziz milletin bir ferdiyim ve onun tebasıyım. Elini öpebilirim.” cevabını verdi. Oğlunun elini öpmekten ziyade Bayan Zübeyde, bu hareketiyle oğlunun mevkiinin en büyük ihtirama layık olduğunu etrafındakilere işaret ediyordu. Büyük Türk anası Sayın Bayan Zübeyde’yi ne zaman hatırlasam gözlerim yaşarır, onun buna benzer hatıraları önünde derin hürmet duyarım. Bu mülakat sayesinde gerek onu ve gerekse oğlunu her ikisinin büyük terbiye ve nezaket kabiliyetlerini daha yakından tanımıştım.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emre ozturk</dc:creator>
  <cp:lastModifiedBy>CengizKaya</cp:lastModifiedBy>
  <cp:revision>414</cp:revision>
  <cp:lastPrinted>2015-07-20T20:37:19Z</cp:lastPrinted>
  <dcterms:created xsi:type="dcterms:W3CDTF">2015-07-17T21:22:56Z</dcterms:created>
  <dcterms:modified xsi:type="dcterms:W3CDTF">2016-10-05T09:22:25Z</dcterms:modified>
</cp:coreProperties>
</file>