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0" r:id="rId3"/>
    <p:sldId id="258" r:id="rId4"/>
    <p:sldId id="259" r:id="rId5"/>
    <p:sldId id="273" r:id="rId6"/>
    <p:sldId id="295" r:id="rId7"/>
    <p:sldId id="260" r:id="rId8"/>
    <p:sldId id="282" r:id="rId9"/>
    <p:sldId id="283" r:id="rId10"/>
    <p:sldId id="284" r:id="rId11"/>
    <p:sldId id="296" r:id="rId12"/>
    <p:sldId id="303" r:id="rId13"/>
    <p:sldId id="262" r:id="rId14"/>
    <p:sldId id="304" r:id="rId15"/>
    <p:sldId id="267" r:id="rId16"/>
    <p:sldId id="307" r:id="rId17"/>
    <p:sldId id="309" r:id="rId18"/>
    <p:sldId id="288" r:id="rId19"/>
    <p:sldId id="265" r:id="rId20"/>
    <p:sldId id="292" r:id="rId21"/>
    <p:sldId id="276" r:id="rId22"/>
    <p:sldId id="263" r:id="rId23"/>
  </p:sldIdLst>
  <p:sldSz cx="5329238" cy="7561263"/>
  <p:notesSz cx="4870450" cy="7099300"/>
  <p:defaultText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75" autoAdjust="0"/>
    <p:restoredTop sz="94660"/>
  </p:normalViewPr>
  <p:slideViewPr>
    <p:cSldViewPr>
      <p:cViewPr varScale="1">
        <p:scale>
          <a:sx n="57" d="100"/>
          <a:sy n="57" d="100"/>
        </p:scale>
        <p:origin x="1868" y="52"/>
      </p:cViewPr>
      <p:guideLst>
        <p:guide orient="horz" pos="2382"/>
        <p:guide pos="1679"/>
      </p:guideLst>
    </p:cSldViewPr>
  </p:slideViewPr>
  <p:notesTextViewPr>
    <p:cViewPr>
      <p:scale>
        <a:sx n="1" d="1"/>
        <a:sy n="1" d="1"/>
      </p:scale>
      <p:origin x="0" y="0"/>
    </p:cViewPr>
  </p:notesTextViewPr>
  <p:sorterViewPr>
    <p:cViewPr varScale="1">
      <p:scale>
        <a:sx n="100" d="100"/>
        <a:sy n="100" d="100"/>
      </p:scale>
      <p:origin x="0" y="-60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110528" cy="354965"/>
          </a:xfrm>
          <a:prstGeom prst="rect">
            <a:avLst/>
          </a:prstGeom>
        </p:spPr>
        <p:txBody>
          <a:bodyPr vert="horz" lIns="68380" tIns="34190" rIns="68380" bIns="34190" rtlCol="0"/>
          <a:lstStyle>
            <a:lvl1pPr algn="l">
              <a:defRPr sz="1000"/>
            </a:lvl1pPr>
          </a:lstStyle>
          <a:p>
            <a:endParaRPr lang="tr-TR"/>
          </a:p>
        </p:txBody>
      </p:sp>
      <p:sp>
        <p:nvSpPr>
          <p:cNvPr id="3" name="Date Placeholder 2"/>
          <p:cNvSpPr>
            <a:spLocks noGrp="1"/>
          </p:cNvSpPr>
          <p:nvPr>
            <p:ph type="dt" idx="1"/>
          </p:nvPr>
        </p:nvSpPr>
        <p:spPr>
          <a:xfrm>
            <a:off x="2758796" y="1"/>
            <a:ext cx="2110528" cy="354965"/>
          </a:xfrm>
          <a:prstGeom prst="rect">
            <a:avLst/>
          </a:prstGeom>
        </p:spPr>
        <p:txBody>
          <a:bodyPr vert="horz" lIns="68380" tIns="34190" rIns="68380" bIns="34190" rtlCol="0"/>
          <a:lstStyle>
            <a:lvl1pPr algn="r">
              <a:defRPr sz="1000"/>
            </a:lvl1pPr>
          </a:lstStyle>
          <a:p>
            <a:fld id="{F6A5BDEA-41A1-4459-B722-7EEB06930C9C}" type="datetimeFigureOut">
              <a:rPr lang="tr-TR" smtClean="0"/>
              <a:t>9.9.2016</a:t>
            </a:fld>
            <a:endParaRPr lang="tr-TR"/>
          </a:p>
        </p:txBody>
      </p:sp>
      <p:sp>
        <p:nvSpPr>
          <p:cNvPr id="4" name="Slide Image Placeholder 3"/>
          <p:cNvSpPr>
            <a:spLocks noGrp="1" noRot="1" noChangeAspect="1"/>
          </p:cNvSpPr>
          <p:nvPr>
            <p:ph type="sldImg" idx="2"/>
          </p:nvPr>
        </p:nvSpPr>
        <p:spPr>
          <a:xfrm>
            <a:off x="1498600" y="531813"/>
            <a:ext cx="1873250" cy="2662237"/>
          </a:xfrm>
          <a:prstGeom prst="rect">
            <a:avLst/>
          </a:prstGeom>
          <a:noFill/>
          <a:ln w="12700">
            <a:solidFill>
              <a:prstClr val="black"/>
            </a:solidFill>
          </a:ln>
        </p:spPr>
        <p:txBody>
          <a:bodyPr vert="horz" lIns="68380" tIns="34190" rIns="68380" bIns="34190" rtlCol="0" anchor="ctr"/>
          <a:lstStyle/>
          <a:p>
            <a:endParaRPr lang="tr-TR"/>
          </a:p>
        </p:txBody>
      </p:sp>
      <p:sp>
        <p:nvSpPr>
          <p:cNvPr id="5" name="Notes Placeholder 4"/>
          <p:cNvSpPr>
            <a:spLocks noGrp="1"/>
          </p:cNvSpPr>
          <p:nvPr>
            <p:ph type="body" sz="quarter" idx="3"/>
          </p:nvPr>
        </p:nvSpPr>
        <p:spPr>
          <a:xfrm>
            <a:off x="487045" y="3372167"/>
            <a:ext cx="3896360" cy="3194685"/>
          </a:xfrm>
          <a:prstGeom prst="rect">
            <a:avLst/>
          </a:prstGeom>
        </p:spPr>
        <p:txBody>
          <a:bodyPr vert="horz" lIns="68380" tIns="34190" rIns="68380" bIns="341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743105"/>
            <a:ext cx="2110528" cy="354965"/>
          </a:xfrm>
          <a:prstGeom prst="rect">
            <a:avLst/>
          </a:prstGeom>
        </p:spPr>
        <p:txBody>
          <a:bodyPr vert="horz" lIns="68380" tIns="34190" rIns="68380" bIns="34190" rtlCol="0" anchor="b"/>
          <a:lstStyle>
            <a:lvl1pPr algn="l">
              <a:defRPr sz="1000"/>
            </a:lvl1pPr>
          </a:lstStyle>
          <a:p>
            <a:endParaRPr lang="tr-TR"/>
          </a:p>
        </p:txBody>
      </p:sp>
      <p:sp>
        <p:nvSpPr>
          <p:cNvPr id="7" name="Slide Number Placeholder 6"/>
          <p:cNvSpPr>
            <a:spLocks noGrp="1"/>
          </p:cNvSpPr>
          <p:nvPr>
            <p:ph type="sldNum" sz="quarter" idx="5"/>
          </p:nvPr>
        </p:nvSpPr>
        <p:spPr>
          <a:xfrm>
            <a:off x="2758796" y="6743105"/>
            <a:ext cx="2110528" cy="354965"/>
          </a:xfrm>
          <a:prstGeom prst="rect">
            <a:avLst/>
          </a:prstGeom>
        </p:spPr>
        <p:txBody>
          <a:bodyPr vert="horz" lIns="68380" tIns="34190" rIns="68380" bIns="34190" rtlCol="0" anchor="b"/>
          <a:lstStyle>
            <a:lvl1pPr algn="r">
              <a:defRPr sz="1000"/>
            </a:lvl1pPr>
          </a:lstStyle>
          <a:p>
            <a:fld id="{61147F9E-FA45-4097-AC9F-8DBDDCE63B23}" type="slidenum">
              <a:rPr lang="tr-TR" smtClean="0"/>
              <a:t>‹#›</a:t>
            </a:fld>
            <a:endParaRPr lang="tr-TR"/>
          </a:p>
        </p:txBody>
      </p:sp>
    </p:spTree>
    <p:extLst>
      <p:ext uri="{BB962C8B-B14F-4D97-AF65-F5344CB8AC3E}">
        <p14:creationId xmlns:p14="http://schemas.microsoft.com/office/powerpoint/2010/main" val="1793663369"/>
      </p:ext>
    </p:extLst>
  </p:cSld>
  <p:clrMap bg1="lt1" tx1="dk1" bg2="lt2" tx2="dk2" accent1="accent1" accent2="accent2" accent3="accent3" accent4="accent4" accent5="accent5" accent6="accent6" hlink="hlink" folHlink="folHlink"/>
  <p:notesStyle>
    <a:lvl1pPr marL="0" algn="l" defTabSz="736549" rtl="0" eaLnBrk="1" latinLnBrk="0" hangingPunct="1">
      <a:defRPr sz="1000" kern="1200">
        <a:solidFill>
          <a:schemeClr val="tx1"/>
        </a:solidFill>
        <a:latin typeface="+mn-lt"/>
        <a:ea typeface="+mn-ea"/>
        <a:cs typeface="+mn-cs"/>
      </a:defRPr>
    </a:lvl1pPr>
    <a:lvl2pPr marL="368275" algn="l" defTabSz="736549" rtl="0" eaLnBrk="1" latinLnBrk="0" hangingPunct="1">
      <a:defRPr sz="1000" kern="1200">
        <a:solidFill>
          <a:schemeClr val="tx1"/>
        </a:solidFill>
        <a:latin typeface="+mn-lt"/>
        <a:ea typeface="+mn-ea"/>
        <a:cs typeface="+mn-cs"/>
      </a:defRPr>
    </a:lvl2pPr>
    <a:lvl3pPr marL="736549" algn="l" defTabSz="736549" rtl="0" eaLnBrk="1" latinLnBrk="0" hangingPunct="1">
      <a:defRPr sz="1000" kern="1200">
        <a:solidFill>
          <a:schemeClr val="tx1"/>
        </a:solidFill>
        <a:latin typeface="+mn-lt"/>
        <a:ea typeface="+mn-ea"/>
        <a:cs typeface="+mn-cs"/>
      </a:defRPr>
    </a:lvl3pPr>
    <a:lvl4pPr marL="1104824" algn="l" defTabSz="736549" rtl="0" eaLnBrk="1" latinLnBrk="0" hangingPunct="1">
      <a:defRPr sz="1000" kern="1200">
        <a:solidFill>
          <a:schemeClr val="tx1"/>
        </a:solidFill>
        <a:latin typeface="+mn-lt"/>
        <a:ea typeface="+mn-ea"/>
        <a:cs typeface="+mn-cs"/>
      </a:defRPr>
    </a:lvl4pPr>
    <a:lvl5pPr marL="1473098" algn="l" defTabSz="736549" rtl="0" eaLnBrk="1" latinLnBrk="0" hangingPunct="1">
      <a:defRPr sz="1000" kern="1200">
        <a:solidFill>
          <a:schemeClr val="tx1"/>
        </a:solidFill>
        <a:latin typeface="+mn-lt"/>
        <a:ea typeface="+mn-ea"/>
        <a:cs typeface="+mn-cs"/>
      </a:defRPr>
    </a:lvl5pPr>
    <a:lvl6pPr marL="1841373" algn="l" defTabSz="736549" rtl="0" eaLnBrk="1" latinLnBrk="0" hangingPunct="1">
      <a:defRPr sz="1000" kern="1200">
        <a:solidFill>
          <a:schemeClr val="tx1"/>
        </a:solidFill>
        <a:latin typeface="+mn-lt"/>
        <a:ea typeface="+mn-ea"/>
        <a:cs typeface="+mn-cs"/>
      </a:defRPr>
    </a:lvl6pPr>
    <a:lvl7pPr marL="2209648" algn="l" defTabSz="736549" rtl="0" eaLnBrk="1" latinLnBrk="0" hangingPunct="1">
      <a:defRPr sz="1000" kern="1200">
        <a:solidFill>
          <a:schemeClr val="tx1"/>
        </a:solidFill>
        <a:latin typeface="+mn-lt"/>
        <a:ea typeface="+mn-ea"/>
        <a:cs typeface="+mn-cs"/>
      </a:defRPr>
    </a:lvl7pPr>
    <a:lvl8pPr marL="2577922" algn="l" defTabSz="736549" rtl="0" eaLnBrk="1" latinLnBrk="0" hangingPunct="1">
      <a:defRPr sz="1000" kern="1200">
        <a:solidFill>
          <a:schemeClr val="tx1"/>
        </a:solidFill>
        <a:latin typeface="+mn-lt"/>
        <a:ea typeface="+mn-ea"/>
        <a:cs typeface="+mn-cs"/>
      </a:defRPr>
    </a:lvl8pPr>
    <a:lvl9pPr marL="2946197" algn="l" defTabSz="73654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t>1</a:t>
            </a:fld>
            <a:endParaRPr lang="tr-TR"/>
          </a:p>
        </p:txBody>
      </p:sp>
    </p:spTree>
    <p:extLst>
      <p:ext uri="{BB962C8B-B14F-4D97-AF65-F5344CB8AC3E}">
        <p14:creationId xmlns:p14="http://schemas.microsoft.com/office/powerpoint/2010/main" val="4123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t>9</a:t>
            </a:fld>
            <a:endParaRPr lang="tr-TR"/>
          </a:p>
        </p:txBody>
      </p:sp>
    </p:spTree>
    <p:extLst>
      <p:ext uri="{BB962C8B-B14F-4D97-AF65-F5344CB8AC3E}">
        <p14:creationId xmlns:p14="http://schemas.microsoft.com/office/powerpoint/2010/main" val="3164376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t>13</a:t>
            </a:fld>
            <a:endParaRPr lang="tr-TR"/>
          </a:p>
        </p:txBody>
      </p:sp>
    </p:spTree>
    <p:extLst>
      <p:ext uri="{BB962C8B-B14F-4D97-AF65-F5344CB8AC3E}">
        <p14:creationId xmlns:p14="http://schemas.microsoft.com/office/powerpoint/2010/main" val="1361494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t>14</a:t>
            </a:fld>
            <a:endParaRPr lang="tr-TR"/>
          </a:p>
        </p:txBody>
      </p:sp>
    </p:spTree>
    <p:extLst>
      <p:ext uri="{BB962C8B-B14F-4D97-AF65-F5344CB8AC3E}">
        <p14:creationId xmlns:p14="http://schemas.microsoft.com/office/powerpoint/2010/main" val="3792546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t>22</a:t>
            </a:fld>
            <a:endParaRPr lang="tr-TR"/>
          </a:p>
        </p:txBody>
      </p:sp>
    </p:spTree>
    <p:extLst>
      <p:ext uri="{BB962C8B-B14F-4D97-AF65-F5344CB8AC3E}">
        <p14:creationId xmlns:p14="http://schemas.microsoft.com/office/powerpoint/2010/main" val="41230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694" y="2348896"/>
            <a:ext cx="4529852" cy="1620770"/>
          </a:xfrm>
        </p:spPr>
        <p:txBody>
          <a:bodyPr/>
          <a:lstStyle/>
          <a:p>
            <a:r>
              <a:rPr lang="en-US" smtClean="0"/>
              <a:t>Click to edit Master title style</a:t>
            </a:r>
            <a:endParaRPr lang="tr-TR"/>
          </a:p>
        </p:txBody>
      </p:sp>
      <p:sp>
        <p:nvSpPr>
          <p:cNvPr id="3" name="Subtitle 2"/>
          <p:cNvSpPr>
            <a:spLocks noGrp="1"/>
          </p:cNvSpPr>
          <p:nvPr>
            <p:ph type="subTitle" idx="1"/>
          </p:nvPr>
        </p:nvSpPr>
        <p:spPr>
          <a:xfrm>
            <a:off x="799386" y="4284716"/>
            <a:ext cx="3730467" cy="1932323"/>
          </a:xfr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9.9.2016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10922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9.9.2016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40761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0973" y="4858812"/>
            <a:ext cx="4529852" cy="1501751"/>
          </a:xfrm>
        </p:spPr>
        <p:txBody>
          <a:bodyPr anchor="t"/>
          <a:lstStyle>
            <a:lvl1pPr algn="l">
              <a:defRPr sz="3200" b="1" cap="all"/>
            </a:lvl1pPr>
          </a:lstStyle>
          <a:p>
            <a:r>
              <a:rPr lang="en-US" smtClean="0"/>
              <a:t>Click to edit Master title style</a:t>
            </a:r>
            <a:endParaRPr lang="tr-TR"/>
          </a:p>
        </p:txBody>
      </p:sp>
      <p:sp>
        <p:nvSpPr>
          <p:cNvPr id="3" name="Text Placeholder 2"/>
          <p:cNvSpPr>
            <a:spLocks noGrp="1"/>
          </p:cNvSpPr>
          <p:nvPr>
            <p:ph type="body" idx="1"/>
          </p:nvPr>
        </p:nvSpPr>
        <p:spPr>
          <a:xfrm>
            <a:off x="420973" y="3204789"/>
            <a:ext cx="4529852" cy="1654025"/>
          </a:xfr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FEBCE-E2AD-42FE-9052-5A49CFCC2C33}" type="datetimeFigureOut">
              <a:rPr lang="tr-TR" smtClean="0"/>
              <a:t>9.9.2016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11293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199850"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2042877"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59FEBCE-E2AD-42FE-9052-5A49CFCC2C33}" type="datetimeFigureOut">
              <a:rPr lang="tr-TR" smtClean="0"/>
              <a:t>9.9.2016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57223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462" y="302801"/>
            <a:ext cx="4796314" cy="1260211"/>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266462" y="1692534"/>
            <a:ext cx="2354672"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266462" y="2397900"/>
            <a:ext cx="2354672"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2707181" y="1692534"/>
            <a:ext cx="2355597"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2707181" y="2397900"/>
            <a:ext cx="2355597"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59FEBCE-E2AD-42FE-9052-5A49CFCC2C33}" type="datetimeFigureOut">
              <a:rPr lang="tr-TR" smtClean="0"/>
              <a:t>9.9.2016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161908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59FEBCE-E2AD-42FE-9052-5A49CFCC2C33}" type="datetimeFigureOut">
              <a:rPr lang="tr-TR" smtClean="0"/>
              <a:t>9.9.2016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2940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FEBCE-E2AD-42FE-9052-5A49CFCC2C33}" type="datetimeFigureOut">
              <a:rPr lang="tr-TR" smtClean="0"/>
              <a:t>9.9.2016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02556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465" y="301051"/>
            <a:ext cx="1753283" cy="1281214"/>
          </a:xfrm>
        </p:spPr>
        <p:txBody>
          <a:bodyPr anchor="b"/>
          <a:lstStyle>
            <a:lvl1pPr algn="l">
              <a:defRPr sz="1600" b="1"/>
            </a:lvl1pPr>
          </a:lstStyle>
          <a:p>
            <a:r>
              <a:rPr lang="en-US" smtClean="0"/>
              <a:t>Click to edit Master title style</a:t>
            </a:r>
            <a:endParaRPr lang="tr-TR"/>
          </a:p>
        </p:txBody>
      </p:sp>
      <p:sp>
        <p:nvSpPr>
          <p:cNvPr id="3" name="Content Placeholder 2"/>
          <p:cNvSpPr>
            <a:spLocks noGrp="1"/>
          </p:cNvSpPr>
          <p:nvPr>
            <p:ph idx="1"/>
          </p:nvPr>
        </p:nvSpPr>
        <p:spPr>
          <a:xfrm>
            <a:off x="2083586" y="301053"/>
            <a:ext cx="2979192" cy="6453329"/>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266465" y="1582267"/>
            <a:ext cx="1753283" cy="5172115"/>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t>9.9.2016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18146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4568" y="5292887"/>
            <a:ext cx="3197543" cy="624855"/>
          </a:xfrm>
        </p:spPr>
        <p:txBody>
          <a:bodyPr anchor="b"/>
          <a:lstStyle>
            <a:lvl1pPr algn="l">
              <a:defRPr sz="1600" b="1"/>
            </a:lvl1pPr>
          </a:lstStyle>
          <a:p>
            <a:r>
              <a:rPr lang="en-US" smtClean="0"/>
              <a:t>Click to edit Master title style</a:t>
            </a:r>
            <a:endParaRPr lang="tr-TR"/>
          </a:p>
        </p:txBody>
      </p:sp>
      <p:sp>
        <p:nvSpPr>
          <p:cNvPr id="3" name="Picture Placeholder 2"/>
          <p:cNvSpPr>
            <a:spLocks noGrp="1"/>
          </p:cNvSpPr>
          <p:nvPr>
            <p:ph type="pic" idx="1"/>
          </p:nvPr>
        </p:nvSpPr>
        <p:spPr>
          <a:xfrm>
            <a:off x="1044568" y="675612"/>
            <a:ext cx="3197543" cy="4536758"/>
          </a:xfr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endParaRPr lang="tr-TR"/>
          </a:p>
        </p:txBody>
      </p:sp>
      <p:sp>
        <p:nvSpPr>
          <p:cNvPr id="4" name="Text Placeholder 3"/>
          <p:cNvSpPr>
            <a:spLocks noGrp="1"/>
          </p:cNvSpPr>
          <p:nvPr>
            <p:ph type="body" sz="half" idx="2"/>
          </p:nvPr>
        </p:nvSpPr>
        <p:spPr>
          <a:xfrm>
            <a:off x="1044568" y="5917742"/>
            <a:ext cx="3197543" cy="887397"/>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t>9.9.2016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0683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9.9.2016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9416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97773" y="404319"/>
            <a:ext cx="899309" cy="8600937"/>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199848" y="404319"/>
            <a:ext cx="2609106" cy="8600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9.9.2016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14862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266462" y="1764298"/>
            <a:ext cx="4796314" cy="4990084"/>
          </a:xfrm>
          <a:prstGeom prst="rect">
            <a:avLst/>
          </a:prstGeom>
        </p:spPr>
        <p:txBody>
          <a:bodyPr vert="horz" lIns="73655" tIns="36827" rIns="73655" bIns="368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266462" y="7008173"/>
            <a:ext cx="1243489" cy="402567"/>
          </a:xfrm>
          <a:prstGeom prst="rect">
            <a:avLst/>
          </a:prstGeom>
        </p:spPr>
        <p:txBody>
          <a:bodyPr vert="horz" lIns="73655" tIns="36827" rIns="73655" bIns="36827" rtlCol="0" anchor="ctr"/>
          <a:lstStyle>
            <a:lvl1pPr algn="l">
              <a:defRPr sz="1000">
                <a:solidFill>
                  <a:schemeClr val="tx1">
                    <a:tint val="75000"/>
                  </a:schemeClr>
                </a:solidFill>
              </a:defRPr>
            </a:lvl1pPr>
          </a:lstStyle>
          <a:p>
            <a:fld id="{559FEBCE-E2AD-42FE-9052-5A49CFCC2C33}" type="datetimeFigureOut">
              <a:rPr lang="tr-TR" smtClean="0"/>
              <a:t>9.9.2016</a:t>
            </a:fld>
            <a:endParaRPr lang="tr-TR"/>
          </a:p>
        </p:txBody>
      </p:sp>
      <p:sp>
        <p:nvSpPr>
          <p:cNvPr id="5" name="Footer Placeholder 4"/>
          <p:cNvSpPr>
            <a:spLocks noGrp="1"/>
          </p:cNvSpPr>
          <p:nvPr>
            <p:ph type="ftr" sz="quarter" idx="3"/>
          </p:nvPr>
        </p:nvSpPr>
        <p:spPr>
          <a:xfrm>
            <a:off x="1820824" y="7008173"/>
            <a:ext cx="1687592" cy="402567"/>
          </a:xfrm>
          <a:prstGeom prst="rect">
            <a:avLst/>
          </a:prstGeom>
        </p:spPr>
        <p:txBody>
          <a:bodyPr vert="horz" lIns="73655" tIns="36827" rIns="73655" bIns="36827" rtlCol="0" anchor="ctr"/>
          <a:lstStyle>
            <a:lvl1pPr algn="ct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3819287" y="7008173"/>
            <a:ext cx="1243489" cy="402567"/>
          </a:xfrm>
          <a:prstGeom prst="rect">
            <a:avLst/>
          </a:prstGeom>
        </p:spPr>
        <p:txBody>
          <a:bodyPr vert="horz" lIns="73655" tIns="36827" rIns="73655" bIns="36827" rtlCol="0" anchor="ctr"/>
          <a:lstStyle>
            <a:lvl1pPr algn="r">
              <a:defRPr sz="1000">
                <a:solidFill>
                  <a:schemeClr val="tx1">
                    <a:tint val="75000"/>
                  </a:schemeClr>
                </a:solidFill>
              </a:defRPr>
            </a:lvl1pPr>
          </a:lstStyle>
          <a:p>
            <a:fld id="{260B30BE-7D6A-4154-AD21-86F0A622D86C}" type="slidenum">
              <a:rPr lang="tr-TR" smtClean="0"/>
              <a:t>‹#›</a:t>
            </a:fld>
            <a:endParaRPr lang="tr-TR"/>
          </a:p>
        </p:txBody>
      </p:sp>
    </p:spTree>
    <p:extLst>
      <p:ext uri="{BB962C8B-B14F-4D97-AF65-F5344CB8AC3E}">
        <p14:creationId xmlns:p14="http://schemas.microsoft.com/office/powerpoint/2010/main" val="23386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r="40849" b="41113"/>
          <a:stretch/>
        </p:blipFill>
        <p:spPr>
          <a:xfrm>
            <a:off x="2406493" y="4356695"/>
            <a:ext cx="2948754" cy="3123849"/>
          </a:xfrm>
          <a:prstGeom prst="rect">
            <a:avLst/>
          </a:prstGeom>
        </p:spPr>
      </p:pic>
      <p:sp>
        <p:nvSpPr>
          <p:cNvPr id="8" name="Rounded Rectangle 7"/>
          <p:cNvSpPr/>
          <p:nvPr/>
        </p:nvSpPr>
        <p:spPr>
          <a:xfrm>
            <a:off x="144339" y="42300"/>
            <a:ext cx="1644127" cy="35943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3655" tIns="36827" rIns="73655" bIns="36827" rtlCol="0" anchor="ctr"/>
          <a:lstStyle/>
          <a:p>
            <a:pPr algn="ctr"/>
            <a:endParaRPr lang="tr-TR" dirty="0"/>
          </a:p>
        </p:txBody>
      </p:sp>
      <p:pic>
        <p:nvPicPr>
          <p:cNvPr id="1027" name="Picture 3" descr="RotaryMoE_RG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504" y="148442"/>
            <a:ext cx="1020038" cy="108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76" y="1339325"/>
            <a:ext cx="986405" cy="1030125"/>
          </a:xfrm>
          <a:prstGeom prst="rect">
            <a:avLst/>
          </a:prstGeom>
        </p:spPr>
      </p:pic>
      <p:sp>
        <p:nvSpPr>
          <p:cNvPr id="10" name="TextBox 9"/>
          <p:cNvSpPr txBox="1"/>
          <p:nvPr/>
        </p:nvSpPr>
        <p:spPr>
          <a:xfrm>
            <a:off x="1993144" y="326561"/>
            <a:ext cx="2965680" cy="2998251"/>
          </a:xfrm>
          <a:prstGeom prst="rect">
            <a:avLst/>
          </a:prstGeom>
          <a:noFill/>
        </p:spPr>
        <p:txBody>
          <a:bodyPr wrap="square" lIns="73655" tIns="36827" rIns="73655" bIns="36827" rtlCol="0">
            <a:spAutoFit/>
          </a:bodyPr>
          <a:lstStyle/>
          <a:p>
            <a:pPr algn="ctr"/>
            <a:r>
              <a:rPr lang="tr-TR" sz="1900" b="1" dirty="0">
                <a:solidFill>
                  <a:schemeClr val="bg1"/>
                </a:solidFill>
              </a:rPr>
              <a:t>ULUSLARARASI ROTARY 2430. BÖLGE</a:t>
            </a:r>
          </a:p>
          <a:p>
            <a:pPr algn="ctr"/>
            <a:endParaRPr lang="tr-TR" sz="1900" b="1" dirty="0">
              <a:solidFill>
                <a:schemeClr val="bg1"/>
              </a:solidFill>
            </a:endParaRPr>
          </a:p>
          <a:p>
            <a:pPr algn="ctr"/>
            <a:endParaRPr lang="tr-TR" sz="1900" b="1" dirty="0">
              <a:solidFill>
                <a:schemeClr val="bg1"/>
              </a:solidFill>
            </a:endParaRPr>
          </a:p>
          <a:p>
            <a:pPr algn="ctr"/>
            <a:r>
              <a:rPr lang="tr-TR" sz="1900" b="1" dirty="0">
                <a:solidFill>
                  <a:schemeClr val="bg1"/>
                </a:solidFill>
              </a:rPr>
              <a:t>ANKARA BAHÇELİEVLER ROTARY KULÜBÜ</a:t>
            </a:r>
          </a:p>
          <a:p>
            <a:pPr algn="ctr"/>
            <a:endParaRPr lang="tr-TR" sz="1900" b="1" dirty="0">
              <a:solidFill>
                <a:schemeClr val="bg1"/>
              </a:solidFill>
            </a:endParaRPr>
          </a:p>
          <a:p>
            <a:pPr algn="ctr"/>
            <a:endParaRPr lang="tr-TR" sz="1900" b="1" dirty="0">
              <a:solidFill>
                <a:schemeClr val="bg1"/>
              </a:solidFill>
            </a:endParaRPr>
          </a:p>
          <a:p>
            <a:pPr algn="ctr"/>
            <a:r>
              <a:rPr lang="tr-TR" sz="1900" b="1" dirty="0" smtClean="0">
                <a:solidFill>
                  <a:schemeClr val="bg1"/>
                </a:solidFill>
              </a:rPr>
              <a:t>2016-17 </a:t>
            </a:r>
            <a:r>
              <a:rPr lang="tr-TR" sz="1900" b="1" dirty="0">
                <a:solidFill>
                  <a:schemeClr val="bg1"/>
                </a:solidFill>
              </a:rPr>
              <a:t>DÖNEMİ</a:t>
            </a:r>
          </a:p>
          <a:p>
            <a:pPr algn="ctr"/>
            <a:r>
              <a:rPr lang="tr-TR" sz="1900" b="1" dirty="0" smtClean="0">
                <a:solidFill>
                  <a:schemeClr val="bg1"/>
                </a:solidFill>
              </a:rPr>
              <a:t>Ağustos 2016</a:t>
            </a:r>
            <a:endParaRPr lang="tr-TR" sz="1900" b="1" dirty="0">
              <a:solidFill>
                <a:schemeClr val="bg1"/>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1831130118"/>
              </p:ext>
            </p:extLst>
          </p:nvPr>
        </p:nvGraphicFramePr>
        <p:xfrm>
          <a:off x="0" y="4356695"/>
          <a:ext cx="2720576" cy="1368072"/>
        </p:xfrm>
        <a:graphic>
          <a:graphicData uri="http://schemas.openxmlformats.org/drawingml/2006/table">
            <a:tbl>
              <a:tblPr firstRow="1" bandRow="1">
                <a:tableStyleId>{2D5ABB26-0587-4C30-8999-92F81FD0307C}</a:tableStyleId>
              </a:tblPr>
              <a:tblGrid>
                <a:gridCol w="1440483"/>
                <a:gridCol w="1280093"/>
              </a:tblGrid>
              <a:tr h="226838">
                <a:tc gridSpan="2">
                  <a:txBody>
                    <a:bodyPr/>
                    <a:lstStyle/>
                    <a:p>
                      <a:r>
                        <a:rPr lang="tr-TR" sz="1000" b="1" u="sng" dirty="0" smtClean="0">
                          <a:solidFill>
                            <a:schemeClr val="bg1"/>
                          </a:solidFill>
                        </a:rPr>
                        <a:t>KULÜP</a:t>
                      </a:r>
                      <a:r>
                        <a:rPr lang="tr-TR" sz="1000" b="1" u="sng" baseline="0" dirty="0" smtClean="0">
                          <a:solidFill>
                            <a:schemeClr val="bg1"/>
                          </a:solidFill>
                        </a:rPr>
                        <a:t> YÖNETİM KURULU</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Cengiz Kaya</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Asbaşkan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Eran Sözen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G. Sekreter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Mert Özmut</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Sayman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Murat Doğru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Üye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Emre Öztürk</a:t>
                      </a:r>
                      <a:endParaRPr lang="tr-TR" sz="1000" dirty="0">
                        <a:solidFill>
                          <a:schemeClr val="bg1"/>
                        </a:solidFill>
                      </a:endParaRPr>
                    </a:p>
                  </a:txBody>
                  <a:tcPr marL="71057" marR="71057" marT="37806" marB="37806"/>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30416436"/>
              </p:ext>
            </p:extLst>
          </p:nvPr>
        </p:nvGraphicFramePr>
        <p:xfrm>
          <a:off x="10824" y="5724847"/>
          <a:ext cx="2797811" cy="1824096"/>
        </p:xfrm>
        <a:graphic>
          <a:graphicData uri="http://schemas.openxmlformats.org/drawingml/2006/table">
            <a:tbl>
              <a:tblPr firstRow="1" firstCol="1" bandRow="1">
                <a:tableStyleId>{2D5ABB26-0587-4C30-8999-92F81FD0307C}</a:tableStyleId>
              </a:tblPr>
              <a:tblGrid>
                <a:gridCol w="1440483"/>
                <a:gridCol w="1357328"/>
              </a:tblGrid>
              <a:tr h="226838">
                <a:tc gridSpan="2">
                  <a:txBody>
                    <a:bodyPr/>
                    <a:lstStyle/>
                    <a:p>
                      <a:r>
                        <a:rPr lang="tr-TR" sz="1000" b="1" u="sng" dirty="0" smtClean="0">
                          <a:solidFill>
                            <a:schemeClr val="bg1"/>
                          </a:solidFill>
                        </a:rPr>
                        <a:t>ANA KOMİTE BAŞKANLARI</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Stratejik Planlama</a:t>
                      </a:r>
                      <a:endParaRPr lang="tr-TR" sz="1000" b="1" dirty="0">
                        <a:solidFill>
                          <a:schemeClr val="bg1"/>
                        </a:solidFill>
                      </a:endParaRPr>
                    </a:p>
                  </a:txBody>
                  <a:tcPr marL="71057" marR="71057" marT="37806" marB="37806"/>
                </a:tc>
                <a:tc>
                  <a:txBody>
                    <a:bodyPr/>
                    <a:lstStyle/>
                    <a:p>
                      <a:r>
                        <a:rPr lang="tr-TR" sz="1000" dirty="0" smtClean="0">
                          <a:solidFill>
                            <a:schemeClr val="bg1"/>
                          </a:solidFill>
                        </a:rPr>
                        <a:t>: Ömer Naci YUKARUÇ</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2017-2018</a:t>
                      </a:r>
                      <a:r>
                        <a:rPr lang="tr-TR" sz="1000" b="1" baseline="0" dirty="0" smtClean="0">
                          <a:solidFill>
                            <a:schemeClr val="bg1"/>
                          </a:solidFill>
                        </a:rPr>
                        <a:t> BES Asamble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Kadri Güneş</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Üyelik</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Ahmet Akyol</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İçi</a:t>
                      </a:r>
                      <a:r>
                        <a:rPr lang="tr-TR" sz="1000" b="1" baseline="0" dirty="0" smtClean="0">
                          <a:solidFill>
                            <a:schemeClr val="bg1"/>
                          </a:solidFill>
                        </a:rPr>
                        <a:t> Hizmetler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Namık Kodaman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Hizmet Projeleri</a:t>
                      </a:r>
                      <a:endParaRPr lang="tr-TR" sz="1000" b="1" dirty="0">
                        <a:solidFill>
                          <a:schemeClr val="bg1"/>
                        </a:solidFill>
                      </a:endParaRPr>
                    </a:p>
                  </a:txBody>
                  <a:tcPr marL="71057" marR="71057" marT="37806" marB="37806"/>
                </a:tc>
                <a:tc>
                  <a:txBody>
                    <a:bodyPr/>
                    <a:lstStyle/>
                    <a:p>
                      <a:pPr algn="l"/>
                      <a:r>
                        <a:rPr lang="tr-TR" sz="1000" dirty="0" smtClean="0">
                          <a:solidFill>
                            <a:schemeClr val="bg1"/>
                          </a:solidFill>
                        </a:rPr>
                        <a:t>: Necil Büyükpamukçu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Halkla İlişkiler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Levent Çolak</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Rotary Vakfı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Abdullah Küreğibüyük</a:t>
                      </a:r>
                      <a:endParaRPr lang="tr-TR" sz="1000" dirty="0">
                        <a:solidFill>
                          <a:schemeClr val="bg1"/>
                        </a:solidFill>
                      </a:endParaRPr>
                    </a:p>
                  </a:txBody>
                  <a:tcPr marL="71057" marR="71057" marT="37806" marB="37806"/>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01812831"/>
              </p:ext>
            </p:extLst>
          </p:nvPr>
        </p:nvGraphicFramePr>
        <p:xfrm>
          <a:off x="0" y="3651156"/>
          <a:ext cx="3024659" cy="705539"/>
        </p:xfrm>
        <a:graphic>
          <a:graphicData uri="http://schemas.openxmlformats.org/drawingml/2006/table">
            <a:tbl>
              <a:tblPr firstRow="1" bandRow="1">
                <a:tableStyleId>{2D5ABB26-0587-4C30-8999-92F81FD0307C}</a:tableStyleId>
              </a:tblPr>
              <a:tblGrid>
                <a:gridCol w="1407110"/>
                <a:gridCol w="1617549"/>
              </a:tblGrid>
              <a:tr h="226838">
                <a:tc>
                  <a:txBody>
                    <a:bodyPr/>
                    <a:lstStyle/>
                    <a:p>
                      <a:r>
                        <a:rPr lang="tr-TR" sz="1000" b="1" dirty="0" smtClean="0">
                          <a:solidFill>
                            <a:schemeClr val="bg1"/>
                          </a:solidFill>
                        </a:rPr>
                        <a:t>U.R Başkanı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John F. Germ</a:t>
                      </a:r>
                      <a:endParaRPr lang="tr-TR" sz="1000" dirty="0">
                        <a:solidFill>
                          <a:srgbClr val="FF0000"/>
                        </a:solidFill>
                      </a:endParaRPr>
                    </a:p>
                  </a:txBody>
                  <a:tcPr marL="71057" marR="71057" marT="37806" marB="37806"/>
                </a:tc>
              </a:tr>
              <a:tr h="249515">
                <a:tc>
                  <a:txBody>
                    <a:bodyPr/>
                    <a:lstStyle/>
                    <a:p>
                      <a:r>
                        <a:rPr lang="tr-TR" sz="1000" b="1" dirty="0" smtClean="0">
                          <a:solidFill>
                            <a:schemeClr val="bg1"/>
                          </a:solidFill>
                        </a:rPr>
                        <a:t>2430. Bölge Guvernörü</a:t>
                      </a:r>
                      <a:endParaRPr lang="tr-TR" sz="1000" b="1" dirty="0">
                        <a:solidFill>
                          <a:schemeClr val="bg1"/>
                        </a:solidFill>
                      </a:endParaRPr>
                    </a:p>
                  </a:txBody>
                  <a:tcPr marL="71057" marR="71057" marT="37806" marB="37806"/>
                </a:tc>
                <a:tc>
                  <a:txBody>
                    <a:bodyPr/>
                    <a:lstStyle/>
                    <a:p>
                      <a:r>
                        <a:rPr lang="tr-TR" sz="1000" dirty="0" smtClean="0">
                          <a:solidFill>
                            <a:schemeClr val="bg1"/>
                          </a:solidFill>
                        </a:rPr>
                        <a:t>: Güner İnci</a:t>
                      </a:r>
                      <a:endParaRPr lang="tr-TR" sz="1000" dirty="0">
                        <a:solidFill>
                          <a:schemeClr val="bg1"/>
                        </a:solidFill>
                      </a:endParaRPr>
                    </a:p>
                  </a:txBody>
                  <a:tcPr marL="71057" marR="71057" marT="37806" marB="37806"/>
                </a:tc>
              </a:tr>
              <a:tr h="0">
                <a:tc>
                  <a:txBody>
                    <a:bodyPr/>
                    <a:lstStyle/>
                    <a:p>
                      <a:r>
                        <a:rPr lang="tr-TR" sz="1000" b="1" dirty="0" smtClean="0">
                          <a:solidFill>
                            <a:schemeClr val="bg1"/>
                          </a:solidFill>
                        </a:rPr>
                        <a:t>17. Grup Kl. Guv. Yrd.</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A.Engin Bozkurt</a:t>
                      </a:r>
                      <a:endParaRPr lang="tr-TR" sz="1000" dirty="0">
                        <a:solidFill>
                          <a:schemeClr val="bg1"/>
                        </a:solidFill>
                      </a:endParaRPr>
                    </a:p>
                  </a:txBody>
                  <a:tcPr marL="71057" marR="71057" marT="37806" marB="37806"/>
                </a:tc>
              </a:tr>
            </a:tbl>
          </a:graphicData>
        </a:graphic>
      </p:graphicFrame>
      <p:pic>
        <p:nvPicPr>
          <p:cNvPr id="16"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7743" y="2463441"/>
            <a:ext cx="907452" cy="101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54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4" y="158121"/>
            <a:ext cx="3348704" cy="382150"/>
          </a:xfrm>
          <a:prstGeom prst="rect">
            <a:avLst/>
          </a:prstGeom>
        </p:spPr>
        <p:txBody>
          <a:bodyPr wrap="square" lIns="73655" tIns="36827" rIns="73655" bIns="36827">
            <a:spAutoFit/>
          </a:bodyPr>
          <a:lstStyle/>
          <a:p>
            <a:pPr algn="just"/>
            <a:r>
              <a:rPr lang="tr-TR" sz="1000" dirty="0"/>
              <a:t>Değerli Dostlarım,</a:t>
            </a:r>
          </a:p>
          <a:p>
            <a:pPr algn="just"/>
            <a:endParaRPr lang="tr-TR" sz="1000" dirty="0"/>
          </a:p>
        </p:txBody>
      </p:sp>
      <p:sp>
        <p:nvSpPr>
          <p:cNvPr id="3" name="Rectangle 2"/>
          <p:cNvSpPr/>
          <p:nvPr/>
        </p:nvSpPr>
        <p:spPr>
          <a:xfrm>
            <a:off x="211214" y="2198728"/>
            <a:ext cx="4979512" cy="5614351"/>
          </a:xfrm>
          <a:prstGeom prst="rect">
            <a:avLst/>
          </a:prstGeom>
        </p:spPr>
        <p:txBody>
          <a:bodyPr wrap="square" lIns="73655" tIns="36827" rIns="73655" bIns="36827">
            <a:spAutoFit/>
          </a:bodyPr>
          <a:lstStyle/>
          <a:p>
            <a:pPr algn="just"/>
            <a:r>
              <a:rPr lang="tr-TR" sz="1000" dirty="0" smtClean="0"/>
              <a:t>Guvernör </a:t>
            </a:r>
            <a:r>
              <a:rPr lang="tr-TR" sz="1000" dirty="0"/>
              <a:t>Yardımcımız Engin Bozkurt söz alarak, Kulübümüz, yapılan </a:t>
            </a:r>
            <a:r>
              <a:rPr lang="tr-TR" sz="1000" dirty="0" smtClean="0"/>
              <a:t>Asamblemiz </a:t>
            </a:r>
            <a:r>
              <a:rPr lang="tr-TR" sz="1000" dirty="0"/>
              <a:t>ve </a:t>
            </a:r>
            <a:r>
              <a:rPr lang="tr-TR" sz="1000" dirty="0" smtClean="0"/>
              <a:t>Projelerimiz </a:t>
            </a:r>
            <a:r>
              <a:rPr lang="tr-TR" sz="1000" dirty="0"/>
              <a:t>hakkında takdirlerini belirtti. </a:t>
            </a:r>
            <a:r>
              <a:rPr lang="tr-TR" sz="1000" dirty="0" smtClean="0"/>
              <a:t>Ayrıca, Uluslararası Rotary </a:t>
            </a:r>
            <a:r>
              <a:rPr lang="tr-TR" sz="1000" dirty="0"/>
              <a:t>ve 2430 Bölge hedefleri ve beklentilerini bizlere iletti</a:t>
            </a:r>
            <a:r>
              <a:rPr lang="tr-TR" sz="1000" dirty="0" smtClean="0"/>
              <a:t>.</a:t>
            </a:r>
          </a:p>
          <a:p>
            <a:pPr algn="just"/>
            <a:r>
              <a:rPr lang="tr-TR" sz="1000" dirty="0" smtClean="0"/>
              <a:t>4 toplantı yaptığımız Ağustos ayı, Rotary’de </a:t>
            </a:r>
            <a:r>
              <a:rPr lang="tr-TR" sz="1000" dirty="0"/>
              <a:t>“Üyelik ve Üyelik Geliştirme Ayı” dır. Başka bir deyişle Rotary’i, Rotaryen olmamızı, toplumumuza ve dünyaya hizmetlerimizi kutlama zamanıdır; Rotary ailesine yeni bireyler katmak için hazırlık zamanıdır</a:t>
            </a:r>
            <a:r>
              <a:rPr lang="tr-TR" sz="1000" dirty="0" smtClean="0"/>
              <a:t>. Bu bilinçle, Ağustos ayı toplantılarında sırasıyla «Proje Pazarı» konulu sunuş yapan Stratejik Planlama Komitesi Başkanımız GDB. Ömer </a:t>
            </a:r>
            <a:r>
              <a:rPr lang="tr-TR" sz="1000" dirty="0" smtClean="0"/>
              <a:t>Yukaruç, konuşmasında  </a:t>
            </a:r>
            <a:r>
              <a:rPr lang="tr-TR" sz="1000" dirty="0" smtClean="0"/>
              <a:t>yeni üye alımı ve </a:t>
            </a:r>
            <a:r>
              <a:rPr lang="tr-TR" sz="1000" dirty="0" smtClean="0"/>
              <a:t>onları projelere </a:t>
            </a:r>
            <a:r>
              <a:rPr lang="tr-TR" sz="1000" dirty="0" smtClean="0"/>
              <a:t>entegre etmenin önemini belirttiler.</a:t>
            </a:r>
          </a:p>
          <a:p>
            <a:pPr algn="just"/>
            <a:r>
              <a:rPr lang="tr-TR" sz="1000" dirty="0" smtClean="0"/>
              <a:t>Kulübümüzün 2017-2018 Rotary Dönemi Başkanlığı duyurulan Rtn. Eran Sözen Dostumuzu ve </a:t>
            </a:r>
            <a:r>
              <a:rPr lang="tr-TR" sz="1000" dirty="0" smtClean="0"/>
              <a:t>değerli eşi </a:t>
            </a:r>
            <a:r>
              <a:rPr lang="tr-TR" sz="1000" dirty="0" smtClean="0"/>
              <a:t>Fisun’u kutlar, başarılı bir dönem geçirmelerini dileriz.</a:t>
            </a:r>
            <a:endParaRPr lang="tr-TR" sz="1000" dirty="0"/>
          </a:p>
          <a:p>
            <a:pPr algn="just"/>
            <a:r>
              <a:rPr lang="tr-TR" sz="1000" dirty="0" smtClean="0"/>
              <a:t>Ağustos ayında sırasıyla, Yıldız Rotary Kulübü ve Ankara Kavaklıdere Rotary Kulüpleri ile üç ortak toplantı yaptık. Rotaryenlerin birbirini tanıma ve projeleri paylaşma olanağı sağlayan her üç ortak toplantı çok verimli geçti</a:t>
            </a:r>
            <a:r>
              <a:rPr lang="tr-TR" sz="1000" dirty="0" smtClean="0"/>
              <a:t>.</a:t>
            </a:r>
          </a:p>
          <a:p>
            <a:pPr algn="just"/>
            <a:r>
              <a:rPr lang="tr-TR" sz="1000" dirty="0" smtClean="0"/>
              <a:t>Yıldız </a:t>
            </a:r>
            <a:r>
              <a:rPr lang="tr-TR" sz="1000" dirty="0" smtClean="0"/>
              <a:t>Rotary Kulübü ile yapılan ortak toplantıda Rotaryen Murat Doğru ve çok değerli </a:t>
            </a:r>
            <a:r>
              <a:rPr lang="tr-TR" sz="1000" dirty="0" smtClean="0"/>
              <a:t>eşi </a:t>
            </a:r>
            <a:r>
              <a:rPr lang="tr-TR" sz="1000" dirty="0" smtClean="0"/>
              <a:t>Nursun Doğru «Yeşil Bina Uygulamaları» na yönelik çok verimli bir sunuş yaptılar. Dostlarımızın ilgi ile izledikleri bu sunuş, değişik soruların yöneltildiği interaktif bir sunuş oldu</a:t>
            </a:r>
            <a:r>
              <a:rPr lang="tr-TR" sz="1000" dirty="0" smtClean="0"/>
              <a:t>.</a:t>
            </a:r>
          </a:p>
          <a:p>
            <a:pPr algn="just"/>
            <a:r>
              <a:rPr lang="tr-TR" sz="1000" dirty="0" smtClean="0"/>
              <a:t>Kavaklıdere </a:t>
            </a:r>
            <a:r>
              <a:rPr lang="tr-TR" sz="1000" dirty="0" smtClean="0"/>
              <a:t>Rotary </a:t>
            </a:r>
            <a:r>
              <a:rPr lang="tr-TR" sz="1000" dirty="0"/>
              <a:t>Kulübü ile yapılan ortak </a:t>
            </a:r>
            <a:r>
              <a:rPr lang="tr-TR" sz="1000" dirty="0" smtClean="0"/>
              <a:t>toplantılarda sırasıyla, Melih Özbek « Hayatımı Değiştiren Kuş», Geçmiş Dönem Guvernörümüz Malik Aviral «Değişmeyen Tek Şey Değişimdir, Haydi Değişmeye»    isimli </a:t>
            </a:r>
            <a:r>
              <a:rPr lang="tr-TR" sz="1000" dirty="0" smtClean="0"/>
              <a:t>sunuşlarını </a:t>
            </a:r>
            <a:r>
              <a:rPr lang="tr-TR" sz="1000" dirty="0"/>
              <a:t>yaptılar. Dostlarımızın ilgi ile izledikleri bu </a:t>
            </a:r>
            <a:r>
              <a:rPr lang="tr-TR" sz="1000" dirty="0" smtClean="0"/>
              <a:t>sunuşlar, </a:t>
            </a:r>
            <a:r>
              <a:rPr lang="tr-TR" sz="1000" dirty="0"/>
              <a:t>değişik soruların yöneltildiği interaktif </a:t>
            </a:r>
            <a:r>
              <a:rPr lang="tr-TR" sz="1000" dirty="0" smtClean="0"/>
              <a:t>sunuşlar </a:t>
            </a:r>
            <a:r>
              <a:rPr lang="tr-TR" sz="1000" dirty="0"/>
              <a:t>oldu. </a:t>
            </a:r>
            <a:endParaRPr lang="tr-TR" sz="1000" dirty="0" smtClean="0"/>
          </a:p>
          <a:p>
            <a:pPr algn="just"/>
            <a:r>
              <a:rPr lang="tr-TR" sz="1000" dirty="0" smtClean="0"/>
              <a:t>Ağustos Ayı’nda üç evlilik törenine katıldık. 13 Ağustos’ta Haluk-Seda Yüceel dostlarımızın kızları Simge, 20 Ağustos’ta Yaşar-Gülay Kaynak dostlarımızın oğulları Çağrı ve 27 Ağustos’ta Kulüp Genel Sekreterimiz Rtn. Mert ve Rtn. Emine dünya evine girdiler. Tüm gençlere ömür boyu sağlık ve mutluluklar dileriz.</a:t>
            </a:r>
          </a:p>
          <a:p>
            <a:r>
              <a:rPr lang="tr-TR" sz="1000" dirty="0" smtClean="0"/>
              <a:t>2016-2017 Rotary döneminin  Kulübümüze</a:t>
            </a:r>
            <a:r>
              <a:rPr lang="tr-TR" sz="1000" dirty="0"/>
              <a:t>, </a:t>
            </a:r>
            <a:r>
              <a:rPr lang="tr-TR" sz="1000" dirty="0" smtClean="0"/>
              <a:t>Ülkemize </a:t>
            </a:r>
            <a:r>
              <a:rPr lang="tr-TR" sz="1000" dirty="0"/>
              <a:t>ve </a:t>
            </a:r>
            <a:r>
              <a:rPr lang="tr-TR" sz="1000" dirty="0" smtClean="0"/>
              <a:t>İnsanlığa </a:t>
            </a:r>
            <a:r>
              <a:rPr lang="tr-TR" sz="1000" dirty="0"/>
              <a:t>faydalı olması </a:t>
            </a:r>
            <a:r>
              <a:rPr lang="tr-TR" sz="1000" dirty="0" smtClean="0"/>
              <a:t>dileğimi yeniliyerek, </a:t>
            </a:r>
            <a:r>
              <a:rPr lang="tr-TR" sz="1000" dirty="0"/>
              <a:t>“Rotary İnsanlığa Hizmet Eder” diyerek, hepinize </a:t>
            </a:r>
            <a:r>
              <a:rPr lang="tr-TR" sz="1000" dirty="0" smtClean="0"/>
              <a:t>Rotaryen Sevgi </a:t>
            </a:r>
            <a:r>
              <a:rPr lang="tr-TR" sz="1000" dirty="0"/>
              <a:t>ve </a:t>
            </a:r>
            <a:r>
              <a:rPr lang="tr-TR" sz="1000" dirty="0" smtClean="0"/>
              <a:t>Saygılarımızı sunarız..</a:t>
            </a:r>
            <a:endParaRPr lang="tr-TR" sz="1000" dirty="0"/>
          </a:p>
          <a:p>
            <a:r>
              <a:rPr lang="tr-TR" sz="1000" dirty="0" smtClean="0"/>
              <a:t>Sevgiyle </a:t>
            </a:r>
            <a:r>
              <a:rPr lang="tr-TR" sz="1000" dirty="0"/>
              <a:t>kalın, </a:t>
            </a:r>
            <a:endParaRPr lang="tr-TR" sz="1000" dirty="0" smtClean="0"/>
          </a:p>
          <a:p>
            <a:endParaRPr lang="tr-TR" sz="1000" dirty="0"/>
          </a:p>
          <a:p>
            <a:r>
              <a:rPr lang="tr-TR" sz="1000" dirty="0" smtClean="0"/>
              <a:t>Rtn</a:t>
            </a:r>
            <a:r>
              <a:rPr lang="tr-TR" sz="1000" dirty="0"/>
              <a:t>. Cengiz KAYA &amp; Sevil</a:t>
            </a:r>
          </a:p>
          <a:p>
            <a:r>
              <a:rPr lang="tr-TR" sz="1000" dirty="0"/>
              <a:t>U.R. 2430. Bölge</a:t>
            </a:r>
          </a:p>
          <a:p>
            <a:r>
              <a:rPr lang="tr-TR" sz="1000" dirty="0"/>
              <a:t>Ankara Bahçelievler Rotary Kulübü</a:t>
            </a:r>
          </a:p>
          <a:p>
            <a:r>
              <a:rPr lang="tr-TR" sz="1000" dirty="0"/>
              <a:t>2016-2017 Dönem Başkanı </a:t>
            </a:r>
            <a:r>
              <a:rPr lang="tr-TR" sz="1000" dirty="0" smtClean="0"/>
              <a:t> ve Eşi  </a:t>
            </a:r>
            <a:endParaRPr lang="tr-TR" sz="1000" dirty="0"/>
          </a:p>
          <a:p>
            <a:pPr algn="just"/>
            <a:endParaRPr lang="tr-TR" sz="1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8847" y="447498"/>
            <a:ext cx="1698060" cy="1604941"/>
          </a:xfrm>
          <a:prstGeom prst="rect">
            <a:avLst/>
          </a:prstGeom>
        </p:spPr>
      </p:pic>
      <p:sp>
        <p:nvSpPr>
          <p:cNvPr id="7" name="Rectangle 6"/>
          <p:cNvSpPr/>
          <p:nvPr/>
        </p:nvSpPr>
        <p:spPr>
          <a:xfrm>
            <a:off x="185285" y="175582"/>
            <a:ext cx="3343430" cy="2092881"/>
          </a:xfrm>
          <a:prstGeom prst="rect">
            <a:avLst/>
          </a:prstGeom>
        </p:spPr>
        <p:txBody>
          <a:bodyPr wrap="square">
            <a:spAutoFit/>
          </a:bodyPr>
          <a:lstStyle/>
          <a:p>
            <a:pPr algn="just"/>
            <a:endParaRPr lang="tr-TR" sz="1000" dirty="0" smtClean="0"/>
          </a:p>
          <a:p>
            <a:pPr algn="just"/>
            <a:endParaRPr lang="tr-TR" sz="1000" dirty="0" smtClean="0"/>
          </a:p>
          <a:p>
            <a:pPr algn="just"/>
            <a:r>
              <a:rPr lang="tr-TR" sz="1000" dirty="0" smtClean="0"/>
              <a:t>Dönemimizin </a:t>
            </a:r>
            <a:r>
              <a:rPr lang="tr-TR" sz="1000" dirty="0"/>
              <a:t>ilk </a:t>
            </a:r>
            <a:r>
              <a:rPr lang="tr-TR" sz="1000" dirty="0" smtClean="0"/>
              <a:t>iki ayı, uzun bayram tatili ve yaz tatili nedeniyle göz </a:t>
            </a:r>
            <a:r>
              <a:rPr lang="tr-TR" sz="1000" dirty="0"/>
              <a:t>açıp kapayıncaya kadar geçti</a:t>
            </a:r>
            <a:r>
              <a:rPr lang="tr-TR" sz="1000" dirty="0" smtClean="0"/>
              <a:t>. </a:t>
            </a:r>
          </a:p>
          <a:p>
            <a:pPr algn="just"/>
            <a:r>
              <a:rPr lang="tr-TR" sz="1000" dirty="0" smtClean="0"/>
              <a:t>Temmuz ayında bayram tatili nedeniyle 3 </a:t>
            </a:r>
            <a:r>
              <a:rPr lang="tr-TR" sz="1000" dirty="0"/>
              <a:t>toplantı </a:t>
            </a:r>
            <a:r>
              <a:rPr lang="tr-TR" sz="1000" dirty="0" smtClean="0"/>
              <a:t>yapabildik. Ayrıca Temmuz ayında Yönetim Kurulu, Kulüp Ana Komite Başkanları ve Eşleri ile birlikte Gölbaşı Patalya Otelde bir </a:t>
            </a:r>
            <a:r>
              <a:rPr lang="tr-TR" sz="1000" dirty="0"/>
              <a:t>Brunch ve sonrası </a:t>
            </a:r>
            <a:r>
              <a:rPr lang="tr-TR" sz="1000" dirty="0" smtClean="0"/>
              <a:t>verimli </a:t>
            </a:r>
            <a:r>
              <a:rPr lang="tr-TR" sz="1000" dirty="0"/>
              <a:t>bir Yönetim Toplantısı yaptık.</a:t>
            </a:r>
          </a:p>
          <a:p>
            <a:pPr algn="just"/>
            <a:r>
              <a:rPr lang="tr-TR" sz="1000" dirty="0"/>
              <a:t>Dönemimizin 2. toplantısı eşli toplantı olarak yapıldı. «İlk Kulüp Asamblesi»’nin  gerçekleştirildiği bu toplantıda, sırasıyla Kulüp Komite Başkanları komiteleri hakkında sunuşlarını yapıp, projeleri hakkında  toplantıya katılan konuklarımızı, dostlarımızı ve eşlerimizi bilgilendirdiler. </a:t>
            </a:r>
          </a:p>
        </p:txBody>
      </p:sp>
    </p:spTree>
    <p:extLst>
      <p:ext uri="{BB962C8B-B14F-4D97-AF65-F5344CB8AC3E}">
        <p14:creationId xmlns:p14="http://schemas.microsoft.com/office/powerpoint/2010/main" val="3035354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947144" y="108223"/>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1504.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75824524"/>
              </p:ext>
            </p:extLst>
          </p:nvPr>
        </p:nvGraphicFramePr>
        <p:xfrm>
          <a:off x="202545" y="482632"/>
          <a:ext cx="4980104" cy="6779535"/>
        </p:xfrm>
        <a:graphic>
          <a:graphicData uri="http://schemas.openxmlformats.org/drawingml/2006/table">
            <a:tbl>
              <a:tblPr firstRow="1" bandRow="1">
                <a:tableStyleId>{2D5ABB26-0587-4C30-8999-92F81FD0307C}</a:tableStyleId>
              </a:tblPr>
              <a:tblGrid>
                <a:gridCol w="1510818"/>
                <a:gridCol w="3469286"/>
              </a:tblGrid>
              <a:tr h="306651">
                <a:tc>
                  <a:txBody>
                    <a:bodyPr/>
                    <a:lstStyle/>
                    <a:p>
                      <a:endParaRPr lang="tr-TR" sz="1000" b="1" dirty="0" smtClean="0"/>
                    </a:p>
                    <a:p>
                      <a:r>
                        <a:rPr lang="tr-TR" sz="1000" b="1" dirty="0" smtClean="0"/>
                        <a:t>Toplantı Tarihi : </a:t>
                      </a:r>
                    </a:p>
                    <a:p>
                      <a:endParaRPr lang="tr-TR" sz="1000" b="1" dirty="0" smtClean="0"/>
                    </a:p>
                    <a:p>
                      <a:r>
                        <a:rPr lang="tr-TR" sz="1000" b="1" dirty="0" smtClean="0"/>
                        <a:t>lk Gelen Dostumuz:</a:t>
                      </a:r>
                      <a:endParaRPr lang="tr-TR" sz="1000" b="1" dirty="0"/>
                    </a:p>
                  </a:txBody>
                  <a:tcPr marL="71057" marR="71057" marT="37806" marB="37806"/>
                </a:tc>
                <a:tc>
                  <a:txBody>
                    <a:bodyPr/>
                    <a:lstStyle/>
                    <a:p>
                      <a:endParaRPr lang="tr-TR" sz="1000" dirty="0" smtClean="0"/>
                    </a:p>
                    <a:p>
                      <a:r>
                        <a:rPr lang="tr-TR" sz="1000" dirty="0" smtClean="0"/>
                        <a:t>04.08.2016</a:t>
                      </a:r>
                    </a:p>
                    <a:p>
                      <a:endParaRPr lang="tr-TR" sz="1000" dirty="0" smtClean="0"/>
                    </a:p>
                    <a:p>
                      <a:r>
                        <a:rPr lang="tr-TR" sz="1000" dirty="0" smtClean="0">
                          <a:solidFill>
                            <a:schemeClr val="tx1"/>
                          </a:solidFill>
                        </a:rPr>
                        <a:t>Emre Öztürk</a:t>
                      </a:r>
                      <a:endParaRPr lang="tr-TR" sz="1000" dirty="0">
                        <a:solidFill>
                          <a:schemeClr val="tx1"/>
                        </a:solidFill>
                      </a:endParaRPr>
                    </a:p>
                  </a:txBody>
                  <a:tcPr marL="71057" marR="71057" marT="37806" marB="37806"/>
                </a:tc>
              </a:tr>
              <a:tr h="306651">
                <a:tc>
                  <a:txBody>
                    <a:bodyPr/>
                    <a:lstStyle/>
                    <a:p>
                      <a:r>
                        <a:rPr lang="tr-TR" sz="1000" b="1" dirty="0" smtClean="0"/>
                        <a:t>Devam Oranımız:</a:t>
                      </a:r>
                      <a:endParaRPr lang="tr-TR" sz="1000" b="1" dirty="0"/>
                    </a:p>
                  </a:txBody>
                  <a:tcPr marL="71057" marR="71057" marT="37806" marB="37806"/>
                </a:tc>
                <a:tc>
                  <a:txBody>
                    <a:bodyPr/>
                    <a:lstStyle/>
                    <a:p>
                      <a:r>
                        <a:rPr lang="tr-TR" sz="1000" dirty="0" smtClean="0">
                          <a:solidFill>
                            <a:schemeClr val="tx1"/>
                          </a:solidFill>
                        </a:rPr>
                        <a:t>%76</a:t>
                      </a:r>
                      <a:endParaRPr lang="tr-TR" sz="1000" dirty="0">
                        <a:solidFill>
                          <a:schemeClr val="tx1"/>
                        </a:solidFill>
                      </a:endParaRPr>
                    </a:p>
                  </a:txBody>
                  <a:tcPr marL="71057" marR="71057" marT="37806" marB="37806"/>
                </a:tc>
              </a:tr>
              <a:tr h="219276">
                <a:tc>
                  <a:txBody>
                    <a:bodyPr/>
                    <a:lstStyle/>
                    <a:p>
                      <a:r>
                        <a:rPr lang="tr-TR" sz="1000" b="1" dirty="0" smtClean="0"/>
                        <a:t>Mazeretli Dostlarımız</a:t>
                      </a:r>
                      <a:endParaRPr lang="tr-TR" sz="1000" b="1" dirty="0"/>
                    </a:p>
                  </a:txBody>
                  <a:tcPr marL="71057" marR="71057" marT="37806" marB="37806"/>
                </a:tc>
                <a:tc>
                  <a:txBody>
                    <a:bodyPr/>
                    <a:lstStyle/>
                    <a:p>
                      <a:pPr lvl="0"/>
                      <a:r>
                        <a:rPr lang="tr-TR" sz="1000" b="0" dirty="0" smtClean="0"/>
                        <a:t> Kadri</a:t>
                      </a:r>
                      <a:r>
                        <a:rPr lang="tr-TR" sz="1000" b="0" baseline="0" dirty="0" smtClean="0"/>
                        <a:t> Güneş, Ayhan İldam</a:t>
                      </a:r>
                      <a:endParaRPr lang="tr-TR" sz="1000" b="0" dirty="0" smtClean="0"/>
                    </a:p>
                  </a:txBody>
                  <a:tcPr marL="71057" marR="71057" marT="37806" marB="37806"/>
                </a:tc>
              </a:tr>
              <a:tr h="219276">
                <a:tc>
                  <a:txBody>
                    <a:bodyPr/>
                    <a:lstStyle/>
                    <a:p>
                      <a:r>
                        <a:rPr lang="tr-TR" sz="1000" b="1" dirty="0" smtClean="0"/>
                        <a:t>Konuklarımız</a:t>
                      </a:r>
                      <a:endParaRPr lang="tr-TR" sz="1000" b="1" dirty="0"/>
                    </a:p>
                  </a:txBody>
                  <a:tcPr marL="71057" marR="71057" marT="37806" marB="37806"/>
                </a:tc>
                <a:tc>
                  <a:txBody>
                    <a:bodyPr/>
                    <a:lstStyle/>
                    <a:p>
                      <a:endParaRPr lang="tr-TR" sz="1000" dirty="0">
                        <a:solidFill>
                          <a:srgbClr val="FF0000"/>
                        </a:solidFill>
                      </a:endParaRPr>
                    </a:p>
                  </a:txBody>
                  <a:tcPr marL="71057" marR="71057" marT="37806" marB="37806"/>
                </a:tc>
              </a:tr>
              <a:tr h="143145">
                <a:tc>
                  <a:txBody>
                    <a:bodyPr/>
                    <a:lstStyle/>
                    <a:p>
                      <a:r>
                        <a:rPr lang="tr-TR" sz="1000" b="1" dirty="0" smtClean="0"/>
                        <a:t>Mutlu Günler</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r>
                        <a:rPr lang="tr-TR" sz="1000" dirty="0" smtClean="0"/>
                        <a:t>2 Ağustos  – Engin Bülbül dostumuzun doğumgünü</a:t>
                      </a:r>
                    </a:p>
                    <a:p>
                      <a:pPr lvl="1"/>
                      <a:r>
                        <a:rPr lang="tr-TR" sz="1000" dirty="0" smtClean="0"/>
                        <a:t>3 Ağustos –  Suna – Namık Kodaman </a:t>
                      </a:r>
                      <a:r>
                        <a:rPr lang="tr-TR" sz="1000" baseline="0" dirty="0" smtClean="0"/>
                        <a:t>dostlarımızın evlilik yıldönümü</a:t>
                      </a:r>
                    </a:p>
                    <a:p>
                      <a:pPr lvl="1"/>
                      <a:endParaRPr lang="tr-TR" sz="1000" baseline="0" dirty="0" smtClean="0"/>
                    </a:p>
                  </a:txBody>
                  <a:tcPr marL="71057" marR="71057" marT="37806" marB="37806"/>
                </a:tc>
                <a:tc hMerge="1">
                  <a:txBody>
                    <a:bodyPr/>
                    <a:lstStyle/>
                    <a:p>
                      <a:endParaRPr lang="tr-TR" sz="1000" dirty="0"/>
                    </a:p>
                  </a:txBody>
                  <a:tcPr marL="71057" marR="71057" marT="37806" marB="37806"/>
                </a:tc>
              </a:tr>
              <a:tr h="306651">
                <a:tc gridSpan="2">
                  <a:txBody>
                    <a:bodyPr/>
                    <a:lstStyle/>
                    <a:p>
                      <a:pPr marL="0" marR="0" indent="0" algn="just" defTabSz="736549" rtl="0" eaLnBrk="1" fontAlgn="auto" latinLnBrk="0" hangingPunct="1">
                        <a:lnSpc>
                          <a:spcPct val="100000"/>
                        </a:lnSpc>
                        <a:spcBef>
                          <a:spcPts val="0"/>
                        </a:spcBef>
                        <a:spcAft>
                          <a:spcPts val="0"/>
                        </a:spcAft>
                        <a:buClrTx/>
                        <a:buSzTx/>
                        <a:buFontTx/>
                        <a:buNone/>
                        <a:tabLst/>
                        <a:defRPr/>
                      </a:pPr>
                      <a:r>
                        <a:rPr lang="tr-TR" sz="1000" b="1" dirty="0" smtClean="0"/>
                        <a:t>Toplantı</a:t>
                      </a:r>
                      <a:r>
                        <a:rPr lang="tr-TR" sz="1000" b="1" baseline="0" dirty="0" smtClean="0"/>
                        <a:t> Akışı: </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1000" b="1" baseline="0" dirty="0" smtClean="0"/>
                    </a:p>
                    <a:p>
                      <a:pPr marL="0" marR="0" lvl="0" indent="0" algn="just" defTabSz="736549" rtl="0" eaLnBrk="1" fontAlgn="auto" latinLnBrk="0" hangingPunct="1">
                        <a:lnSpc>
                          <a:spcPct val="100000"/>
                        </a:lnSpc>
                        <a:spcBef>
                          <a:spcPts val="0"/>
                        </a:spcBef>
                        <a:spcAft>
                          <a:spcPts val="0"/>
                        </a:spcAft>
                        <a:buClrTx/>
                        <a:buSzTx/>
                        <a:buFontTx/>
                        <a:buNone/>
                        <a:tabLst/>
                        <a:defRPr/>
                      </a:pPr>
                      <a:r>
                        <a:rPr lang="tr-TR" sz="1000" dirty="0" smtClean="0"/>
                        <a:t>Dönemimizin 4. toplantısında  Başkanımız Cengiz</a:t>
                      </a:r>
                      <a:r>
                        <a:rPr lang="tr-TR" sz="1000" baseline="0" dirty="0" smtClean="0"/>
                        <a:t> Kaya tarafından toplantının başında «Toplantı Gündemi» dostlarımıza duyuruldu. </a:t>
                      </a:r>
                    </a:p>
                    <a:p>
                      <a:pPr marL="0" marR="0" lvl="0" indent="0" algn="just" defTabSz="736549" rtl="0" eaLnBrk="1" fontAlgn="auto" latinLnBrk="0" hangingPunct="1">
                        <a:lnSpc>
                          <a:spcPct val="100000"/>
                        </a:lnSpc>
                        <a:spcBef>
                          <a:spcPts val="0"/>
                        </a:spcBef>
                        <a:spcAft>
                          <a:spcPts val="0"/>
                        </a:spcAft>
                        <a:buClrTx/>
                        <a:buSzTx/>
                        <a:buFontTx/>
                        <a:buNone/>
                        <a:tabLst/>
                        <a:defRPr/>
                      </a:pPr>
                      <a:r>
                        <a:rPr lang="tr-TR" sz="1000" baseline="0" dirty="0" smtClean="0"/>
                        <a:t>Kulüp Genel Sekreteri Mert Özmut tarafından, Katılım Oranımız, Mazeretli Dostlarımız ve Mutlu Gün bilgilendirilmeleri yapıldı. </a:t>
                      </a:r>
                      <a:endParaRPr lang="tr-TR" sz="1000" b="1"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1000" b="0" baseline="0" dirty="0" smtClean="0"/>
                        <a:t>Temmuz ayında toplantılarımıza %100 katılabilen dostlarımız Cengiz Kaya Başkanımız tarafında duyuruldu. Kulüp İçi Hizmetler Ana Komite Başkanımız GDB. Namık Kodaman tarafından, GDB. Ahmet Akyol, GDB. Erkan Ulukan, Rtn. Gence Erdağı, Gelecek Dönem Guvernörü Serdar Ünlü ve  GDB. Ömer Naci Yukaruç dostlarımıza «Devam Ödülleri»  verildi.</a:t>
                      </a:r>
                    </a:p>
                    <a:p>
                      <a:pPr marL="0" marR="0" indent="0" algn="just" defTabSz="736549" rtl="0" eaLnBrk="1" fontAlgn="auto" latinLnBrk="0" hangingPunct="1">
                        <a:lnSpc>
                          <a:spcPct val="100000"/>
                        </a:lnSpc>
                        <a:spcBef>
                          <a:spcPts val="0"/>
                        </a:spcBef>
                        <a:spcAft>
                          <a:spcPts val="0"/>
                        </a:spcAft>
                        <a:buClrTx/>
                        <a:buSzTx/>
                        <a:buFontTx/>
                        <a:buNone/>
                        <a:tabLst/>
                        <a:defRPr/>
                      </a:pPr>
                      <a:r>
                        <a:rPr lang="tr-TR" sz="1000" dirty="0" smtClean="0">
                          <a:solidFill>
                            <a:schemeClr val="tx1"/>
                          </a:solidFill>
                        </a:rPr>
                        <a:t>«Proje Pazarı» konulu sunuş Stratejik Planlama Komitesi Başkanımız GDB. Ömer Yukaruç tarafından yapıldı. Konu ile ilgili </a:t>
                      </a:r>
                      <a:r>
                        <a:rPr lang="tr-TR" sz="1000" baseline="0" dirty="0" smtClean="0">
                          <a:solidFill>
                            <a:schemeClr val="tx1"/>
                          </a:solidFill>
                        </a:rPr>
                        <a:t>olarak GDB.Namık Kodaman ve Gelecek Dönem Guvernörümüz Serdar Ünlü tarafından değerlendirmeler yapıldı.</a:t>
                      </a:r>
                    </a:p>
                    <a:p>
                      <a:pPr marL="0" marR="0" lvl="0" indent="0" algn="just" defTabSz="736549" rtl="0" eaLnBrk="1" fontAlgn="auto" latinLnBrk="0" hangingPunct="1">
                        <a:lnSpc>
                          <a:spcPct val="100000"/>
                        </a:lnSpc>
                        <a:spcBef>
                          <a:spcPts val="0"/>
                        </a:spcBef>
                        <a:spcAft>
                          <a:spcPts val="0"/>
                        </a:spcAft>
                        <a:buClrTx/>
                        <a:buSzTx/>
                        <a:buFontTx/>
                        <a:buNone/>
                        <a:tabLst/>
                        <a:defRPr/>
                      </a:pPr>
                      <a:r>
                        <a:rPr lang="tr-TR" sz="1000" baseline="0" dirty="0" smtClean="0">
                          <a:solidFill>
                            <a:schemeClr val="tx1"/>
                          </a:solidFill>
                        </a:rPr>
                        <a:t>Cengiz Kaya Başkanımız tarafından, «Tarihte Bu Ay» seansında Ağustos Ayı’nda dünyada yaşanmış önemli olaylar dostlarımıza aktarıldı.</a:t>
                      </a:r>
                    </a:p>
                    <a:p>
                      <a:pPr marL="0" marR="0" indent="0" algn="just" defTabSz="736549" rtl="0" eaLnBrk="1" fontAlgn="auto" latinLnBrk="0" hangingPunct="1">
                        <a:lnSpc>
                          <a:spcPct val="100000"/>
                        </a:lnSpc>
                        <a:spcBef>
                          <a:spcPts val="0"/>
                        </a:spcBef>
                        <a:spcAft>
                          <a:spcPts val="0"/>
                        </a:spcAft>
                        <a:buClrTx/>
                        <a:buSzTx/>
                        <a:buFontTx/>
                        <a:buNone/>
                        <a:tabLst/>
                        <a:defRPr/>
                      </a:pPr>
                      <a:r>
                        <a:rPr lang="tr-TR" sz="1000" baseline="0" dirty="0" smtClean="0">
                          <a:solidFill>
                            <a:schemeClr val="tx1"/>
                          </a:solidFill>
                        </a:rPr>
                        <a:t>Toplantının  Duyurular bölümünde, Başkanımız, </a:t>
                      </a:r>
                      <a:r>
                        <a:rPr lang="tr-TR" sz="1000" kern="1200" dirty="0" smtClean="0">
                          <a:solidFill>
                            <a:schemeClr val="tx1"/>
                          </a:solidFill>
                          <a:effectLst/>
                          <a:latin typeface="+mn-lt"/>
                          <a:ea typeface="+mn-ea"/>
                          <a:cs typeface="+mn-cs"/>
                        </a:rPr>
                        <a:t>Rotary’de Ağustos Ayı’nın önemini belirtti. Ağustos Ayı’nın“Üyelik ve Üyelik Geliştirme Ayı” olduğu, başka bir deyişle «Rotary’i, Rotaryen olmamızı, toplumumuza ve dünyaya hizmetlerimizi kutlama zamanı ve  Rotary ailesine yeni bireyler katmak için hazırlık zamanı» olduğunu belirtti.</a:t>
                      </a:r>
                    </a:p>
                    <a:p>
                      <a:pPr marL="0" marR="0" lvl="0" indent="0" algn="just" defTabSz="736549" rtl="0" eaLnBrk="1" fontAlgn="auto" latinLnBrk="0" hangingPunct="1">
                        <a:lnSpc>
                          <a:spcPct val="100000"/>
                        </a:lnSpc>
                        <a:spcBef>
                          <a:spcPts val="0"/>
                        </a:spcBef>
                        <a:spcAft>
                          <a:spcPts val="0"/>
                        </a:spcAft>
                        <a:buClrTx/>
                        <a:buSzTx/>
                        <a:buFontTx/>
                        <a:buNone/>
                        <a:tabLst/>
                        <a:defRPr/>
                      </a:pPr>
                      <a:r>
                        <a:rPr lang="tr-TR" sz="1000" dirty="0" smtClean="0">
                          <a:solidFill>
                            <a:schemeClr val="tx1"/>
                          </a:solidFill>
                        </a:rPr>
                        <a:t>GDB. Haluk Yüceel, </a:t>
                      </a:r>
                      <a:r>
                        <a:rPr lang="tr-TR" sz="1000" baseline="0" dirty="0" smtClean="0">
                          <a:solidFill>
                            <a:schemeClr val="tx1"/>
                          </a:solidFill>
                        </a:rPr>
                        <a:t>ilgili komite çalışmaları sonucunda, yoğun çalışma şartları nedeniyle Asbaşkanlık görevini bırakmak zorunda kalan Rtn. Dostumuz Engin Bülbül’ ün yerine, 2017-2018 Dönem Başkanı olarak Rtn. Eran Sözen dostumuzun olacağını bildirdi. Duyuru sonrası Eran Sözen dostumuz, söz alarak, duygularını dile getirdi.</a:t>
                      </a:r>
                      <a:endParaRPr lang="tr-TR" sz="1000" dirty="0" smtClean="0">
                        <a:solidFill>
                          <a:srgbClr val="FF0000"/>
                        </a:solidFill>
                      </a:endParaRPr>
                    </a:p>
                    <a:p>
                      <a:pPr marL="0" marR="0" indent="0" algn="just" defTabSz="736549" rtl="0" eaLnBrk="1" fontAlgn="auto" latinLnBrk="0" hangingPunct="1">
                        <a:lnSpc>
                          <a:spcPct val="100000"/>
                        </a:lnSpc>
                        <a:spcBef>
                          <a:spcPts val="0"/>
                        </a:spcBef>
                        <a:spcAft>
                          <a:spcPts val="0"/>
                        </a:spcAft>
                        <a:buClrTx/>
                        <a:buSzTx/>
                        <a:buFontTx/>
                        <a:buNone/>
                        <a:tabLst/>
                        <a:defRPr/>
                      </a:pPr>
                      <a:r>
                        <a:rPr lang="tr-TR" sz="1000" baseline="0" dirty="0" smtClean="0"/>
                        <a:t>Başkanımız duyuruların ardından Son Söz ve Haftanın Sözü için dostlarımıza söz verdi. Başkanımız, toplantıyı «Rotary İnsanlığa Hizmet Eder»  iyi dilekleri ile kapattı.</a:t>
                      </a:r>
                      <a:endParaRPr lang="tr-TR" sz="1000" dirty="0"/>
                    </a:p>
                  </a:txBody>
                  <a:tcPr marL="71057" marR="71057" marT="37806" marB="37806"/>
                </a:tc>
                <a:tc hMerge="1">
                  <a:txBody>
                    <a:bodyPr/>
                    <a:lstStyle/>
                    <a:p>
                      <a:endParaRPr lang="tr-TR" sz="1000" dirty="0"/>
                    </a:p>
                  </a:txBody>
                  <a:tcPr marL="71057" marR="71057" marT="37806" marB="37806"/>
                </a:tc>
              </a:tr>
              <a:tr h="306651">
                <a:tc gridSpan="2">
                  <a:txBody>
                    <a:bodyPr/>
                    <a:lstStyle/>
                    <a:p>
                      <a:r>
                        <a:rPr lang="tr-TR" sz="1000" b="1" dirty="0" smtClean="0"/>
                        <a:t>Haftanın</a:t>
                      </a:r>
                      <a:r>
                        <a:rPr lang="tr-TR" sz="1000" b="1" baseline="0" dirty="0" smtClean="0"/>
                        <a:t> Sözü: </a:t>
                      </a:r>
                    </a:p>
                    <a:p>
                      <a:endParaRPr lang="tr-TR" sz="1000" b="1" baseline="0" dirty="0" smtClean="0"/>
                    </a:p>
                    <a:p>
                      <a:pPr lvl="0"/>
                      <a:r>
                        <a:rPr lang="tr-TR" sz="1000" b="0" kern="1200" baseline="0" dirty="0" smtClean="0">
                          <a:solidFill>
                            <a:schemeClr val="tx1"/>
                          </a:solidFill>
                          <a:latin typeface="+mn-lt"/>
                          <a:ea typeface="+mn-ea"/>
                          <a:cs typeface="+mn-cs"/>
                        </a:rPr>
                        <a:t>Necil Büyükpamukçu dostumuzdan «Elleriyle çalışan insan işçidir. Elleri ve kafasıyla çalışan insan ustadır.Elleri, kafası ve yüreği ile çalışan insan sanatkardır.</a:t>
                      </a:r>
                      <a:r>
                        <a:rPr lang="tr-TR" sz="1000" kern="1200" baseline="0" dirty="0" smtClean="0">
                          <a:solidFill>
                            <a:schemeClr val="tx1"/>
                          </a:solidFill>
                          <a:latin typeface="+mn-lt"/>
                          <a:ea typeface="+mn-ea"/>
                          <a:cs typeface="+mn-cs"/>
                        </a:rPr>
                        <a:t>»  </a:t>
                      </a:r>
                      <a:r>
                        <a:rPr lang="tr-TR" sz="1000" b="1" kern="1200" baseline="0" dirty="0" smtClean="0">
                          <a:solidFill>
                            <a:schemeClr val="tx1"/>
                          </a:solidFill>
                          <a:latin typeface="+mn-lt"/>
                          <a:ea typeface="+mn-ea"/>
                          <a:cs typeface="+mn-cs"/>
                        </a:rPr>
                        <a:t>GOETHE</a:t>
                      </a:r>
                      <a:endParaRPr lang="tr-TR" sz="1000" b="1" kern="1200" baseline="0" dirty="0">
                        <a:solidFill>
                          <a:schemeClr val="tx1"/>
                        </a:solidFill>
                        <a:latin typeface="+mn-lt"/>
                        <a:ea typeface="+mn-ea"/>
                        <a:cs typeface="+mn-cs"/>
                      </a:endParaRPr>
                    </a:p>
                  </a:txBody>
                  <a:tcPr marL="71057" marR="71057" marT="37806" marB="37806"/>
                </a:tc>
                <a:tc hMerge="1">
                  <a:txBody>
                    <a:bodyPr/>
                    <a:lstStyle/>
                    <a:p>
                      <a:endParaRPr lang="tr-TR" sz="1000" dirty="0"/>
                    </a:p>
                  </a:txBody>
                  <a:tcPr marL="71057" marR="71057" marT="37806" marB="37806"/>
                </a:tc>
              </a:tr>
            </a:tbl>
          </a:graphicData>
        </a:graphic>
      </p:graphicFrame>
      <p:pic>
        <p:nvPicPr>
          <p:cNvPr id="4" name="Picture 3"/>
          <p:cNvPicPr>
            <a:picLocks noChangeAspect="1"/>
          </p:cNvPicPr>
          <p:nvPr/>
        </p:nvPicPr>
        <p:blipFill>
          <a:blip r:embed="rId3"/>
          <a:stretch>
            <a:fillRect/>
          </a:stretch>
        </p:blipFill>
        <p:spPr>
          <a:xfrm>
            <a:off x="3493957" y="442194"/>
            <a:ext cx="1762950" cy="1322213"/>
          </a:xfrm>
          <a:prstGeom prst="rect">
            <a:avLst/>
          </a:prstGeom>
        </p:spPr>
      </p:pic>
    </p:spTree>
    <p:extLst>
      <p:ext uri="{BB962C8B-B14F-4D97-AF65-F5344CB8AC3E}">
        <p14:creationId xmlns:p14="http://schemas.microsoft.com/office/powerpoint/2010/main" val="800357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947144" y="108223"/>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1505.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11984601"/>
              </p:ext>
            </p:extLst>
          </p:nvPr>
        </p:nvGraphicFramePr>
        <p:xfrm>
          <a:off x="130537" y="455981"/>
          <a:ext cx="4910346" cy="7141074"/>
        </p:xfrm>
        <a:graphic>
          <a:graphicData uri="http://schemas.openxmlformats.org/drawingml/2006/table">
            <a:tbl>
              <a:tblPr firstRow="1" bandRow="1">
                <a:tableStyleId>{2D5ABB26-0587-4C30-8999-92F81FD0307C}</a:tableStyleId>
              </a:tblPr>
              <a:tblGrid>
                <a:gridCol w="1454862"/>
                <a:gridCol w="3455484"/>
              </a:tblGrid>
              <a:tr h="306651">
                <a:tc>
                  <a:txBody>
                    <a:bodyPr/>
                    <a:lstStyle/>
                    <a:p>
                      <a:r>
                        <a:rPr lang="tr-TR" sz="1000" b="1" dirty="0" smtClean="0"/>
                        <a:t>Toplantı Tarihi</a:t>
                      </a:r>
                      <a:endParaRPr lang="tr-TR" sz="1000" b="1" dirty="0"/>
                    </a:p>
                  </a:txBody>
                  <a:tcPr marL="71057" marR="71057" marT="37806" marB="37806"/>
                </a:tc>
                <a:tc>
                  <a:txBody>
                    <a:bodyPr/>
                    <a:lstStyle/>
                    <a:p>
                      <a:r>
                        <a:rPr lang="tr-TR" sz="1000" dirty="0" smtClean="0"/>
                        <a:t>11.08.2016</a:t>
                      </a:r>
                      <a:endParaRPr lang="tr-TR" sz="1000" dirty="0"/>
                    </a:p>
                  </a:txBody>
                  <a:tcPr marL="71057" marR="71057" marT="37806" marB="37806"/>
                </a:tc>
              </a:tr>
              <a:tr h="306651">
                <a:tc>
                  <a:txBody>
                    <a:bodyPr/>
                    <a:lstStyle/>
                    <a:p>
                      <a:r>
                        <a:rPr lang="tr-TR" sz="1000" b="1" dirty="0" smtClean="0"/>
                        <a:t>İlk Gelen Dostumuz</a:t>
                      </a:r>
                      <a:endParaRPr lang="tr-TR" sz="1000" b="1" dirty="0"/>
                    </a:p>
                  </a:txBody>
                  <a:tcPr marL="71057" marR="71057" marT="37806" marB="37806"/>
                </a:tc>
                <a:tc>
                  <a:txBody>
                    <a:bodyPr/>
                    <a:lstStyle/>
                    <a:p>
                      <a:r>
                        <a:rPr lang="tr-TR" sz="1000" dirty="0" smtClean="0">
                          <a:solidFill>
                            <a:schemeClr val="tx1"/>
                          </a:solidFill>
                        </a:rPr>
                        <a:t>Eran Sözen</a:t>
                      </a:r>
                      <a:endParaRPr lang="tr-TR" sz="1000" dirty="0">
                        <a:solidFill>
                          <a:schemeClr val="tx1"/>
                        </a:solidFill>
                      </a:endParaRPr>
                    </a:p>
                  </a:txBody>
                  <a:tcPr marL="71057" marR="71057" marT="37806" marB="37806"/>
                </a:tc>
              </a:tr>
              <a:tr h="306651">
                <a:tc>
                  <a:txBody>
                    <a:bodyPr/>
                    <a:lstStyle/>
                    <a:p>
                      <a:r>
                        <a:rPr lang="tr-TR" sz="1000" b="1" smtClean="0"/>
                        <a:t>Devam Oranımız</a:t>
                      </a:r>
                      <a:endParaRPr lang="tr-TR" sz="1000" b="1" dirty="0"/>
                    </a:p>
                  </a:txBody>
                  <a:tcPr marL="71057" marR="71057" marT="37806" marB="37806"/>
                </a:tc>
                <a:tc>
                  <a:txBody>
                    <a:bodyPr/>
                    <a:lstStyle/>
                    <a:p>
                      <a:r>
                        <a:rPr lang="tr-TR" sz="1000" dirty="0" smtClean="0">
                          <a:solidFill>
                            <a:schemeClr val="tx1"/>
                          </a:solidFill>
                        </a:rPr>
                        <a:t>%53</a:t>
                      </a:r>
                      <a:endParaRPr lang="tr-TR" sz="1000" dirty="0">
                        <a:solidFill>
                          <a:schemeClr val="tx1"/>
                        </a:solidFill>
                      </a:endParaRPr>
                    </a:p>
                  </a:txBody>
                  <a:tcPr marL="71057" marR="71057" marT="37806" marB="37806"/>
                </a:tc>
              </a:tr>
              <a:tr h="306651">
                <a:tc>
                  <a:txBody>
                    <a:bodyPr/>
                    <a:lstStyle/>
                    <a:p>
                      <a:r>
                        <a:rPr lang="tr-TR" sz="1000" b="1" smtClean="0"/>
                        <a:t>Mazeretli Dostlarımız</a:t>
                      </a:r>
                      <a:endParaRPr lang="tr-TR" sz="1000" b="1" dirty="0"/>
                    </a:p>
                  </a:txBody>
                  <a:tcPr marL="71057" marR="71057" marT="37806" marB="37806"/>
                </a:tc>
                <a:tc>
                  <a:txBody>
                    <a:bodyPr/>
                    <a:lstStyle/>
                    <a:p>
                      <a:r>
                        <a:rPr lang="tr-TR" sz="1000" dirty="0" smtClean="0">
                          <a:solidFill>
                            <a:schemeClr val="tx1"/>
                          </a:solidFill>
                        </a:rPr>
                        <a:t>Ayhan İldam</a:t>
                      </a:r>
                      <a:r>
                        <a:rPr lang="tr-TR" sz="1000" baseline="0" dirty="0" smtClean="0">
                          <a:solidFill>
                            <a:schemeClr val="tx1"/>
                          </a:solidFill>
                        </a:rPr>
                        <a:t>, Kadri Güneş</a:t>
                      </a:r>
                      <a:endParaRPr lang="tr-TR" sz="1000" dirty="0">
                        <a:solidFill>
                          <a:schemeClr val="tx1"/>
                        </a:solidFill>
                      </a:endParaRPr>
                    </a:p>
                  </a:txBody>
                  <a:tcPr marL="71057" marR="71057" marT="37806" marB="37806"/>
                </a:tc>
              </a:tr>
              <a:tr h="213977">
                <a:tc>
                  <a:txBody>
                    <a:bodyPr/>
                    <a:lstStyle/>
                    <a:p>
                      <a:r>
                        <a:rPr lang="tr-TR" sz="1000" b="1" smtClean="0"/>
                        <a:t>Konuklarımız</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r>
                        <a:rPr lang="tr-TR" sz="1000" dirty="0" smtClean="0"/>
                        <a:t>Konuşmacımız</a:t>
                      </a:r>
                      <a:r>
                        <a:rPr lang="tr-TR" sz="1000" baseline="0" dirty="0" smtClean="0"/>
                        <a:t> ve Onur Konuğumuz </a:t>
                      </a:r>
                      <a:r>
                        <a:rPr lang="tr-TR" sz="1000" dirty="0" smtClean="0"/>
                        <a:t>Nursun</a:t>
                      </a:r>
                      <a:r>
                        <a:rPr lang="tr-TR" sz="1000" baseline="0" dirty="0" smtClean="0"/>
                        <a:t> Doğru </a:t>
                      </a:r>
                    </a:p>
                    <a:p>
                      <a:pPr lvl="1"/>
                      <a:r>
                        <a:rPr lang="tr-TR" sz="1000" baseline="0" dirty="0" smtClean="0"/>
                        <a:t>Ankara Yıldız Rotary Kulübü üyeleri Rotaryen Dostlarımız</a:t>
                      </a:r>
                      <a:endParaRPr lang="tr-TR" sz="1000" dirty="0" smtClean="0"/>
                    </a:p>
                    <a:p>
                      <a:pPr lvl="1"/>
                      <a:endParaRPr lang="tr-TR" sz="1000" dirty="0"/>
                    </a:p>
                  </a:txBody>
                  <a:tcPr marL="71057" marR="71057" marT="37806" marB="37806"/>
                </a:tc>
                <a:tc hMerge="1">
                  <a:txBody>
                    <a:bodyPr/>
                    <a:lstStyle/>
                    <a:p>
                      <a:endParaRPr lang="tr-TR" sz="1000" dirty="0"/>
                    </a:p>
                  </a:txBody>
                  <a:tcPr marL="71057" marR="71057" marT="37806" marB="37806"/>
                </a:tc>
              </a:tr>
              <a:tr h="181617">
                <a:tc>
                  <a:txBody>
                    <a:bodyPr/>
                    <a:lstStyle/>
                    <a:p>
                      <a:r>
                        <a:rPr lang="tr-TR" sz="1000" b="1" dirty="0" smtClean="0"/>
                        <a:t>Mutlu Günler</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endParaRPr lang="tr-TR" sz="1000" dirty="0"/>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1000" b="1" dirty="0" smtClean="0"/>
                        <a:t>Toplantı Akışı </a:t>
                      </a:r>
                    </a:p>
                    <a:p>
                      <a:pPr lvl="1" algn="just"/>
                      <a:endParaRPr lang="tr-TR" sz="1000" dirty="0" smtClean="0"/>
                    </a:p>
                    <a:p>
                      <a:pPr lvl="0" algn="just">
                        <a:lnSpc>
                          <a:spcPct val="100000"/>
                        </a:lnSpc>
                      </a:pPr>
                      <a:r>
                        <a:rPr lang="tr-TR" sz="1000" dirty="0" smtClean="0"/>
                        <a:t>Dönemimizin 5. toplantısı, Ankara Yıldız Rotary Kulübü ile Ortak Toplantı olarak yapıldı. Başkanımız Cengiz</a:t>
                      </a:r>
                      <a:r>
                        <a:rPr lang="tr-TR" sz="1000" baseline="0" dirty="0" smtClean="0"/>
                        <a:t> Kaya tarafından toplantının başında «Toplantı Gündemi» değerli dostlarımıza duyuruldu.</a:t>
                      </a:r>
                    </a:p>
                    <a:p>
                      <a:pPr lvl="0" algn="just">
                        <a:lnSpc>
                          <a:spcPct val="100000"/>
                        </a:lnSpc>
                      </a:pPr>
                      <a:r>
                        <a:rPr lang="tr-TR" sz="1000" baseline="0" dirty="0" smtClean="0"/>
                        <a:t>Yemek sonrası, toplantının resmi bölümü, Başkanımız Cengiz Kaya tarafından açıldı. Kulüp marşımız sonrasında, Ankara Yıldız Rotary Kulübü Başkanı Kemal Özberk tarafından, çana vurularak Yıldız Rotary Kulübü toplantısı açıldı. </a:t>
                      </a:r>
                    </a:p>
                    <a:p>
                      <a:pPr lvl="0" algn="just">
                        <a:lnSpc>
                          <a:spcPct val="100000"/>
                        </a:lnSpc>
                      </a:pPr>
                      <a:r>
                        <a:rPr lang="tr-TR" sz="1000" baseline="0" dirty="0" smtClean="0"/>
                        <a:t>Misafirlerin Tanıtımı bölümünde, Başkanımız Cengiz Kaya tarafından Konuşmacımız ve Onur Konuğumuz Nursun Doğru toplantıya katılan dostlarımıza  tanıtıldı.</a:t>
                      </a:r>
                    </a:p>
                    <a:p>
                      <a:pPr lvl="0" algn="just">
                        <a:lnSpc>
                          <a:spcPct val="100000"/>
                        </a:lnSpc>
                      </a:pPr>
                      <a:r>
                        <a:rPr lang="tr-TR" sz="1000" baseline="0" dirty="0" smtClean="0"/>
                        <a:t>Katılım Oranımız, Mazeretli Dostlarımız, Mutlu Gün bilgilendirilmeleri ve Kulüp haberleri Kulüp Genel Sekreteri Rtn. Mert Özmut tarafından yapıldı. Özgeçmişleri Rtn. Mert Özmut tarafından okunan, Rtn. Murat Doğru dostumuz ve değerli eşi Nursun Doğru tarafından sırasıyla «Yeşil Bina Teknolojilerindeki Yeni Gelişmeler ve Sürdürülebilir Performanslı Yerleşimler SÜPERKENT Projesi» konulu interaktif  bir sunum yapıldı. </a:t>
                      </a:r>
                      <a:endParaRPr lang="tr-TR" sz="1000" baseline="0" dirty="0" smtClean="0">
                        <a:solidFill>
                          <a:srgbClr val="FF0000"/>
                        </a:solidFill>
                      </a:endParaRPr>
                    </a:p>
                    <a:p>
                      <a:pPr lvl="0" algn="just">
                        <a:lnSpc>
                          <a:spcPct val="100000"/>
                        </a:lnSpc>
                      </a:pPr>
                      <a:r>
                        <a:rPr lang="tr-TR" sz="1000" baseline="0" dirty="0" smtClean="0"/>
                        <a:t>Ekim ayı içinde yapılması düşünülen Çanakkale  Gezisi ile ilgili çalışmalar GDB. Ahmet Akyol tarafından dostlarımıza duyuruldu. Konu ile ilgili görüşler paylaşıldı.</a:t>
                      </a:r>
                    </a:p>
                    <a:p>
                      <a:pPr lvl="0" algn="l">
                        <a:lnSpc>
                          <a:spcPct val="100000"/>
                        </a:lnSpc>
                      </a:pPr>
                      <a:r>
                        <a:rPr lang="tr-TR" sz="1000" baseline="0" dirty="0" smtClean="0"/>
                        <a:t>Başkanımız toplantıyı en iyi dilekler ile kapatırken, Ankara Yıldız Rotary Kulübü Başkanı, üyelerine ve tüm dostlarımıza toplantıya katıldıkları için teşekkür edip, mutluluk, sağlık ve esenlikler dolu bir hafta diledi. </a:t>
                      </a:r>
                    </a:p>
                    <a:p>
                      <a:pPr lvl="0" algn="l">
                        <a:lnSpc>
                          <a:spcPct val="100000"/>
                        </a:lnSpc>
                      </a:pPr>
                      <a:r>
                        <a:rPr lang="tr-TR" sz="1000" baseline="0" dirty="0" smtClean="0"/>
                        <a:t>                                                                                                            </a:t>
                      </a:r>
                    </a:p>
                    <a:p>
                      <a:pPr lvl="0" algn="l">
                        <a:lnSpc>
                          <a:spcPct val="100000"/>
                        </a:lnSpc>
                      </a:pPr>
                      <a:r>
                        <a:rPr lang="tr-TR" sz="1000" b="1" dirty="0" smtClean="0"/>
                        <a:t>Haftanın</a:t>
                      </a:r>
                      <a:r>
                        <a:rPr lang="tr-TR" sz="1000" b="1" baseline="0" dirty="0" smtClean="0"/>
                        <a:t> Sözü:  </a:t>
                      </a:r>
                    </a:p>
                    <a:p>
                      <a:pPr lvl="0" algn="l">
                        <a:lnSpc>
                          <a:spcPct val="100000"/>
                        </a:lnSpc>
                      </a:pPr>
                      <a:r>
                        <a:rPr lang="tr-TR" sz="1000" b="0" baseline="0" dirty="0" smtClean="0"/>
                        <a:t>Cengiz Kaya Başkanımız’dan </a:t>
                      </a:r>
                      <a:r>
                        <a:rPr lang="tr-TR" sz="1000" b="0" kern="1200" baseline="0" dirty="0" smtClean="0">
                          <a:solidFill>
                            <a:schemeClr val="tx1"/>
                          </a:solidFill>
                          <a:latin typeface="+mn-lt"/>
                          <a:ea typeface="+mn-ea"/>
                          <a:cs typeface="+mn-cs"/>
                        </a:rPr>
                        <a:t> «</a:t>
                      </a:r>
                      <a:r>
                        <a:rPr lang="tr-TR" sz="2800" b="0" kern="1200" dirty="0" smtClean="0">
                          <a:solidFill>
                            <a:schemeClr val="tx1"/>
                          </a:solidFill>
                          <a:latin typeface="+mn-lt"/>
                          <a:ea typeface="+mn-ea"/>
                          <a:cs typeface="+mn-cs"/>
                        </a:rPr>
                        <a:t> </a:t>
                      </a:r>
                      <a:r>
                        <a:rPr lang="tr-TR" sz="1000" b="0" kern="1200" dirty="0" smtClean="0">
                          <a:solidFill>
                            <a:schemeClr val="tx1"/>
                          </a:solidFill>
                          <a:latin typeface="+mn-lt"/>
                          <a:ea typeface="+mn-ea"/>
                          <a:cs typeface="+mn-cs"/>
                        </a:rPr>
                        <a:t>Eğitimdir ki, Bir Milleti ya Özgür, Bağımsız, Şanlı, Yüksek bir</a:t>
                      </a:r>
                      <a:r>
                        <a:rPr lang="tr-TR" sz="1000" kern="1200" dirty="0" smtClean="0">
                          <a:solidFill>
                            <a:schemeClr val="tx1"/>
                          </a:solidFill>
                          <a:latin typeface="+mn-lt"/>
                          <a:ea typeface="+mn-ea"/>
                          <a:cs typeface="+mn-cs"/>
                        </a:rPr>
                        <a:t> topluluk halinde yaşatır;  ya da Esaret ve Sefalete terk eder. «  </a:t>
                      </a:r>
                      <a:r>
                        <a:rPr lang="tr-TR" sz="1000" b="1" kern="1200" dirty="0" smtClean="0">
                          <a:solidFill>
                            <a:schemeClr val="tx1"/>
                          </a:solidFill>
                          <a:latin typeface="+mn-lt"/>
                          <a:ea typeface="+mn-ea"/>
                          <a:cs typeface="+mn-cs"/>
                        </a:rPr>
                        <a:t>Mustafa Kemal ATATÜRK</a:t>
                      </a:r>
                    </a:p>
                    <a:p>
                      <a:pPr lvl="1" algn="ctr"/>
                      <a:endParaRPr lang="tr-TR" sz="1000" kern="1200" baseline="0" dirty="0" smtClean="0">
                        <a:solidFill>
                          <a:schemeClr val="tx1"/>
                        </a:solidFill>
                        <a:latin typeface="+mn-lt"/>
                        <a:ea typeface="+mn-ea"/>
                        <a:cs typeface="+mn-cs"/>
                      </a:endParaRPr>
                    </a:p>
                    <a:p>
                      <a:pPr lvl="1" algn="just"/>
                      <a:endParaRPr lang="tr-TR" sz="1000" dirty="0"/>
                    </a:p>
                  </a:txBody>
                  <a:tcPr marL="71057" marR="71057" marT="37806" marB="37806"/>
                </a:tc>
                <a:tc hMerge="1">
                  <a:txBody>
                    <a:bodyPr/>
                    <a:lstStyle/>
                    <a:p>
                      <a:endParaRPr lang="tr-TR" sz="1000" dirty="0"/>
                    </a:p>
                  </a:txBody>
                  <a:tcPr marL="71057" marR="71057" marT="37806" marB="37806"/>
                </a:tc>
              </a:tr>
              <a:tr h="306651">
                <a:tc>
                  <a:txBody>
                    <a:bodyPr/>
                    <a:lstStyle/>
                    <a:p>
                      <a:endParaRPr lang="tr-TR" sz="1000" dirty="0"/>
                    </a:p>
                  </a:txBody>
                  <a:tcPr marL="71057" marR="71057" marT="37806" marB="37806"/>
                </a:tc>
                <a:tc>
                  <a:txBody>
                    <a:bodyPr/>
                    <a:lstStyle/>
                    <a:p>
                      <a:endParaRPr lang="tr-TR" sz="1000" dirty="0"/>
                    </a:p>
                  </a:txBody>
                  <a:tcPr marL="71057" marR="71057" marT="37806" marB="37806"/>
                </a:tc>
              </a:tr>
            </a:tbl>
          </a:graphicData>
        </a:graphic>
      </p:graphicFrame>
      <p:pic>
        <p:nvPicPr>
          <p:cNvPr id="6" name="Picture 5"/>
          <p:cNvPicPr>
            <a:picLocks noChangeAspect="1"/>
          </p:cNvPicPr>
          <p:nvPr/>
        </p:nvPicPr>
        <p:blipFill>
          <a:blip r:embed="rId3"/>
          <a:stretch>
            <a:fillRect/>
          </a:stretch>
        </p:blipFill>
        <p:spPr>
          <a:xfrm>
            <a:off x="3493957" y="468263"/>
            <a:ext cx="1762950" cy="1322213"/>
          </a:xfrm>
          <a:prstGeom prst="rect">
            <a:avLst/>
          </a:prstGeom>
        </p:spPr>
      </p:pic>
    </p:spTree>
    <p:extLst>
      <p:ext uri="{BB962C8B-B14F-4D97-AF65-F5344CB8AC3E}">
        <p14:creationId xmlns:p14="http://schemas.microsoft.com/office/powerpoint/2010/main" val="1450605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947144" y="108223"/>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1506.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616794921"/>
              </p:ext>
            </p:extLst>
          </p:nvPr>
        </p:nvGraphicFramePr>
        <p:xfrm>
          <a:off x="202545" y="324247"/>
          <a:ext cx="4910346" cy="7623876"/>
        </p:xfrm>
        <a:graphic>
          <a:graphicData uri="http://schemas.openxmlformats.org/drawingml/2006/table">
            <a:tbl>
              <a:tblPr firstRow="1" bandRow="1">
                <a:tableStyleId>{2D5ABB26-0587-4C30-8999-92F81FD0307C}</a:tableStyleId>
              </a:tblPr>
              <a:tblGrid>
                <a:gridCol w="1454862"/>
                <a:gridCol w="3455484"/>
              </a:tblGrid>
              <a:tr h="306651">
                <a:tc>
                  <a:txBody>
                    <a:bodyPr/>
                    <a:lstStyle/>
                    <a:p>
                      <a:r>
                        <a:rPr lang="tr-TR" sz="1000" b="1" dirty="0" smtClean="0"/>
                        <a:t>Toplantı Tarihi</a:t>
                      </a:r>
                      <a:endParaRPr lang="tr-TR" sz="1000" b="1" dirty="0"/>
                    </a:p>
                  </a:txBody>
                  <a:tcPr marL="71057" marR="71057" marT="37806" marB="37806"/>
                </a:tc>
                <a:tc>
                  <a:txBody>
                    <a:bodyPr/>
                    <a:lstStyle/>
                    <a:p>
                      <a:r>
                        <a:rPr lang="tr-TR" sz="1000" dirty="0" smtClean="0"/>
                        <a:t>18.08.2016</a:t>
                      </a:r>
                      <a:endParaRPr lang="tr-TR" sz="1000" dirty="0"/>
                    </a:p>
                  </a:txBody>
                  <a:tcPr marL="71057" marR="71057" marT="37806" marB="37806"/>
                </a:tc>
              </a:tr>
              <a:tr h="306651">
                <a:tc>
                  <a:txBody>
                    <a:bodyPr/>
                    <a:lstStyle/>
                    <a:p>
                      <a:r>
                        <a:rPr lang="tr-TR" sz="1000" b="1" dirty="0" smtClean="0"/>
                        <a:t>İlk Gelen Dostumuz</a:t>
                      </a:r>
                      <a:endParaRPr lang="tr-TR" sz="1000" b="1" dirty="0"/>
                    </a:p>
                  </a:txBody>
                  <a:tcPr marL="71057" marR="71057" marT="37806" marB="37806"/>
                </a:tc>
                <a:tc>
                  <a:txBody>
                    <a:bodyPr/>
                    <a:lstStyle/>
                    <a:p>
                      <a:r>
                        <a:rPr lang="tr-TR" sz="1000" dirty="0" smtClean="0">
                          <a:solidFill>
                            <a:schemeClr val="tx1"/>
                          </a:solidFill>
                        </a:rPr>
                        <a:t>Abdullah Küreğibüyük</a:t>
                      </a:r>
                      <a:endParaRPr lang="tr-TR" sz="1000" dirty="0">
                        <a:solidFill>
                          <a:schemeClr val="tx1"/>
                        </a:solidFill>
                      </a:endParaRPr>
                    </a:p>
                  </a:txBody>
                  <a:tcPr marL="71057" marR="71057" marT="37806" marB="37806"/>
                </a:tc>
              </a:tr>
              <a:tr h="306651">
                <a:tc>
                  <a:txBody>
                    <a:bodyPr/>
                    <a:lstStyle/>
                    <a:p>
                      <a:r>
                        <a:rPr lang="tr-TR" sz="1000" b="1" dirty="0" smtClean="0"/>
                        <a:t>Devam Oranımız</a:t>
                      </a:r>
                      <a:endParaRPr lang="tr-TR" sz="1000" b="1" dirty="0"/>
                    </a:p>
                  </a:txBody>
                  <a:tcPr marL="71057" marR="71057" marT="37806" marB="37806"/>
                </a:tc>
                <a:tc>
                  <a:txBody>
                    <a:bodyPr/>
                    <a:lstStyle/>
                    <a:p>
                      <a:r>
                        <a:rPr lang="tr-TR" sz="1000" dirty="0" smtClean="0">
                          <a:solidFill>
                            <a:schemeClr val="tx1"/>
                          </a:solidFill>
                        </a:rPr>
                        <a:t>%63</a:t>
                      </a:r>
                      <a:endParaRPr lang="tr-TR" sz="1000" dirty="0">
                        <a:solidFill>
                          <a:schemeClr val="tx1"/>
                        </a:solidFill>
                      </a:endParaRPr>
                    </a:p>
                  </a:txBody>
                  <a:tcPr marL="71057" marR="71057" marT="37806" marB="37806"/>
                </a:tc>
              </a:tr>
              <a:tr h="306651">
                <a:tc>
                  <a:txBody>
                    <a:bodyPr/>
                    <a:lstStyle/>
                    <a:p>
                      <a:r>
                        <a:rPr lang="tr-TR" sz="1000" b="1" dirty="0" smtClean="0"/>
                        <a:t>Mazeretli Dostlarımız</a:t>
                      </a:r>
                      <a:endParaRPr lang="tr-TR" sz="1000" b="1" dirty="0"/>
                    </a:p>
                  </a:txBody>
                  <a:tcPr marL="71057" marR="71057" marT="37806" marB="37806"/>
                </a:tc>
                <a:tc>
                  <a:txBody>
                    <a:bodyPr/>
                    <a:lstStyle/>
                    <a:p>
                      <a:r>
                        <a:rPr lang="tr-TR" sz="1000" dirty="0" smtClean="0">
                          <a:solidFill>
                            <a:schemeClr val="tx1"/>
                          </a:solidFill>
                        </a:rPr>
                        <a:t>Ayhan İldam</a:t>
                      </a:r>
                      <a:r>
                        <a:rPr lang="tr-TR" sz="1000" baseline="0" dirty="0" smtClean="0">
                          <a:solidFill>
                            <a:schemeClr val="tx1"/>
                          </a:solidFill>
                        </a:rPr>
                        <a:t>, Levent Çolak,</a:t>
                      </a:r>
                    </a:p>
                    <a:p>
                      <a:r>
                        <a:rPr lang="tr-TR" sz="1000" baseline="0" dirty="0" smtClean="0">
                          <a:solidFill>
                            <a:schemeClr val="tx1"/>
                          </a:solidFill>
                        </a:rPr>
                        <a:t> Ahmet Akyol, Ömer Yukaruç, </a:t>
                      </a:r>
                    </a:p>
                    <a:p>
                      <a:r>
                        <a:rPr lang="tr-TR" sz="1000" baseline="0" dirty="0" smtClean="0">
                          <a:solidFill>
                            <a:schemeClr val="tx1"/>
                          </a:solidFill>
                        </a:rPr>
                        <a:t>Kerim Sefer, Emre Öztürk, Zafer Gizer</a:t>
                      </a:r>
                      <a:endParaRPr lang="tr-TR" sz="1000" dirty="0">
                        <a:solidFill>
                          <a:schemeClr val="tx1"/>
                        </a:solidFill>
                      </a:endParaRPr>
                    </a:p>
                  </a:txBody>
                  <a:tcPr marL="71057" marR="71057" marT="37806" marB="37806"/>
                </a:tc>
              </a:tr>
              <a:tr h="213977">
                <a:tc>
                  <a:txBody>
                    <a:bodyPr/>
                    <a:lstStyle/>
                    <a:p>
                      <a:r>
                        <a:rPr lang="tr-TR" sz="1000" b="1" dirty="0" smtClean="0"/>
                        <a:t>Konuklarımız</a:t>
                      </a:r>
                      <a:endParaRPr lang="tr-TR" sz="1000" b="1" dirty="0"/>
                    </a:p>
                  </a:txBody>
                  <a:tcPr marL="71057" marR="71057" marT="37806" marB="37806"/>
                </a:tc>
                <a:tc>
                  <a:txBody>
                    <a:bodyPr/>
                    <a:lstStyle/>
                    <a:p>
                      <a:endParaRPr lang="tr-TR" sz="1000" dirty="0">
                        <a:solidFill>
                          <a:srgbClr val="FF0000"/>
                        </a:solidFill>
                      </a:endParaRPr>
                    </a:p>
                  </a:txBody>
                  <a:tcPr marL="71057" marR="71057" marT="37806" marB="37806"/>
                </a:tc>
              </a:tr>
              <a:tr h="306651">
                <a:tc gridSpan="2">
                  <a:txBody>
                    <a:bodyPr/>
                    <a:lstStyle/>
                    <a:p>
                      <a:pPr lvl="1"/>
                      <a:r>
                        <a:rPr lang="tr-TR" sz="1000" dirty="0" smtClean="0">
                          <a:solidFill>
                            <a:schemeClr val="tx1"/>
                          </a:solidFill>
                        </a:rPr>
                        <a:t>Konuşmacı ve onur konuğumuz Melih Özbek</a:t>
                      </a:r>
                    </a:p>
                    <a:p>
                      <a:pPr lvl="1"/>
                      <a:r>
                        <a:rPr lang="tr-TR" sz="1000" dirty="0" smtClean="0">
                          <a:solidFill>
                            <a:schemeClr val="tx1"/>
                          </a:solidFill>
                        </a:rPr>
                        <a:t>Ankara Kavaklıdere Rotary Kulübü üyeleri Rotaryen Dostlarımız</a:t>
                      </a:r>
                      <a:endParaRPr lang="tr-TR" sz="10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1000" b="1" dirty="0" smtClean="0"/>
                        <a:t>Mutlu Günler</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r>
                        <a:rPr lang="tr-TR" sz="1000" baseline="0" dirty="0" smtClean="0">
                          <a:solidFill>
                            <a:schemeClr val="tx1"/>
                          </a:solidFill>
                        </a:rPr>
                        <a:t>15 Ağustos -- Ayhan-Lale İldam dostlarımızın kızı Eda Bengü’nün  doğumgünü,</a:t>
                      </a:r>
                    </a:p>
                    <a:p>
                      <a:pPr lvl="1"/>
                      <a:r>
                        <a:rPr lang="tr-TR" sz="1000" baseline="0" dirty="0" smtClean="0">
                          <a:solidFill>
                            <a:schemeClr val="tx1"/>
                          </a:solidFill>
                        </a:rPr>
                        <a:t>15 Ağustos -- Sevil-Cengiz Kaya dostlarımızın oğlu Hakkı Alp ‘in doğum günü,</a:t>
                      </a:r>
                      <a:endParaRPr lang="tr-TR" sz="1000" dirty="0" smtClean="0">
                        <a:solidFill>
                          <a:schemeClr val="tx1"/>
                        </a:solidFill>
                      </a:endParaRPr>
                    </a:p>
                    <a:p>
                      <a:pPr lvl="1"/>
                      <a:r>
                        <a:rPr lang="tr-TR" sz="1000" dirty="0" smtClean="0">
                          <a:solidFill>
                            <a:schemeClr val="tx1"/>
                          </a:solidFill>
                        </a:rPr>
                        <a:t>18 Ağustos -- Rtn. Erdinç Demirbaş dostumuzun doğum günü,</a:t>
                      </a:r>
                    </a:p>
                    <a:p>
                      <a:pPr lvl="1"/>
                      <a:r>
                        <a:rPr lang="tr-TR" sz="1000" dirty="0" smtClean="0">
                          <a:solidFill>
                            <a:schemeClr val="tx1"/>
                          </a:solidFill>
                        </a:rPr>
                        <a:t>20 Ağustos – Lale - Ahmet Akyol dostlarımızın evlilik yıldönümü,</a:t>
                      </a:r>
                    </a:p>
                    <a:p>
                      <a:pPr lvl="1"/>
                      <a:r>
                        <a:rPr lang="tr-TR" sz="1000" dirty="0" smtClean="0">
                          <a:solidFill>
                            <a:schemeClr val="tx1"/>
                          </a:solidFill>
                        </a:rPr>
                        <a:t>22 Ağustos – Suna Kodaman dostumuzun doğum günü,</a:t>
                      </a:r>
                    </a:p>
                    <a:p>
                      <a:pPr lvl="1"/>
                      <a:r>
                        <a:rPr lang="tr-TR" sz="1000" dirty="0" smtClean="0">
                          <a:solidFill>
                            <a:schemeClr val="tx1"/>
                          </a:solidFill>
                        </a:rPr>
                        <a:t>24 Ağustos – GDB. Ayhan İldam dostumuzun</a:t>
                      </a:r>
                      <a:r>
                        <a:rPr lang="tr-TR" sz="1000" baseline="0" dirty="0" smtClean="0">
                          <a:solidFill>
                            <a:schemeClr val="tx1"/>
                          </a:solidFill>
                        </a:rPr>
                        <a:t> doğum günü,</a:t>
                      </a:r>
                      <a:endParaRPr lang="tr-TR" sz="1000" dirty="0"/>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1000" b="1" dirty="0" smtClean="0"/>
                        <a:t>Toplantı Akışı </a:t>
                      </a:r>
                    </a:p>
                    <a:p>
                      <a:pPr lvl="0" algn="just"/>
                      <a:r>
                        <a:rPr lang="tr-TR" sz="1000" dirty="0" smtClean="0"/>
                        <a:t>Dönemimizin 6. toplantısı, Ankara Kavaklıdere Rotary Kulübü ile Ortak Toplantı olarak yapıldı. Başkanımız Cengiz</a:t>
                      </a:r>
                      <a:r>
                        <a:rPr lang="tr-TR" sz="1000" baseline="0" dirty="0" smtClean="0"/>
                        <a:t> Kaya tarafından toplantının başında «Toplantı Gündemi» değerli dostlarımıza duyuruldu. Yemek sonrası, toplantının resmi bölümü, sırasıyla Ankara Kavaklıdere Rotary Kulübü Başkanı Yakup Hazan ve Başkanımız Cengiz Kaya tarafından çana vurularak açıldı. Kulüp marşımız sonrasında, Misafirlerin Tanıtımı bölümünde, Başkanımız Cengiz Kaya tarafından Konuşmacımız ve Onur Konuğumuz Melih Özbek  toplantıya katılan dostlarımıza  tanıtıldı. Kulüp Genel Sekreterimiz izinli olduğundan, Katılım Oranımız, Mazeretli Dostlarımız, Mutlu Gün bilgilendirilmeleri ve Kulüp haberleri önceki dönem Kulüp Genel Sekreteri ve dönem Asbaşkanımız Rtn.Eran Sözen tarafından yapıldı.</a:t>
                      </a:r>
                    </a:p>
                    <a:p>
                      <a:pPr lvl="0" algn="just"/>
                      <a:r>
                        <a:rPr lang="tr-TR" sz="1000" baseline="0" dirty="0" smtClean="0"/>
                        <a:t>Konuşmacımız Melih Özbek’in özgeçmişi Rtn. Gence Erdağı tarafından yapıldıktan sonra, konuşmacımız makine mühendisi, yazılımcı ve fotoğraf sanatçısı Melih Özbek tarafından «Hayatımı Değiştiren Kuş» isimli bir sunuş yapıldı. İlgiyle izlenen kuşlarla ilgili sunuş sırasında ve sonrasında dostlarımız tarafından konuşmacımız Melih Özbek’e sorular yöneltildi. Toplantının duyurular bölümünde, Seda-Haluk dostlarımızın kızları Simge ve Emre’nin düğün törenlerine yönelik bilgilendirme   Başkanımız Cengiz Kaya tarafınadn yapıldı. </a:t>
                      </a:r>
                    </a:p>
                    <a:p>
                      <a:pPr lvl="0" algn="just"/>
                      <a:r>
                        <a:rPr lang="tr-TR" sz="1000" baseline="0" dirty="0" smtClean="0"/>
                        <a:t>Ekim ayı içinde yapılması düşünülen Çanakkale  Gezisi ile ilgili çalışmalar seyehat bilgileri GDB. Namık Kodaman dostumuz tarafından dostlarımıza duyuruldu. Konu ile ilgili görüşler paylaşıldı.</a:t>
                      </a:r>
                    </a:p>
                    <a:p>
                      <a:pPr lvl="0" algn="l"/>
                      <a:r>
                        <a:rPr lang="tr-TR" sz="1000" baseline="0" dirty="0" smtClean="0"/>
                        <a:t>Başkanımız toplantıyı en iyi dilekler ile kapatırken, Ankara Kavaklıdere  Rotary Kulübü Başkanı, üyelerine ve tüm dostlarımıza toplantıya katıldıkları için teşekkür edip, mutluluk, sağlık ve esenlikler dolu bir hafta diledi.                                                                              </a:t>
                      </a:r>
                    </a:p>
                    <a:p>
                      <a:pPr lvl="0" algn="l"/>
                      <a:r>
                        <a:rPr lang="tr-TR" sz="1000" b="1" dirty="0" smtClean="0"/>
                        <a:t>Haftanın</a:t>
                      </a:r>
                      <a:r>
                        <a:rPr lang="tr-TR" sz="1000" b="1" baseline="0" dirty="0" smtClean="0"/>
                        <a:t> Sözü:  </a:t>
                      </a:r>
                    </a:p>
                    <a:p>
                      <a:pPr algn="just"/>
                      <a:r>
                        <a:rPr lang="tr-TR" sz="1000" b="0" baseline="0" dirty="0" smtClean="0"/>
                        <a:t>Cengiz Kaya Başkanımız’dan</a:t>
                      </a:r>
                      <a:r>
                        <a:rPr lang="tr-TR" sz="1000" b="1" baseline="0" dirty="0" smtClean="0"/>
                        <a:t> </a:t>
                      </a:r>
                      <a:r>
                        <a:rPr lang="tr-TR" sz="1000" b="0" kern="1200" baseline="0" dirty="0" smtClean="0">
                          <a:solidFill>
                            <a:schemeClr val="tx1"/>
                          </a:solidFill>
                          <a:latin typeface="+mn-lt"/>
                          <a:ea typeface="+mn-ea"/>
                          <a:cs typeface="+mn-cs"/>
                        </a:rPr>
                        <a:t> «</a:t>
                      </a:r>
                      <a:r>
                        <a:rPr lang="tr-TR" sz="1000" b="0" kern="1200" dirty="0" smtClean="0">
                          <a:solidFill>
                            <a:schemeClr val="tx1"/>
                          </a:solidFill>
                          <a:latin typeface="+mn-lt"/>
                          <a:ea typeface="+mn-ea"/>
                          <a:cs typeface="+mn-cs"/>
                        </a:rPr>
                        <a:t>Siz Kendi Elinizle Teslim Etmedikçe, Kimse Kendinize Olan Saygınızı Elinizden Alamaz. «  </a:t>
                      </a:r>
                      <a:r>
                        <a:rPr lang="tr-TR" sz="1000" b="1" kern="1200" dirty="0" smtClean="0">
                          <a:solidFill>
                            <a:schemeClr val="tx1"/>
                          </a:solidFill>
                          <a:latin typeface="+mn-lt"/>
                          <a:ea typeface="+mn-ea"/>
                          <a:cs typeface="+mn-cs"/>
                        </a:rPr>
                        <a:t>Mahatma Gandhi</a:t>
                      </a:r>
                      <a:endParaRPr lang="en-US" sz="1000" b="1" kern="1200" dirty="0" smtClean="0">
                        <a:solidFill>
                          <a:schemeClr val="tx1"/>
                        </a:solidFill>
                        <a:latin typeface="+mn-lt"/>
                        <a:ea typeface="+mn-ea"/>
                        <a:cs typeface="+mn-cs"/>
                      </a:endParaRPr>
                    </a:p>
                    <a:p>
                      <a:pPr lvl="1" algn="just"/>
                      <a:endParaRPr lang="tr-TR" sz="1000" dirty="0"/>
                    </a:p>
                  </a:txBody>
                  <a:tcPr marL="71057" marR="71057" marT="37806" marB="37806"/>
                </a:tc>
                <a:tc hMerge="1">
                  <a:txBody>
                    <a:bodyPr/>
                    <a:lstStyle/>
                    <a:p>
                      <a:endParaRPr lang="tr-TR" sz="1000" dirty="0"/>
                    </a:p>
                  </a:txBody>
                  <a:tcPr marL="71057" marR="71057" marT="37806" marB="37806"/>
                </a:tc>
              </a:tr>
              <a:tr h="306651">
                <a:tc>
                  <a:txBody>
                    <a:bodyPr/>
                    <a:lstStyle/>
                    <a:p>
                      <a:endParaRPr lang="tr-TR" sz="1000" dirty="0"/>
                    </a:p>
                  </a:txBody>
                  <a:tcPr marL="71057" marR="71057" marT="37806" marB="37806"/>
                </a:tc>
                <a:tc>
                  <a:txBody>
                    <a:bodyPr/>
                    <a:lstStyle/>
                    <a:p>
                      <a:endParaRPr lang="tr-TR" sz="1000" dirty="0"/>
                    </a:p>
                  </a:txBody>
                  <a:tcPr marL="71057" marR="71057" marT="37806" marB="37806"/>
                </a:tc>
              </a:tr>
            </a:tbl>
          </a:graphicData>
        </a:graphic>
      </p:graphicFrame>
      <p:pic>
        <p:nvPicPr>
          <p:cNvPr id="6" name="Picture 5"/>
          <p:cNvPicPr>
            <a:picLocks noChangeAspect="1"/>
          </p:cNvPicPr>
          <p:nvPr/>
        </p:nvPicPr>
        <p:blipFill>
          <a:blip r:embed="rId3"/>
          <a:stretch>
            <a:fillRect/>
          </a:stretch>
        </p:blipFill>
        <p:spPr>
          <a:xfrm>
            <a:off x="3520589" y="286271"/>
            <a:ext cx="1762950" cy="1322213"/>
          </a:xfrm>
          <a:prstGeom prst="rect">
            <a:avLst/>
          </a:prstGeom>
        </p:spPr>
      </p:pic>
    </p:spTree>
    <p:extLst>
      <p:ext uri="{BB962C8B-B14F-4D97-AF65-F5344CB8AC3E}">
        <p14:creationId xmlns:p14="http://schemas.microsoft.com/office/powerpoint/2010/main" val="875455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250454"/>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1507.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521396833"/>
              </p:ext>
            </p:extLst>
          </p:nvPr>
        </p:nvGraphicFramePr>
        <p:xfrm>
          <a:off x="202545" y="889332"/>
          <a:ext cx="4910346" cy="6635715"/>
        </p:xfrm>
        <a:graphic>
          <a:graphicData uri="http://schemas.openxmlformats.org/drawingml/2006/table">
            <a:tbl>
              <a:tblPr firstRow="1" bandRow="1">
                <a:tableStyleId>{2D5ABB26-0587-4C30-8999-92F81FD0307C}</a:tableStyleId>
              </a:tblPr>
              <a:tblGrid>
                <a:gridCol w="1454862"/>
                <a:gridCol w="3455484"/>
              </a:tblGrid>
              <a:tr h="306651">
                <a:tc>
                  <a:txBody>
                    <a:bodyPr/>
                    <a:lstStyle/>
                    <a:p>
                      <a:r>
                        <a:rPr lang="tr-TR" sz="1000" b="1" dirty="0" smtClean="0"/>
                        <a:t>Toplantı Tarihi</a:t>
                      </a:r>
                      <a:endParaRPr lang="tr-TR" sz="1000" b="1" dirty="0"/>
                    </a:p>
                  </a:txBody>
                  <a:tcPr marL="71057" marR="71057" marT="37806" marB="37806"/>
                </a:tc>
                <a:tc>
                  <a:txBody>
                    <a:bodyPr/>
                    <a:lstStyle/>
                    <a:p>
                      <a:r>
                        <a:rPr lang="tr-TR" sz="1000" dirty="0" smtClean="0"/>
                        <a:t>25.08.2016</a:t>
                      </a:r>
                      <a:endParaRPr lang="tr-TR" sz="1000" dirty="0"/>
                    </a:p>
                  </a:txBody>
                  <a:tcPr marL="71057" marR="71057" marT="37806" marB="37806"/>
                </a:tc>
              </a:tr>
              <a:tr h="306651">
                <a:tc>
                  <a:txBody>
                    <a:bodyPr/>
                    <a:lstStyle/>
                    <a:p>
                      <a:r>
                        <a:rPr lang="tr-TR" sz="1000" b="1" dirty="0" smtClean="0"/>
                        <a:t>İlk Gelen Dostumuz</a:t>
                      </a:r>
                      <a:endParaRPr lang="tr-TR" sz="1000" b="1" dirty="0"/>
                    </a:p>
                  </a:txBody>
                  <a:tcPr marL="71057" marR="71057" marT="37806" marB="37806"/>
                </a:tc>
                <a:tc>
                  <a:txBody>
                    <a:bodyPr/>
                    <a:lstStyle/>
                    <a:p>
                      <a:r>
                        <a:rPr lang="tr-TR" sz="1000" dirty="0" smtClean="0">
                          <a:solidFill>
                            <a:schemeClr val="tx1"/>
                          </a:solidFill>
                        </a:rPr>
                        <a:t>Emre Öztürk</a:t>
                      </a:r>
                      <a:endParaRPr lang="tr-TR" sz="1000" dirty="0">
                        <a:solidFill>
                          <a:schemeClr val="tx1"/>
                        </a:solidFill>
                      </a:endParaRPr>
                    </a:p>
                  </a:txBody>
                  <a:tcPr marL="71057" marR="71057" marT="37806" marB="37806"/>
                </a:tc>
              </a:tr>
              <a:tr h="306651">
                <a:tc>
                  <a:txBody>
                    <a:bodyPr/>
                    <a:lstStyle/>
                    <a:p>
                      <a:r>
                        <a:rPr lang="tr-TR" sz="1000" b="1" dirty="0" smtClean="0"/>
                        <a:t>Devam Oranımız</a:t>
                      </a:r>
                      <a:endParaRPr lang="tr-TR" sz="1000" b="1" dirty="0"/>
                    </a:p>
                  </a:txBody>
                  <a:tcPr marL="71057" marR="71057" marT="37806" marB="37806"/>
                </a:tc>
                <a:tc>
                  <a:txBody>
                    <a:bodyPr/>
                    <a:lstStyle/>
                    <a:p>
                      <a:r>
                        <a:rPr lang="tr-TR" sz="1000" dirty="0" smtClean="0">
                          <a:solidFill>
                            <a:schemeClr val="tx1"/>
                          </a:solidFill>
                        </a:rPr>
                        <a:t>% 41</a:t>
                      </a:r>
                      <a:endParaRPr lang="tr-TR" sz="1000" dirty="0">
                        <a:solidFill>
                          <a:schemeClr val="tx1"/>
                        </a:solidFill>
                      </a:endParaRPr>
                    </a:p>
                  </a:txBody>
                  <a:tcPr marL="71057" marR="71057" marT="37806" marB="37806"/>
                </a:tc>
              </a:tr>
              <a:tr h="306651">
                <a:tc>
                  <a:txBody>
                    <a:bodyPr/>
                    <a:lstStyle/>
                    <a:p>
                      <a:r>
                        <a:rPr lang="tr-TR" sz="1000" b="1" dirty="0" smtClean="0"/>
                        <a:t>Mazeretli Dostlarımız</a:t>
                      </a:r>
                      <a:endParaRPr lang="tr-TR" sz="1000" b="1" dirty="0"/>
                    </a:p>
                  </a:txBody>
                  <a:tcPr marL="71057" marR="71057" marT="37806" marB="37806"/>
                </a:tc>
                <a:tc>
                  <a:txBody>
                    <a:bodyPr/>
                    <a:lstStyle/>
                    <a:p>
                      <a:r>
                        <a:rPr lang="tr-TR" sz="1000" baseline="0" dirty="0" smtClean="0">
                          <a:solidFill>
                            <a:schemeClr val="tx1"/>
                          </a:solidFill>
                        </a:rPr>
                        <a:t>Levent Çolak, , Ömer Yukaruç, Murat Doğru,Gence Erdağı</a:t>
                      </a:r>
                      <a:endParaRPr lang="tr-TR" sz="1000" dirty="0">
                        <a:solidFill>
                          <a:schemeClr val="tx1"/>
                        </a:solidFill>
                      </a:endParaRPr>
                    </a:p>
                  </a:txBody>
                  <a:tcPr marL="71057" marR="71057" marT="37806" marB="37806"/>
                </a:tc>
              </a:tr>
              <a:tr h="213977">
                <a:tc>
                  <a:txBody>
                    <a:bodyPr/>
                    <a:lstStyle/>
                    <a:p>
                      <a:r>
                        <a:rPr lang="tr-TR" sz="1000" b="1" dirty="0" smtClean="0"/>
                        <a:t>Konuklarımız</a:t>
                      </a:r>
                      <a:endParaRPr lang="tr-TR" sz="10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1000" dirty="0" smtClean="0">
                          <a:solidFill>
                            <a:schemeClr val="tx1"/>
                          </a:solidFill>
                        </a:rPr>
                        <a:t>Ankara Kavaklıdere Rotary Kulübü üyeleri Rotaryen Dostlarımız</a:t>
                      </a:r>
                    </a:p>
                    <a:p>
                      <a:pPr lvl="1"/>
                      <a:r>
                        <a:rPr lang="tr-TR" sz="1000" dirty="0" smtClean="0">
                          <a:solidFill>
                            <a:schemeClr val="tx1"/>
                          </a:solidFill>
                        </a:rPr>
                        <a:t>Ankara Yıldız</a:t>
                      </a:r>
                      <a:r>
                        <a:rPr lang="tr-TR" sz="1000" baseline="0" dirty="0" smtClean="0">
                          <a:solidFill>
                            <a:schemeClr val="tx1"/>
                          </a:solidFill>
                        </a:rPr>
                        <a:t> Rotary Kulübü üyeleri Rotaryen Dostlarımız</a:t>
                      </a:r>
                      <a:endParaRPr lang="tr-TR" sz="10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1000" b="1" dirty="0" smtClean="0"/>
                        <a:t>Mutlu Günler</a:t>
                      </a:r>
                      <a:endParaRPr lang="tr-TR" sz="10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1000" baseline="0" dirty="0" smtClean="0">
                          <a:solidFill>
                            <a:schemeClr val="tx1"/>
                          </a:solidFill>
                        </a:rPr>
                        <a:t>25 Ağustos – Engin Kumrulu dostumuzun doğum günü</a:t>
                      </a:r>
                    </a:p>
                    <a:p>
                      <a:pPr lvl="1"/>
                      <a:r>
                        <a:rPr lang="tr-TR" sz="1000" baseline="0" dirty="0" smtClean="0">
                          <a:solidFill>
                            <a:schemeClr val="tx1"/>
                          </a:solidFill>
                        </a:rPr>
                        <a:t>25 Ağustos –Tülin Kandemir dostumuzun doğum günü</a:t>
                      </a:r>
                    </a:p>
                    <a:p>
                      <a:pPr lvl="1"/>
                      <a:endParaRPr lang="tr-TR" sz="10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1000" b="1" dirty="0" smtClean="0">
                          <a:solidFill>
                            <a:schemeClr val="tx1"/>
                          </a:solidFill>
                        </a:rPr>
                        <a:t>Toplantı Akışı </a:t>
                      </a:r>
                    </a:p>
                    <a:p>
                      <a:pPr algn="just"/>
                      <a:endParaRPr lang="tr-TR" sz="1000" b="1" dirty="0" smtClean="0">
                        <a:solidFill>
                          <a:schemeClr val="tx1"/>
                        </a:solidFill>
                      </a:endParaRPr>
                    </a:p>
                    <a:p>
                      <a:pPr lvl="0" algn="just"/>
                      <a:r>
                        <a:rPr lang="tr-TR" sz="1000" dirty="0" smtClean="0">
                          <a:solidFill>
                            <a:schemeClr val="tx1"/>
                          </a:solidFill>
                        </a:rPr>
                        <a:t>Dönemimizin 7. toplantısı, Ankara Kavaklıdere Rotary Kulübü ve Ankara Yıldız Rotary Kulübü ile Crown Plaza Otelde</a:t>
                      </a:r>
                      <a:r>
                        <a:rPr lang="tr-TR" sz="1000" baseline="0" dirty="0" smtClean="0">
                          <a:solidFill>
                            <a:schemeClr val="tx1"/>
                          </a:solidFill>
                        </a:rPr>
                        <a:t> </a:t>
                      </a:r>
                      <a:r>
                        <a:rPr lang="tr-TR" sz="1000" dirty="0" smtClean="0">
                          <a:solidFill>
                            <a:schemeClr val="tx1"/>
                          </a:solidFill>
                        </a:rPr>
                        <a:t>yapıldı. </a:t>
                      </a:r>
                      <a:endParaRPr lang="tr-TR" sz="1000" baseline="0" dirty="0" smtClean="0">
                        <a:solidFill>
                          <a:schemeClr val="tx1"/>
                        </a:solidFill>
                      </a:endParaRPr>
                    </a:p>
                    <a:p>
                      <a:pPr lvl="0" algn="just"/>
                      <a:r>
                        <a:rPr lang="tr-TR" sz="1000" baseline="0" dirty="0" smtClean="0">
                          <a:solidFill>
                            <a:schemeClr val="tx1"/>
                          </a:solidFill>
                        </a:rPr>
                        <a:t>Yemek sonrası, toplantının resmi bölümü, sırasıyla Ankara Kavaklıdere Rotary Kulübü Başkanı Yakup Hazan, Başkanımız Cengiz Kaya ve Yıldız Rotary Kulübü Başkanı Kemal Özberk tarafından çana vurularak açıldı. </a:t>
                      </a:r>
                    </a:p>
                    <a:p>
                      <a:pPr lvl="0" algn="just"/>
                      <a:r>
                        <a:rPr lang="tr-TR" sz="1000" baseline="0" dirty="0" smtClean="0">
                          <a:solidFill>
                            <a:schemeClr val="tx1"/>
                          </a:solidFill>
                        </a:rPr>
                        <a:t>Kavaklıdere Rotary Kulübü Başkanı Yakup Hazan tarafından Misafirlerin Tanıtımı bölümünde, Konuşmacı ve Onur Konuğu Geçmiş Dönem Guvernörü Malik Aviral ve San-Diego Kulüp üyesi GDB. Sinan  Debre tanıtıldı. Kulüp Genel Sekreterimiz izinli olduğundan, Katılım Oranımız, Mazeretli Dostlarımız, Mutlu Gün bilgilendirilmeleri ve Kulüp haberleri önceki dönem Kulüp Genel Sekreteri ve dönem Asbaşkanımız Rtn.Eran Sözen tarafından yapıldı. </a:t>
                      </a:r>
                    </a:p>
                    <a:p>
                      <a:pPr lvl="0" algn="just"/>
                      <a:r>
                        <a:rPr lang="tr-TR" sz="1000" baseline="0" dirty="0" smtClean="0">
                          <a:solidFill>
                            <a:schemeClr val="tx1"/>
                          </a:solidFill>
                        </a:rPr>
                        <a:t>Kavaklıdere Rotary Kulübü Başkanı Yakup Hazan tarafından bölge  duyuruları , Guvernör Yardımcısı Ali Dinç tarafından « Gören Eller Görme Engelliler Okulu» küresel bağış proesi anlatıldı.</a:t>
                      </a:r>
                    </a:p>
                    <a:p>
                      <a:pPr lvl="0" algn="just"/>
                      <a:r>
                        <a:rPr lang="tr-TR" sz="1000" baseline="0" dirty="0" smtClean="0">
                          <a:solidFill>
                            <a:schemeClr val="tx1"/>
                          </a:solidFill>
                        </a:rPr>
                        <a:t>GDB. Sinan Debre tarafından, San-Diego ‘da yapılacak Türk Evi projesi anlatıldı. </a:t>
                      </a:r>
                    </a:p>
                    <a:p>
                      <a:pPr lvl="0" algn="just"/>
                      <a:r>
                        <a:rPr lang="tr-TR" sz="1000" baseline="0" dirty="0" smtClean="0">
                          <a:solidFill>
                            <a:schemeClr val="tx1"/>
                          </a:solidFill>
                        </a:rPr>
                        <a:t>Geçmiş Dönem Guvernörü Malik Aviral « Değişmeyen Tek Şey Değişimdir. Haydi Değişmeye... « isimli, 2016 yılı Uluslararası Rotary Vakfı’nın tüzük değişiklerini içeren sunuşunu, toplantıda bulunan Rotaryenlere tombala oynatarak yaptı.</a:t>
                      </a:r>
                    </a:p>
                    <a:p>
                      <a:pPr lvl="0" algn="just"/>
                      <a:r>
                        <a:rPr lang="tr-TR" sz="1000" baseline="0" dirty="0" smtClean="0">
                          <a:solidFill>
                            <a:schemeClr val="tx1"/>
                          </a:solidFill>
                        </a:rPr>
                        <a:t>Ortak toplantıya katılan kulüp başkanlarının sırasıyla toplantıyı kapatmalarından sonra, Ankara Kavaklıdere  Rotary Kulübü Başkanı, toplantıya katılan tüm dostlarımıza katıldıkları için teşekkür edip, mutluluk, sağlık ve esenlikler dolu bir hafta diledi.   </a:t>
                      </a:r>
                    </a:p>
                    <a:p>
                      <a:pPr lvl="0" algn="l"/>
                      <a:r>
                        <a:rPr lang="tr-TR" sz="1000" baseline="0" dirty="0" smtClean="0">
                          <a:solidFill>
                            <a:schemeClr val="tx1"/>
                          </a:solidFill>
                        </a:rPr>
                        <a:t>                                                                            </a:t>
                      </a:r>
                    </a:p>
                    <a:p>
                      <a:pPr lvl="1" algn="just"/>
                      <a:endParaRPr lang="tr-TR" sz="10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1000" dirty="0"/>
                    </a:p>
                  </a:txBody>
                  <a:tcPr marL="71057" marR="71057" marT="37806" marB="37806"/>
                </a:tc>
                <a:tc>
                  <a:txBody>
                    <a:bodyPr/>
                    <a:lstStyle/>
                    <a:p>
                      <a:endParaRPr lang="tr-TR" sz="1000" dirty="0"/>
                    </a:p>
                  </a:txBody>
                  <a:tcPr marL="71057" marR="71057" marT="37806" marB="37806"/>
                </a:tc>
              </a:tr>
            </a:tbl>
          </a:graphicData>
        </a:graphic>
      </p:graphicFrame>
      <p:pic>
        <p:nvPicPr>
          <p:cNvPr id="6" name="Picture 5"/>
          <p:cNvPicPr>
            <a:picLocks noChangeAspect="1"/>
          </p:cNvPicPr>
          <p:nvPr/>
        </p:nvPicPr>
        <p:blipFill>
          <a:blip r:embed="rId3"/>
          <a:stretch>
            <a:fillRect/>
          </a:stretch>
        </p:blipFill>
        <p:spPr>
          <a:xfrm>
            <a:off x="3493957" y="468263"/>
            <a:ext cx="1762950" cy="1322213"/>
          </a:xfrm>
          <a:prstGeom prst="rect">
            <a:avLst/>
          </a:prstGeom>
        </p:spPr>
      </p:pic>
    </p:spTree>
    <p:extLst>
      <p:ext uri="{BB962C8B-B14F-4D97-AF65-F5344CB8AC3E}">
        <p14:creationId xmlns:p14="http://schemas.microsoft.com/office/powerpoint/2010/main" val="299832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05596" y="4879291"/>
            <a:ext cx="2509972" cy="197484"/>
          </a:xfrm>
          <a:prstGeom prst="rect">
            <a:avLst/>
          </a:prstGeom>
          <a:noFill/>
        </p:spPr>
        <p:txBody>
          <a:bodyPr wrap="none" lIns="73655" tIns="36827" rIns="73655" bIns="36827" rtlCol="0">
            <a:spAutoFit/>
          </a:bodyPr>
          <a:lstStyle/>
          <a:p>
            <a:r>
              <a:rPr lang="tr-TR" sz="800" b="1" dirty="0" smtClean="0"/>
              <a:t>Kulüp Genel Sekteri Mert Özmut mutlu gün duyuruları</a:t>
            </a:r>
            <a:endParaRPr lang="tr-TR" sz="800" b="1" dirty="0"/>
          </a:p>
        </p:txBody>
      </p:sp>
      <p:sp>
        <p:nvSpPr>
          <p:cNvPr id="9" name="TextBox 8"/>
          <p:cNvSpPr txBox="1"/>
          <p:nvPr/>
        </p:nvSpPr>
        <p:spPr>
          <a:xfrm>
            <a:off x="1268048" y="2647043"/>
            <a:ext cx="2747217" cy="197484"/>
          </a:xfrm>
          <a:prstGeom prst="rect">
            <a:avLst/>
          </a:prstGeom>
          <a:noFill/>
        </p:spPr>
        <p:txBody>
          <a:bodyPr wrap="none" lIns="73655" tIns="36827" rIns="73655" bIns="36827" rtlCol="0">
            <a:spAutoFit/>
          </a:bodyPr>
          <a:lstStyle/>
          <a:p>
            <a:r>
              <a:rPr lang="tr-TR" sz="800" b="1" dirty="0" smtClean="0"/>
              <a:t>Kulübümüzün 1504. dönemimizin 4. toplantısı (04.08.2016)</a:t>
            </a:r>
            <a:r>
              <a:rPr lang="tr-TR" sz="800" dirty="0" smtClean="0"/>
              <a:t> </a:t>
            </a:r>
            <a:endParaRPr lang="tr-TR" sz="800" dirty="0"/>
          </a:p>
        </p:txBody>
      </p:sp>
      <p:sp>
        <p:nvSpPr>
          <p:cNvPr id="10" name="TextBox 9"/>
          <p:cNvSpPr txBox="1"/>
          <p:nvPr/>
        </p:nvSpPr>
        <p:spPr>
          <a:xfrm>
            <a:off x="84093" y="7092999"/>
            <a:ext cx="5316830" cy="320595"/>
          </a:xfrm>
          <a:prstGeom prst="rect">
            <a:avLst/>
          </a:prstGeom>
          <a:noFill/>
        </p:spPr>
        <p:txBody>
          <a:bodyPr wrap="none" lIns="73655" tIns="36827" rIns="73655" bIns="36827" rtlCol="0">
            <a:spAutoFit/>
          </a:bodyPr>
          <a:lstStyle/>
          <a:p>
            <a:r>
              <a:rPr lang="tr-TR" sz="800" b="1" dirty="0" smtClean="0"/>
              <a:t>Proje Pazarı Sunuşu sonrası, GDB. Namık Kodaman ve Gelecek Dönem Guvernörümüz Serdar Ünlü’nün değerlendirmeleri</a:t>
            </a:r>
            <a:r>
              <a:rPr lang="tr-TR" sz="800" dirty="0" smtClean="0"/>
              <a:t> </a:t>
            </a:r>
          </a:p>
          <a:p>
            <a:endParaRPr lang="tr-TR" sz="800" dirty="0"/>
          </a:p>
        </p:txBody>
      </p:sp>
      <p:sp>
        <p:nvSpPr>
          <p:cNvPr id="13" name="Rectangle 12"/>
          <p:cNvSpPr>
            <a:spLocks noChangeArrowheads="1"/>
          </p:cNvSpPr>
          <p:nvPr/>
        </p:nvSpPr>
        <p:spPr bwMode="auto">
          <a:xfrm>
            <a:off x="1030706" y="178446"/>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Konuşan Fotoğraflar</a:t>
            </a:r>
            <a:endParaRPr lang="tr-TR" altLang="tr-TR" dirty="0">
              <a:solidFill>
                <a:srgbClr val="0070C0"/>
              </a:solidFill>
              <a:latin typeface="+mj-lt"/>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36627" y="3021648"/>
            <a:ext cx="2260117" cy="1695087"/>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1777" y="5241150"/>
            <a:ext cx="2260116" cy="1695087"/>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6627" y="619891"/>
            <a:ext cx="2486128" cy="1864596"/>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31" y="598669"/>
            <a:ext cx="2486128" cy="1864596"/>
          </a:xfrm>
          <a:prstGeom prst="rect">
            <a:avLst/>
          </a:prstGeom>
        </p:spPr>
      </p:pic>
      <p:sp>
        <p:nvSpPr>
          <p:cNvPr id="19" name="Rectangle 18"/>
          <p:cNvSpPr/>
          <p:nvPr/>
        </p:nvSpPr>
        <p:spPr>
          <a:xfrm>
            <a:off x="2665090" y="4861331"/>
            <a:ext cx="2663825" cy="215444"/>
          </a:xfrm>
          <a:prstGeom prst="rect">
            <a:avLst/>
          </a:prstGeom>
        </p:spPr>
        <p:txBody>
          <a:bodyPr>
            <a:spAutoFit/>
          </a:bodyPr>
          <a:lstStyle/>
          <a:p>
            <a:r>
              <a:rPr lang="tr-TR" sz="800" b="1" dirty="0" smtClean="0"/>
              <a:t>GDB. Ömer Naci Yukaruç Proje Pazarı Sunuşu (04.08.2016)</a:t>
            </a:r>
            <a:endParaRPr lang="tr-TR" sz="800" b="1" dirty="0"/>
          </a:p>
        </p:txBody>
      </p:sp>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4339" y="5253896"/>
            <a:ext cx="2260116" cy="1695087"/>
          </a:xfrm>
          <a:prstGeom prst="rect">
            <a:avLst/>
          </a:prstGeom>
        </p:spPr>
      </p:pic>
      <p:pic>
        <p:nvPicPr>
          <p:cNvPr id="4" name="Picture 3"/>
          <p:cNvPicPr>
            <a:picLocks noChangeAspect="1"/>
          </p:cNvPicPr>
          <p:nvPr/>
        </p:nvPicPr>
        <p:blipFill>
          <a:blip r:embed="rId7"/>
          <a:stretch>
            <a:fillRect/>
          </a:stretch>
        </p:blipFill>
        <p:spPr>
          <a:xfrm>
            <a:off x="720403" y="3060551"/>
            <a:ext cx="1097785" cy="1646677"/>
          </a:xfrm>
          <a:prstGeom prst="rect">
            <a:avLst/>
          </a:prstGeom>
        </p:spPr>
      </p:pic>
    </p:spTree>
    <p:extLst>
      <p:ext uri="{BB962C8B-B14F-4D97-AF65-F5344CB8AC3E}">
        <p14:creationId xmlns:p14="http://schemas.microsoft.com/office/powerpoint/2010/main" val="148236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29833" y="2052439"/>
            <a:ext cx="2556984" cy="568070"/>
          </a:xfrm>
        </p:spPr>
        <p:txBody>
          <a:bodyPr>
            <a:normAutofit/>
          </a:bodyPr>
          <a:lstStyle/>
          <a:p>
            <a:r>
              <a:rPr lang="tr-TR" sz="800" b="1" dirty="0" smtClean="0"/>
              <a:t>2017-2018 </a:t>
            </a:r>
            <a:r>
              <a:rPr lang="tr-TR" sz="800" b="1" dirty="0"/>
              <a:t>Dönem </a:t>
            </a:r>
            <a:r>
              <a:rPr lang="tr-TR" sz="800" b="1" dirty="0" smtClean="0"/>
              <a:t>Başkanı Rtn. Eran Sözen Dostumuz teşekkür konuşması yaparken (04.08.2016)</a:t>
            </a:r>
            <a:endParaRPr lang="tr-TR" sz="800" b="1" dirty="0"/>
          </a:p>
        </p:txBody>
      </p:sp>
      <p:sp>
        <p:nvSpPr>
          <p:cNvPr id="3" name="Subtitle 2"/>
          <p:cNvSpPr>
            <a:spLocks noGrp="1"/>
          </p:cNvSpPr>
          <p:nvPr>
            <p:ph type="subTitle" idx="1"/>
          </p:nvPr>
        </p:nvSpPr>
        <p:spPr>
          <a:xfrm>
            <a:off x="147639" y="4808588"/>
            <a:ext cx="4965252" cy="196179"/>
          </a:xfrm>
        </p:spPr>
        <p:txBody>
          <a:bodyPr>
            <a:noAutofit/>
          </a:bodyPr>
          <a:lstStyle/>
          <a:p>
            <a:r>
              <a:rPr lang="tr-TR" sz="800" b="1" dirty="0" smtClean="0">
                <a:solidFill>
                  <a:schemeClr val="tx1"/>
                </a:solidFill>
                <a:latin typeface="+mj-lt"/>
              </a:rPr>
              <a:t>Yıldız Rotary Kulübü ile ortak kulüp toplantımız, kulübümüzün 1505. dönemimizin 5. toplantısı (11.08.2016)</a:t>
            </a:r>
            <a:endParaRPr lang="tr-TR" sz="800" b="1" dirty="0">
              <a:solidFill>
                <a:schemeClr val="tx1"/>
              </a:solidFill>
              <a:latin typeface="+mj-l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4783" y="429360"/>
            <a:ext cx="2260116" cy="169508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52" y="2700511"/>
            <a:ext cx="3008215" cy="2005477"/>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3027216" y="5505742"/>
            <a:ext cx="1991117" cy="1327412"/>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2256" y="3346967"/>
            <a:ext cx="2054651" cy="1369768"/>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2495" y="5341846"/>
            <a:ext cx="2734741" cy="1823161"/>
          </a:xfrm>
          <a:prstGeom prst="rect">
            <a:avLst/>
          </a:prstGeom>
        </p:spPr>
      </p:pic>
      <p:sp>
        <p:nvSpPr>
          <p:cNvPr id="13" name="Rectangle 12"/>
          <p:cNvSpPr/>
          <p:nvPr/>
        </p:nvSpPr>
        <p:spPr>
          <a:xfrm>
            <a:off x="194832" y="7237015"/>
            <a:ext cx="5710147" cy="215444"/>
          </a:xfrm>
          <a:prstGeom prst="rect">
            <a:avLst/>
          </a:prstGeom>
        </p:spPr>
        <p:txBody>
          <a:bodyPr>
            <a:spAutoFit/>
          </a:bodyPr>
          <a:lstStyle/>
          <a:p>
            <a:r>
              <a:rPr lang="tr-TR" sz="800" b="1" dirty="0" smtClean="0"/>
              <a:t>Ankara Yıldız Rotary Kulübü Başkanı Kemal Özberk ve Başkanımız Cengiz Kaya ortak kulüp toplantısında </a:t>
            </a:r>
            <a:endParaRPr lang="tr-TR" sz="800" dirty="0"/>
          </a:p>
        </p:txBody>
      </p:sp>
      <p:sp>
        <p:nvSpPr>
          <p:cNvPr id="14" name="Rectangle 13"/>
          <p:cNvSpPr/>
          <p:nvPr/>
        </p:nvSpPr>
        <p:spPr>
          <a:xfrm>
            <a:off x="1822345" y="16470"/>
            <a:ext cx="1682960" cy="307777"/>
          </a:xfrm>
          <a:prstGeom prst="rect">
            <a:avLst/>
          </a:prstGeom>
        </p:spPr>
        <p:txBody>
          <a:bodyPr wrap="none">
            <a:spAutoFit/>
          </a:bodyPr>
          <a:lstStyle/>
          <a:p>
            <a:pPr algn="ctr"/>
            <a:r>
              <a:rPr lang="tr-TR" altLang="tr-TR" b="1" dirty="0">
                <a:solidFill>
                  <a:srgbClr val="0070C0"/>
                </a:solidFill>
              </a:rPr>
              <a:t>Konuşan Fotoğraflar</a:t>
            </a:r>
            <a:endParaRPr lang="tr-TR" altLang="tr-TR" dirty="0">
              <a:solidFill>
                <a:srgbClr val="0070C0"/>
              </a:solidFill>
            </a:endParaRPr>
          </a:p>
        </p:txBody>
      </p:sp>
      <p:sp>
        <p:nvSpPr>
          <p:cNvPr id="8" name="Rectangle 7"/>
          <p:cNvSpPr/>
          <p:nvPr/>
        </p:nvSpPr>
        <p:spPr>
          <a:xfrm>
            <a:off x="288826" y="2197035"/>
            <a:ext cx="2663825" cy="215444"/>
          </a:xfrm>
          <a:prstGeom prst="rect">
            <a:avLst/>
          </a:prstGeom>
        </p:spPr>
        <p:txBody>
          <a:bodyPr>
            <a:spAutoFit/>
          </a:bodyPr>
          <a:lstStyle/>
          <a:p>
            <a:r>
              <a:rPr lang="tr-TR" sz="800" b="1" dirty="0"/>
              <a:t>Temmuz </a:t>
            </a:r>
            <a:r>
              <a:rPr lang="tr-TR" sz="800" b="1" dirty="0" smtClean="0"/>
              <a:t>ayı </a:t>
            </a:r>
            <a:r>
              <a:rPr lang="tr-TR" sz="800" b="1" dirty="0"/>
              <a:t>‘nda %100 </a:t>
            </a:r>
            <a:r>
              <a:rPr lang="tr-TR" sz="800" b="1" dirty="0" smtClean="0"/>
              <a:t>devam eden dostlarımız </a:t>
            </a:r>
            <a:endParaRPr lang="tr-TR" sz="800" b="1" dirty="0"/>
          </a:p>
        </p:txBody>
      </p:sp>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6347" y="429360"/>
            <a:ext cx="2260116" cy="1695087"/>
          </a:xfrm>
          <a:prstGeom prst="rect">
            <a:avLst/>
          </a:prstGeom>
        </p:spPr>
      </p:pic>
    </p:spTree>
    <p:extLst>
      <p:ext uri="{BB962C8B-B14F-4D97-AF65-F5344CB8AC3E}">
        <p14:creationId xmlns:p14="http://schemas.microsoft.com/office/powerpoint/2010/main" val="2753645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4693" y="464119"/>
            <a:ext cx="4359853" cy="2452416"/>
          </a:xfr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2611" y="5652839"/>
            <a:ext cx="2486128" cy="139844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346" y="3031388"/>
            <a:ext cx="4404329" cy="2477435"/>
          </a:xfrm>
          <a:prstGeom prst="rect">
            <a:avLst/>
          </a:prstGeom>
        </p:spPr>
      </p:pic>
      <p:sp>
        <p:nvSpPr>
          <p:cNvPr id="3" name="Rectangle 2"/>
          <p:cNvSpPr/>
          <p:nvPr/>
        </p:nvSpPr>
        <p:spPr>
          <a:xfrm>
            <a:off x="304260" y="7135390"/>
            <a:ext cx="4719130" cy="461665"/>
          </a:xfrm>
          <a:prstGeom prst="rect">
            <a:avLst/>
          </a:prstGeom>
        </p:spPr>
        <p:txBody>
          <a:bodyPr>
            <a:spAutoFit/>
          </a:bodyPr>
          <a:lstStyle/>
          <a:p>
            <a:r>
              <a:rPr lang="tr-TR" sz="800" b="1" dirty="0" smtClean="0">
                <a:latin typeface="+mj-lt"/>
              </a:rPr>
              <a:t>Rtn. Murat Doğru ve Değerli Eşi Nursun Doğru’nun </a:t>
            </a:r>
            <a:r>
              <a:rPr lang="tr-TR" sz="800" b="1" dirty="0">
                <a:latin typeface="+mj-lt"/>
              </a:rPr>
              <a:t>«Yeşil Bina Teknolojilerindeki Yeni Gelişmeler ve Sürdürülebilir Performanslı Yerleşimler SÜPERKENT Projesi» konulu interaktif </a:t>
            </a:r>
            <a:r>
              <a:rPr lang="tr-TR" sz="800" b="1" dirty="0" smtClean="0">
                <a:latin typeface="+mj-lt"/>
              </a:rPr>
              <a:t>sunumları (11.08.2016)</a:t>
            </a:r>
            <a:endParaRPr lang="tr-TR" sz="800" b="1" dirty="0">
              <a:latin typeface="+mj-lt"/>
            </a:endParaRPr>
          </a:p>
        </p:txBody>
      </p:sp>
      <p:sp>
        <p:nvSpPr>
          <p:cNvPr id="12" name="Rectangle 11"/>
          <p:cNvSpPr/>
          <p:nvPr/>
        </p:nvSpPr>
        <p:spPr>
          <a:xfrm>
            <a:off x="1822345" y="36215"/>
            <a:ext cx="1682960" cy="307777"/>
          </a:xfrm>
          <a:prstGeom prst="rect">
            <a:avLst/>
          </a:prstGeom>
        </p:spPr>
        <p:txBody>
          <a:bodyPr wrap="none">
            <a:spAutoFit/>
          </a:bodyPr>
          <a:lstStyle/>
          <a:p>
            <a:pPr algn="ctr"/>
            <a:r>
              <a:rPr lang="tr-TR" altLang="tr-TR" b="1" dirty="0">
                <a:solidFill>
                  <a:srgbClr val="0070C0"/>
                </a:solidFill>
              </a:rPr>
              <a:t>Konuşan Fotoğraflar</a:t>
            </a:r>
            <a:endParaRPr lang="tr-TR" altLang="tr-TR" dirty="0">
              <a:solidFill>
                <a:srgbClr val="0070C0"/>
              </a:solidFill>
            </a:endParaRP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080" y="5652839"/>
            <a:ext cx="2054651" cy="1369768"/>
          </a:xfrm>
          <a:prstGeom prst="rect">
            <a:avLst/>
          </a:prstGeom>
        </p:spPr>
      </p:pic>
    </p:spTree>
    <p:extLst>
      <p:ext uri="{BB962C8B-B14F-4D97-AF65-F5344CB8AC3E}">
        <p14:creationId xmlns:p14="http://schemas.microsoft.com/office/powerpoint/2010/main" val="793562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0026" y="136411"/>
            <a:ext cx="1849186" cy="331852"/>
          </a:xfrm>
        </p:spPr>
        <p:txBody>
          <a:bodyPr>
            <a:normAutofit/>
          </a:bodyPr>
          <a:lstStyle/>
          <a:p>
            <a:r>
              <a:rPr lang="tr-TR" altLang="tr-TR" sz="1400" b="1" dirty="0">
                <a:solidFill>
                  <a:srgbClr val="0070C0"/>
                </a:solidFill>
              </a:rPr>
              <a:t>Konuşan Fotoğraflar</a:t>
            </a:r>
            <a:endParaRPr lang="tr-TR" altLang="tr-TR" sz="1400" dirty="0">
              <a:solidFill>
                <a:srgbClr val="0070C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36627" y="540271"/>
            <a:ext cx="2486128" cy="139844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3" y="540271"/>
            <a:ext cx="2486130" cy="1398450"/>
          </a:xfrm>
          <a:prstGeom prst="rect">
            <a:avLst/>
          </a:prstGeom>
        </p:spPr>
      </p:pic>
      <p:sp>
        <p:nvSpPr>
          <p:cNvPr id="7" name="Rectangle 6"/>
          <p:cNvSpPr/>
          <p:nvPr/>
        </p:nvSpPr>
        <p:spPr>
          <a:xfrm>
            <a:off x="321753" y="2103483"/>
            <a:ext cx="4719130" cy="236988"/>
          </a:xfrm>
          <a:prstGeom prst="rect">
            <a:avLst/>
          </a:prstGeom>
        </p:spPr>
        <p:txBody>
          <a:bodyPr>
            <a:spAutoFit/>
          </a:bodyPr>
          <a:lstStyle/>
          <a:p>
            <a:r>
              <a:rPr lang="tr-TR" sz="800" b="1" dirty="0">
                <a:latin typeface="+mj-lt"/>
              </a:rPr>
              <a:t>Rtn. Murat Doğru ve Değerli Eşi Nursun Doğru’nun </a:t>
            </a:r>
            <a:r>
              <a:rPr lang="tr-TR" sz="800" b="1" dirty="0" smtClean="0">
                <a:latin typeface="+mj-lt"/>
              </a:rPr>
              <a:t>sunumlarına interaktif katılımlar  </a:t>
            </a:r>
            <a:r>
              <a:rPr lang="tr-TR" sz="800" b="1" dirty="0">
                <a:latin typeface="+mj-lt"/>
              </a:rPr>
              <a:t>(11.08.2016)</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4619" y="2484487"/>
            <a:ext cx="2486128" cy="1657419"/>
          </a:xfrm>
          <a:prstGeom prst="rect">
            <a:avLst/>
          </a:prstGeom>
        </p:spPr>
      </p:pic>
      <p:pic>
        <p:nvPicPr>
          <p:cNvPr id="10"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386" y="4594680"/>
            <a:ext cx="3963504" cy="2642335"/>
          </a:xfrm>
          <a:prstGeom prst="rect">
            <a:avLst/>
          </a:prstGeom>
        </p:spPr>
      </p:pic>
      <p:sp>
        <p:nvSpPr>
          <p:cNvPr id="11" name="Rectangle 10"/>
          <p:cNvSpPr/>
          <p:nvPr/>
        </p:nvSpPr>
        <p:spPr>
          <a:xfrm>
            <a:off x="144339" y="4284687"/>
            <a:ext cx="5191043" cy="215444"/>
          </a:xfrm>
          <a:prstGeom prst="rect">
            <a:avLst/>
          </a:prstGeom>
        </p:spPr>
        <p:txBody>
          <a:bodyPr>
            <a:spAutoFit/>
          </a:bodyPr>
          <a:lstStyle/>
          <a:p>
            <a:r>
              <a:rPr lang="tr-TR" sz="800" b="1" dirty="0" smtClean="0"/>
              <a:t>Kavaklıdere Rotary  Kulübü </a:t>
            </a:r>
            <a:r>
              <a:rPr lang="tr-TR" sz="800" b="1" dirty="0"/>
              <a:t>ile </a:t>
            </a:r>
            <a:r>
              <a:rPr lang="tr-TR" sz="800" b="1" dirty="0" smtClean="0"/>
              <a:t> ortak kulüp toplantımız</a:t>
            </a:r>
            <a:r>
              <a:rPr lang="tr-TR" sz="800" b="1" dirty="0"/>
              <a:t>, </a:t>
            </a:r>
            <a:r>
              <a:rPr lang="tr-TR" sz="800" b="1" dirty="0" smtClean="0"/>
              <a:t>kulübümüzün 1506. dönemimizin 6. toplantısı </a:t>
            </a:r>
            <a:r>
              <a:rPr lang="tr-TR" sz="800" b="1" dirty="0"/>
              <a:t>(</a:t>
            </a:r>
            <a:r>
              <a:rPr lang="tr-TR" sz="800" b="1" dirty="0" smtClean="0"/>
              <a:t>18.08.2016</a:t>
            </a:r>
            <a:r>
              <a:rPr lang="tr-TR" sz="800" b="1" dirty="0"/>
              <a:t>)</a:t>
            </a:r>
          </a:p>
        </p:txBody>
      </p:sp>
      <p:sp>
        <p:nvSpPr>
          <p:cNvPr id="3" name="Rectangle 2"/>
          <p:cNvSpPr/>
          <p:nvPr/>
        </p:nvSpPr>
        <p:spPr>
          <a:xfrm>
            <a:off x="1052211" y="7258501"/>
            <a:ext cx="3223229" cy="215444"/>
          </a:xfrm>
          <a:prstGeom prst="rect">
            <a:avLst/>
          </a:prstGeom>
        </p:spPr>
        <p:txBody>
          <a:bodyPr>
            <a:spAutoFit/>
          </a:bodyPr>
          <a:lstStyle/>
          <a:p>
            <a:r>
              <a:rPr lang="tr-TR" sz="800" b="1" dirty="0"/>
              <a:t>Kavaklıdere Rotary Kulübü </a:t>
            </a:r>
            <a:r>
              <a:rPr lang="tr-TR" sz="800" b="1" dirty="0" smtClean="0"/>
              <a:t>ile ortak toplantımız ( 18.08.2016)</a:t>
            </a:r>
            <a:endParaRPr lang="tr-TR" sz="800" b="1" dirty="0"/>
          </a:p>
        </p:txBody>
      </p:sp>
      <p:pic>
        <p:nvPicPr>
          <p:cNvPr id="13" name="Content Placeholder 12"/>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72331" y="2484487"/>
            <a:ext cx="2461026" cy="1641323"/>
          </a:xfrm>
          <a:prstGeom prst="rect">
            <a:avLst/>
          </a:prstGeom>
        </p:spPr>
      </p:pic>
    </p:spTree>
    <p:extLst>
      <p:ext uri="{BB962C8B-B14F-4D97-AF65-F5344CB8AC3E}">
        <p14:creationId xmlns:p14="http://schemas.microsoft.com/office/powerpoint/2010/main" val="1403253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62" y="-179809"/>
            <a:ext cx="4796314" cy="646687"/>
          </a:xfrm>
        </p:spPr>
        <p:txBody>
          <a:bodyPr>
            <a:normAutofit/>
          </a:bodyPr>
          <a:lstStyle/>
          <a:p>
            <a:r>
              <a:rPr lang="tr-TR" altLang="tr-TR" sz="1400" b="1" dirty="0">
                <a:solidFill>
                  <a:srgbClr val="0070C0"/>
                </a:solidFill>
              </a:rPr>
              <a:t>Konuşan Fotoğraflar</a:t>
            </a:r>
            <a:endParaRPr lang="tr-TR" sz="1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530" y="396255"/>
            <a:ext cx="4404329" cy="293622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83" y="3636615"/>
            <a:ext cx="2486128" cy="165742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339" y="5652839"/>
            <a:ext cx="2260116" cy="1506745"/>
          </a:xfrm>
          <a:prstGeom prst="rect">
            <a:avLst/>
          </a:prstGeom>
        </p:spPr>
      </p:pic>
      <p:pic>
        <p:nvPicPr>
          <p:cNvPr id="11"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2736627" y="3636615"/>
            <a:ext cx="2461026" cy="1640682"/>
          </a:xfr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8635" y="5658262"/>
            <a:ext cx="2260116" cy="1506745"/>
          </a:xfrm>
          <a:prstGeom prst="rect">
            <a:avLst/>
          </a:prstGeom>
        </p:spPr>
      </p:pic>
      <p:sp>
        <p:nvSpPr>
          <p:cNvPr id="14" name="Rectangle 13"/>
          <p:cNvSpPr/>
          <p:nvPr/>
        </p:nvSpPr>
        <p:spPr>
          <a:xfrm>
            <a:off x="247087" y="5364807"/>
            <a:ext cx="2201508" cy="215444"/>
          </a:xfrm>
          <a:prstGeom prst="rect">
            <a:avLst/>
          </a:prstGeom>
        </p:spPr>
        <p:txBody>
          <a:bodyPr>
            <a:spAutoFit/>
          </a:bodyPr>
          <a:lstStyle/>
          <a:p>
            <a:r>
              <a:rPr lang="tr-TR" sz="800" b="1" dirty="0" smtClean="0">
                <a:latin typeface="+mj-lt"/>
              </a:rPr>
              <a:t>Konuşmacımız Melih Özbek’e Teşekkür Belgesi takdim edlirken (18.08.2016)</a:t>
            </a:r>
            <a:endParaRPr lang="tr-TR" sz="800" b="1" dirty="0">
              <a:latin typeface="+mj-lt"/>
            </a:endParaRPr>
          </a:p>
        </p:txBody>
      </p:sp>
      <p:sp>
        <p:nvSpPr>
          <p:cNvPr id="16" name="Rectangle 15"/>
          <p:cNvSpPr/>
          <p:nvPr/>
        </p:nvSpPr>
        <p:spPr>
          <a:xfrm>
            <a:off x="425904" y="3348583"/>
            <a:ext cx="5191043" cy="215444"/>
          </a:xfrm>
          <a:prstGeom prst="rect">
            <a:avLst/>
          </a:prstGeom>
        </p:spPr>
        <p:txBody>
          <a:bodyPr>
            <a:spAutoFit/>
          </a:bodyPr>
          <a:lstStyle/>
          <a:p>
            <a:r>
              <a:rPr lang="tr-TR" sz="800" b="1" dirty="0" smtClean="0">
                <a:latin typeface="+mj-lt"/>
              </a:rPr>
              <a:t>Konuşmacımız Melih Özbek « Hayatımı Değitiren Kuş» isimli sunuşunu yaparken  (18.08.2016)</a:t>
            </a:r>
            <a:endParaRPr lang="tr-TR" sz="800" b="1" dirty="0">
              <a:latin typeface="+mj-lt"/>
            </a:endParaRPr>
          </a:p>
        </p:txBody>
      </p:sp>
      <p:sp>
        <p:nvSpPr>
          <p:cNvPr id="3" name="Rectangle 2"/>
          <p:cNvSpPr/>
          <p:nvPr/>
        </p:nvSpPr>
        <p:spPr>
          <a:xfrm>
            <a:off x="2881114" y="5314285"/>
            <a:ext cx="2663825" cy="338554"/>
          </a:xfrm>
          <a:prstGeom prst="rect">
            <a:avLst/>
          </a:prstGeom>
        </p:spPr>
        <p:txBody>
          <a:bodyPr>
            <a:spAutoFit/>
          </a:bodyPr>
          <a:lstStyle/>
          <a:p>
            <a:r>
              <a:rPr lang="tr-TR" sz="800" b="1" dirty="0" smtClean="0"/>
              <a:t>Geçmiş Dönem Guvermörümüz Malik Aviral konuşmacımıza soru yöneltirken </a:t>
            </a:r>
            <a:r>
              <a:rPr lang="tr-TR" sz="800" b="1" dirty="0"/>
              <a:t>(18.08.2016)</a:t>
            </a:r>
          </a:p>
        </p:txBody>
      </p:sp>
      <p:sp>
        <p:nvSpPr>
          <p:cNvPr id="4" name="Rectangle 3"/>
          <p:cNvSpPr/>
          <p:nvPr/>
        </p:nvSpPr>
        <p:spPr>
          <a:xfrm>
            <a:off x="2737098" y="7165007"/>
            <a:ext cx="2663825" cy="338554"/>
          </a:xfrm>
          <a:prstGeom prst="rect">
            <a:avLst/>
          </a:prstGeom>
        </p:spPr>
        <p:txBody>
          <a:bodyPr>
            <a:spAutoFit/>
          </a:bodyPr>
          <a:lstStyle/>
          <a:p>
            <a:r>
              <a:rPr lang="tr-TR" sz="800" b="1" dirty="0" smtClean="0"/>
              <a:t>GDB. Haluk Yüceel kızı Simge’nin düğünü için teşekkür ederken </a:t>
            </a:r>
            <a:r>
              <a:rPr lang="tr-TR" sz="800" b="1" dirty="0"/>
              <a:t>(18.08.2016)</a:t>
            </a:r>
          </a:p>
        </p:txBody>
      </p:sp>
      <p:sp>
        <p:nvSpPr>
          <p:cNvPr id="6" name="Rectangle 5"/>
          <p:cNvSpPr/>
          <p:nvPr/>
        </p:nvSpPr>
        <p:spPr>
          <a:xfrm>
            <a:off x="144339" y="7165007"/>
            <a:ext cx="2663825" cy="338554"/>
          </a:xfrm>
          <a:prstGeom prst="rect">
            <a:avLst/>
          </a:prstGeom>
        </p:spPr>
        <p:txBody>
          <a:bodyPr>
            <a:spAutoFit/>
          </a:bodyPr>
          <a:lstStyle/>
          <a:p>
            <a:r>
              <a:rPr lang="tr-TR" sz="800" b="1" dirty="0" smtClean="0"/>
              <a:t>GDB. Namık Kodaman Çanakkale gezisi hakkında bilgilendirirken </a:t>
            </a:r>
            <a:r>
              <a:rPr lang="tr-TR" sz="800" b="1" dirty="0"/>
              <a:t>(18.08.2016)</a:t>
            </a:r>
          </a:p>
        </p:txBody>
      </p:sp>
    </p:spTree>
    <p:extLst>
      <p:ext uri="{BB962C8B-B14F-4D97-AF65-F5344CB8AC3E}">
        <p14:creationId xmlns:p14="http://schemas.microsoft.com/office/powerpoint/2010/main" val="3978400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62" y="242592"/>
            <a:ext cx="4796314" cy="441695"/>
          </a:xfrm>
        </p:spPr>
        <p:txBody>
          <a:bodyPr>
            <a:normAutofit/>
          </a:bodyPr>
          <a:lstStyle/>
          <a:p>
            <a:r>
              <a:rPr lang="tr-TR" altLang="tr-TR" sz="1400" b="1" dirty="0">
                <a:solidFill>
                  <a:srgbClr val="0070C0"/>
                </a:solidFill>
              </a:rPr>
              <a:t>Konuşan Fotoğraflar</a:t>
            </a:r>
            <a:endParaRPr lang="tr-TR" sz="1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586" y="2612330"/>
            <a:ext cx="2461025" cy="138432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 y="780123"/>
            <a:ext cx="5329238" cy="11283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6627" y="2556495"/>
            <a:ext cx="2486128" cy="1398448"/>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83" y="4932759"/>
            <a:ext cx="2486128" cy="18645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8771" y="5406519"/>
            <a:ext cx="2486128" cy="1398448"/>
          </a:xfrm>
          <a:prstGeom prst="rect">
            <a:avLst/>
          </a:prstGeom>
        </p:spPr>
      </p:pic>
      <p:sp>
        <p:nvSpPr>
          <p:cNvPr id="14" name="Rectangle 13"/>
          <p:cNvSpPr/>
          <p:nvPr/>
        </p:nvSpPr>
        <p:spPr>
          <a:xfrm>
            <a:off x="2737098" y="6970469"/>
            <a:ext cx="2663825" cy="338554"/>
          </a:xfrm>
          <a:prstGeom prst="rect">
            <a:avLst/>
          </a:prstGeom>
        </p:spPr>
        <p:txBody>
          <a:bodyPr>
            <a:spAutoFit/>
          </a:bodyPr>
          <a:lstStyle/>
          <a:p>
            <a:r>
              <a:rPr lang="tr-TR" sz="800" b="1" dirty="0"/>
              <a:t>Konuşmacımız </a:t>
            </a:r>
            <a:r>
              <a:rPr lang="tr-TR" sz="800" b="1" dirty="0" smtClean="0"/>
              <a:t>Malik Aviral’a  </a:t>
            </a:r>
            <a:r>
              <a:rPr lang="tr-TR" sz="800" b="1" dirty="0"/>
              <a:t>Teşekkür Belgesi takdim edlirken </a:t>
            </a:r>
            <a:r>
              <a:rPr lang="tr-TR" sz="800" b="1" dirty="0" smtClean="0"/>
              <a:t>(25.08.2016</a:t>
            </a:r>
            <a:r>
              <a:rPr lang="tr-TR" sz="800" b="1" dirty="0"/>
              <a:t>)</a:t>
            </a:r>
          </a:p>
        </p:txBody>
      </p:sp>
      <p:sp>
        <p:nvSpPr>
          <p:cNvPr id="15" name="Rectangle 14"/>
          <p:cNvSpPr/>
          <p:nvPr/>
        </p:nvSpPr>
        <p:spPr>
          <a:xfrm>
            <a:off x="72331" y="6948983"/>
            <a:ext cx="2663825" cy="338554"/>
          </a:xfrm>
          <a:prstGeom prst="rect">
            <a:avLst/>
          </a:prstGeom>
        </p:spPr>
        <p:txBody>
          <a:bodyPr>
            <a:spAutoFit/>
          </a:bodyPr>
          <a:lstStyle/>
          <a:p>
            <a:r>
              <a:rPr lang="tr-TR" sz="800" b="1" dirty="0"/>
              <a:t>Konuşmacımız </a:t>
            </a:r>
            <a:r>
              <a:rPr lang="tr-TR" sz="800" b="1" dirty="0" smtClean="0"/>
              <a:t>Malik Aviral sunuşunu yaparken (25.08.2016</a:t>
            </a:r>
            <a:r>
              <a:rPr lang="tr-TR" sz="800" b="1" dirty="0"/>
              <a:t>)</a:t>
            </a:r>
          </a:p>
        </p:txBody>
      </p:sp>
      <p:sp>
        <p:nvSpPr>
          <p:cNvPr id="16" name="Rectangle 15"/>
          <p:cNvSpPr/>
          <p:nvPr/>
        </p:nvSpPr>
        <p:spPr>
          <a:xfrm>
            <a:off x="68304" y="2001917"/>
            <a:ext cx="5191043" cy="338554"/>
          </a:xfrm>
          <a:prstGeom prst="rect">
            <a:avLst/>
          </a:prstGeom>
        </p:spPr>
        <p:txBody>
          <a:bodyPr>
            <a:spAutoFit/>
          </a:bodyPr>
          <a:lstStyle/>
          <a:p>
            <a:r>
              <a:rPr lang="tr-TR" sz="800" b="1" dirty="0"/>
              <a:t>Kavaklıdere Rotary Kulübü, Yıldız Rotary Kulübü ile </a:t>
            </a:r>
            <a:r>
              <a:rPr lang="tr-TR" sz="800" b="1" dirty="0" smtClean="0"/>
              <a:t>ortak kulüp toplantımız</a:t>
            </a:r>
            <a:r>
              <a:rPr lang="tr-TR" sz="800" b="1" dirty="0"/>
              <a:t>, </a:t>
            </a:r>
            <a:r>
              <a:rPr lang="tr-TR" sz="800" b="1" dirty="0" smtClean="0"/>
              <a:t>kulübümüzün </a:t>
            </a:r>
            <a:r>
              <a:rPr lang="tr-TR" sz="800" b="1" dirty="0"/>
              <a:t>1507. </a:t>
            </a:r>
            <a:r>
              <a:rPr lang="tr-TR" sz="800" b="1" dirty="0" smtClean="0"/>
              <a:t>dönemimizin </a:t>
            </a:r>
            <a:r>
              <a:rPr lang="tr-TR" sz="800" b="1" dirty="0"/>
              <a:t>7. </a:t>
            </a:r>
            <a:r>
              <a:rPr lang="tr-TR" sz="800" b="1" dirty="0" smtClean="0"/>
              <a:t>toplantısı </a:t>
            </a:r>
            <a:r>
              <a:rPr lang="tr-TR" sz="800" b="1" dirty="0"/>
              <a:t>(25.08.2016)</a:t>
            </a:r>
          </a:p>
        </p:txBody>
      </p:sp>
      <p:sp>
        <p:nvSpPr>
          <p:cNvPr id="17" name="Rectangle 16"/>
          <p:cNvSpPr/>
          <p:nvPr/>
        </p:nvSpPr>
        <p:spPr>
          <a:xfrm>
            <a:off x="68304" y="4183062"/>
            <a:ext cx="5191043" cy="338554"/>
          </a:xfrm>
          <a:prstGeom prst="rect">
            <a:avLst/>
          </a:prstGeom>
        </p:spPr>
        <p:txBody>
          <a:bodyPr>
            <a:spAutoFit/>
          </a:bodyPr>
          <a:lstStyle/>
          <a:p>
            <a:r>
              <a:rPr lang="tr-TR" sz="800" b="1" dirty="0" smtClean="0"/>
              <a:t>Kavaklıdere Rotary Kulübü, Yıldız </a:t>
            </a:r>
            <a:r>
              <a:rPr lang="tr-TR" sz="800" b="1" dirty="0"/>
              <a:t>Rotary Kulübü ile </a:t>
            </a:r>
            <a:r>
              <a:rPr lang="tr-TR" sz="800" b="1" dirty="0" smtClean="0"/>
              <a:t>ortak kulüp toplantımız da, kulüp başkanları açılış yaparken  (25.08.2016</a:t>
            </a:r>
            <a:r>
              <a:rPr lang="tr-TR" sz="800" b="1" dirty="0"/>
              <a:t>)</a:t>
            </a:r>
          </a:p>
        </p:txBody>
      </p:sp>
    </p:spTree>
    <p:extLst>
      <p:ext uri="{BB962C8B-B14F-4D97-AF65-F5344CB8AC3E}">
        <p14:creationId xmlns:p14="http://schemas.microsoft.com/office/powerpoint/2010/main" val="2381642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08223"/>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08052"/>
            <a:ext cx="4694322" cy="7461011"/>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Kulübümüz açısından, dönemimizin en önemli projesi olan 12-16 Nisan 2017  tarihlerinde gerçekleştireceğimiz,  BES ve Asamble çalışmaları, GDB. Kadri Güneş’in başkanlığındaki «2017-2018 BES/Asamble Komitesi» çatısı altında sürdürülmektedir. Yoğun zaman ve çalışma gerektiren faaliyetlerin gerçekleştirilmesinde, komitelerde görevlendirilen Dostlarımız ve Eşlerimiz gerekli çalışmaları sürdürmektedirler. Komite Başkanımız GDB Kadri Güneş, haftalık toplantılarımızda dostlarımızı gelişmeler ve ihtiyaçlar bazında bilgilendirecektir.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2430. Bölge tarafından Küresel Bağış Projeleri kapsamına alınan, «Çankaya İlçesi Kırsalında Süt Tesisi Kurulması» isimli Küresel </a:t>
            </a:r>
            <a:r>
              <a:rPr lang="tr-TR" sz="1000" dirty="0"/>
              <a:t>Bağış projemiz ile ilgili olarak çalışmalarımız Vakıf Komitesi Başkanımız Abdullah Küreğibüyük tarafından sürdürülmektedir. Şu ana kadar İtalyan Agusto Kulübünden </a:t>
            </a:r>
            <a:r>
              <a:rPr lang="tr-TR" sz="1000" dirty="0" smtClean="0"/>
              <a:t>bulunan dış destek yanısıra, dış kaynak bulma çalışmalarımız  yoğun şekilde sürmektedir. Projemiz ortak kulüp toplantılarında Yıldız ve Kavaklıdere Rotary Kulüp üyelerine duyurulmuştur. Mali destek arayışlarımız, Vakıf Komitesi Başkanımız GDB. Abdullah Küreğibüyük, GDB. Emre Öztürk, GDB. Necil Büyükpamukçu tarafından sürdürülmektedir.  Ayrıca Bölge desteği için Guvernörümüz Güner İnci ve diğer konu ile ilgili  Bölge sorumluları ile görüşmelerimiz devam ediyor.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Bu dönem, Ana </a:t>
            </a:r>
            <a:r>
              <a:rPr lang="tr-TR" sz="1000" dirty="0"/>
              <a:t>sınıfı öğretmenlerine yönelik erken teşhis amaçlı Göz Taraması </a:t>
            </a:r>
            <a:r>
              <a:rPr lang="tr-TR" sz="1000" dirty="0" smtClean="0"/>
              <a:t>projesini Çankaya Rotary Kulübü ile ortak yapacağız. Ana Komite Başkanımız Necil Büyükpamukçu ile Çankaya Rotary Kulübünden Dr. Teoman Şeren bu projeyi birlikte yürüteceklerdir.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Dönemimizde, Sincan Kadın Cezaevindeki projemizi Bilkent TDP ( Toplumsal Duyarlılık Projeleri) öğrencileri, Rotaractlarımız ve İnteractlarımız ile birlikte «Hayal Köprüsü» adı altında cezaevindeki çocuklara yönelik yapmayı planladık. Bu proje, Komite Başkanımız Necil Büyükpamukçu ve GDB. Yaşar Kaynak tarafından yürütülecektir.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Sincan Kadın Cezaevi’ndeki çocuklara yönelik Çocuk Şenliği yapıllması planlanmaktadır.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Kulübümüz hamiliğinde kurulan Kastamonu Rotary Kulübü’nün her sene düzenlediği Engelliler RYLA’sına bu sene de katılım göstereceğiz ve ayrıca 2 adet tekerlekli sandalye bağışında bulunacağız.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Bu sene yedincisini yapacağımız Rotary Bowling Turnuvamız için GDB. Levent Çolak çalışmalara başladı. Uluslararası Vakıf Başkanımızın Ankara’da bulunacağı Aralık ayında yapılması düşünülen turnuvaya UR. Başkanı John Germ’in de oyuncu olarak katılması planlanmaktadır. Proje ile ilgili olarak 2430 Bölge Guvernörümüz Güner İnci  bilgilendirilmiştir.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7. Berdan Akalın Bowling Turnuvamızın dereceye giren ilk iki takımını, bu yıl ilk organizasyonu Kulübümüz tarafından Ankara’da  yapılacak olan, 2430 Bölge’de diğer şehirlerde organize edilecek bowling organizasyonlarında ilk iki dereceye giren takımlarının katılacağı , turnuvaya göndermeyi planlıyoruz.</a:t>
            </a:r>
          </a:p>
          <a:p>
            <a:pPr marL="138103" indent="-138103" algn="just">
              <a:buFont typeface="Arial" panose="020B0604020202020204" pitchFamily="34" charset="0"/>
              <a:buChar char="•"/>
            </a:pPr>
            <a:endParaRPr lang="tr-TR" sz="1000" dirty="0"/>
          </a:p>
        </p:txBody>
      </p:sp>
    </p:spTree>
    <p:extLst>
      <p:ext uri="{BB962C8B-B14F-4D97-AF65-F5344CB8AC3E}">
        <p14:creationId xmlns:p14="http://schemas.microsoft.com/office/powerpoint/2010/main" val="1325837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324247"/>
            <a:ext cx="4694322" cy="315213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a:t>Rotary Ormanı projemiz ASO 2. OSB Bölgesi’nde yapılacak ağaçlandırma ile  bu sene de devam ettirilecektir.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a:t>01-04 Eylül 2016 tarhleri arasındaki Samsun İlkadım Rotary Kulübü tarafından düzenlenen Bedensel Engelliler Yaz Kampı’nı 1 engelli katılımı desteği ile destekleme kararı aldık. </a:t>
            </a: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RC </a:t>
            </a:r>
            <a:r>
              <a:rPr lang="tr-TR" sz="1000" dirty="0"/>
              <a:t>Galeri ve ressam Nihat Evren Derman tarafından belirli sayıdaki “ Beşiktaş </a:t>
            </a:r>
            <a:r>
              <a:rPr lang="tr-TR" sz="1000" dirty="0" smtClean="0"/>
              <a:t>Futbol Takımı Temalı </a:t>
            </a:r>
            <a:r>
              <a:rPr lang="tr-TR" sz="1000" dirty="0"/>
              <a:t>Nihat Evren Derman </a:t>
            </a:r>
            <a:r>
              <a:rPr lang="tr-TR" sz="1000" dirty="0" smtClean="0"/>
              <a:t>Islak İmzalı Orijinal Baskıların İnternette Pazarlanması» </a:t>
            </a:r>
            <a:r>
              <a:rPr lang="tr-TR" sz="1000" dirty="0"/>
              <a:t>ile ilgili projeye “Şehit Çocuklarına Burs Fonu Yaratılması” teması ile ortak olduk. Bu proje ile şehit çocuklarımıza burs fonu yaratılmasının yanısıra, </a:t>
            </a:r>
            <a:r>
              <a:rPr lang="tr-TR" sz="1000" dirty="0" smtClean="0"/>
              <a:t>resim alıcılarına vereceğimiş «Teşekkür Belgesi» ile  özelde </a:t>
            </a:r>
            <a:r>
              <a:rPr lang="tr-TR" sz="1000" dirty="0"/>
              <a:t>Bahçelievler Rotary Kulübü’nün, genelde rotary isim ve faaliyetlerinin  Türkiye genelinde duyurulması  amaçlanmıştır</a:t>
            </a:r>
            <a:r>
              <a:rPr lang="tr-TR" sz="1000" dirty="0" smtClean="0"/>
              <a:t>.</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25 Eylül 2016 tarihinde Bilkent RC Galeri tarafından yapılacak müzayede de, </a:t>
            </a:r>
            <a:r>
              <a:rPr lang="tr-TR" sz="1000" dirty="0"/>
              <a:t>kulübümüz adına yapılacak resim </a:t>
            </a:r>
            <a:r>
              <a:rPr lang="tr-TR" sz="1000" dirty="0" smtClean="0"/>
              <a:t>bağışlarının satışı ile «Şehit Çocuklarına Burs Fonu» yaratılacaktır.   </a:t>
            </a:r>
          </a:p>
        </p:txBody>
      </p:sp>
    </p:spTree>
    <p:extLst>
      <p:ext uri="{BB962C8B-B14F-4D97-AF65-F5344CB8AC3E}">
        <p14:creationId xmlns:p14="http://schemas.microsoft.com/office/powerpoint/2010/main" val="1994001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939870" y="218290"/>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Haberleri</a:t>
            </a:r>
            <a:endParaRPr lang="tr-TR" altLang="tr-TR" dirty="0">
              <a:solidFill>
                <a:srgbClr val="0070C0"/>
              </a:solidFill>
              <a:latin typeface="+mj-lt"/>
            </a:endParaRPr>
          </a:p>
        </p:txBody>
      </p:sp>
      <p:sp>
        <p:nvSpPr>
          <p:cNvPr id="6" name="TextBox 5"/>
          <p:cNvSpPr txBox="1"/>
          <p:nvPr/>
        </p:nvSpPr>
        <p:spPr>
          <a:xfrm>
            <a:off x="72331" y="468263"/>
            <a:ext cx="5080701" cy="1207765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dirty="0" smtClean="0"/>
              <a:t>Ağustos Ayında 3 düğünümüz vardı.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algn="just"/>
            <a:r>
              <a:rPr lang="tr-TR" sz="1000" dirty="0" smtClean="0"/>
              <a:t>6 </a:t>
            </a:r>
            <a:r>
              <a:rPr lang="tr-TR" sz="1000" dirty="0"/>
              <a:t>Ağustos’ta Ankara’ da kına geceleri yapılan, Seda-Haluk Yüceel dostlarımızın kızı  Simge Yüceel ve Emre 13 Ağustos’ta İstanbul’da  evlendiler. Dostlarımız, katılımlarıyla  Seda ve Haluk Yüceel Dostlarımızın bu mutlu günlerinde birlikte oldular.</a:t>
            </a:r>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algn="just"/>
            <a:r>
              <a:rPr lang="tr-TR" sz="1000" dirty="0"/>
              <a:t>18 Ağustos’ta kına geceleri yapılan Gülay- Yaşar Kaynak dostlarımızın oğlu Çağrı Kaynak ile Sezen 20 Ağustos tarihinde Ankara’da evlendiler.</a:t>
            </a:r>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algn="just"/>
            <a:r>
              <a:rPr lang="tr-TR" sz="1000" dirty="0" smtClean="0"/>
              <a:t>20 </a:t>
            </a:r>
            <a:r>
              <a:rPr lang="tr-TR" sz="1000" dirty="0"/>
              <a:t>Ağustos’ta kına geceleri yapılan </a:t>
            </a:r>
            <a:r>
              <a:rPr lang="tr-TR" sz="1000" dirty="0" smtClean="0"/>
              <a:t>Emine – Mert Özmut dostlarımız 27 </a:t>
            </a:r>
            <a:r>
              <a:rPr lang="tr-TR" sz="1000" dirty="0"/>
              <a:t>Ağustos tarihinde Ankara’da evlendiler</a:t>
            </a:r>
            <a:r>
              <a:rPr lang="tr-TR" sz="1000" dirty="0" smtClean="0"/>
              <a:t>.</a:t>
            </a:r>
          </a:p>
          <a:p>
            <a:pPr marL="506378" lvl="1" indent="-138103" algn="just">
              <a:buFont typeface="Arial" panose="020B0604020202020204" pitchFamily="34" charset="0"/>
              <a:buChar char="•"/>
            </a:pPr>
            <a:endParaRPr lang="tr-TR" sz="1000" dirty="0" smtClean="0"/>
          </a:p>
          <a:p>
            <a:pPr algn="just"/>
            <a:r>
              <a:rPr lang="tr-TR" sz="1000" dirty="0" smtClean="0"/>
              <a:t>Bu ay içinde evlenen her üç </a:t>
            </a:r>
            <a:r>
              <a:rPr lang="tr-TR" sz="1000" dirty="0"/>
              <a:t>çiftimize </a:t>
            </a:r>
            <a:r>
              <a:rPr lang="tr-TR" sz="1000" dirty="0" smtClean="0"/>
              <a:t>bir </a:t>
            </a:r>
            <a:r>
              <a:rPr lang="tr-TR" sz="1000" dirty="0"/>
              <a:t>ömür boyu sağlıklı, </a:t>
            </a:r>
            <a:r>
              <a:rPr lang="tr-TR" sz="1000" dirty="0" smtClean="0"/>
              <a:t>mutluluk </a:t>
            </a:r>
            <a:r>
              <a:rPr lang="tr-TR" sz="1000" dirty="0"/>
              <a:t>ve </a:t>
            </a:r>
            <a:r>
              <a:rPr lang="tr-TR" sz="1000" dirty="0" smtClean="0"/>
              <a:t>huzur </a:t>
            </a:r>
            <a:r>
              <a:rPr lang="tr-TR" sz="1000" dirty="0"/>
              <a:t>dileriz.</a:t>
            </a:r>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r>
              <a:rPr lang="tr-TR" sz="1000" dirty="0" smtClean="0"/>
              <a:t>20 Ağustos Yaşar-Gülay Kaynak dostlarımızın oğlu Çağrı evlenecek,</a:t>
            </a:r>
          </a:p>
          <a:p>
            <a:pPr marL="506378" lvl="1" indent="-138103">
              <a:buFont typeface="Arial" panose="020B0604020202020204" pitchFamily="34" charset="0"/>
              <a:buChar char="•"/>
            </a:pPr>
            <a:r>
              <a:rPr lang="tr-TR" sz="1000" dirty="0" smtClean="0"/>
              <a:t>28 Ağustos Kulüp Genel Sekreterimiz Mert Özmut ile  Rtn. Emine evleneceklerdir.</a:t>
            </a:r>
          </a:p>
          <a:p>
            <a:r>
              <a:rPr lang="tr-TR" sz="1000" dirty="0" smtClean="0"/>
              <a:t>Tüm evlenecek çiftlere ömür boyu mutluluklar diliyoruz.</a:t>
            </a:r>
          </a:p>
          <a:p>
            <a:endParaRPr lang="tr-TR" sz="1000" dirty="0" smtClean="0"/>
          </a:p>
          <a:p>
            <a:endParaRPr lang="tr-TR" sz="1000" dirty="0"/>
          </a:p>
          <a:p>
            <a:endParaRPr lang="tr-TR" sz="1000" dirty="0" smtClean="0"/>
          </a:p>
        </p:txBody>
      </p:sp>
      <p:sp>
        <p:nvSpPr>
          <p:cNvPr id="2" name="Rectangle 1"/>
          <p:cNvSpPr/>
          <p:nvPr/>
        </p:nvSpPr>
        <p:spPr>
          <a:xfrm>
            <a:off x="216347" y="7270689"/>
            <a:ext cx="4884394" cy="4862870"/>
          </a:xfrm>
          <a:prstGeom prst="rect">
            <a:avLst/>
          </a:prstGeom>
        </p:spPr>
        <p:txBody>
          <a:bodyPr wrap="square">
            <a:spAutoFit/>
          </a:bodyPr>
          <a:lstStyle/>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r>
              <a:rPr lang="tr-TR" sz="1000" dirty="0" smtClean="0"/>
              <a:t>Sevgili </a:t>
            </a:r>
            <a:r>
              <a:rPr lang="tr-TR" sz="1000" dirty="0"/>
              <a:t>Rotary Ailemiz,</a:t>
            </a:r>
          </a:p>
          <a:p>
            <a:r>
              <a:rPr lang="tr-TR" sz="1000" dirty="0" smtClean="0"/>
              <a:t>ÇAN</a:t>
            </a:r>
          </a:p>
          <a:p>
            <a:endParaRPr lang="tr-TR" sz="1000" dirty="0"/>
          </a:p>
          <a:p>
            <a:r>
              <a:rPr lang="tr-TR" sz="1000" dirty="0" smtClean="0"/>
              <a:t>AKKALE gezisi</a:t>
            </a:r>
            <a:endParaRPr lang="tr-TR" sz="1000" dirty="0"/>
          </a:p>
          <a:p>
            <a:r>
              <a:rPr lang="tr-TR" sz="1000" dirty="0"/>
              <a:t>15 Temmuz tarihinde maalesef demokrasimize karşı bir darbe girişimi gerçekleşmiştir.  Demokrasiye ve insan yaşamınının kutsallığına inanan insanlar olarak, bu yaşananları asla onaylamıyoruz.  Devletimize, demokrasimize ve halkımıza yapılan tüm olumsuz girişimleri şiddetle kınıyoruz.</a:t>
            </a:r>
          </a:p>
          <a:p>
            <a:r>
              <a:rPr lang="tr-TR" sz="1000" dirty="0"/>
              <a:t>Bu darbe teşebbüsü esnasında şehit olan görevli ve sivil vatandaşlarımıza Allah’tan rahmet, yaralılarımıza acil şifalar diliyoruz.</a:t>
            </a:r>
          </a:p>
          <a:p>
            <a:endParaRPr lang="tr-TR" sz="1000" dirty="0"/>
          </a:p>
          <a:p>
            <a:r>
              <a:rPr lang="tr-TR" sz="1000" dirty="0"/>
              <a:t>Sevgi ve Saygılarımızla,</a:t>
            </a:r>
          </a:p>
          <a:p>
            <a:r>
              <a:rPr lang="tr-TR" sz="1000" dirty="0"/>
              <a:t>Güner İnci</a:t>
            </a:r>
          </a:p>
          <a:p>
            <a:r>
              <a:rPr lang="tr-TR" sz="1000" dirty="0"/>
              <a:t>UR </a:t>
            </a:r>
            <a:r>
              <a:rPr lang="tr-TR" sz="1000" dirty="0" smtClean="0"/>
              <a:t>2430</a:t>
            </a:r>
            <a:r>
              <a:rPr lang="tr-TR" sz="1000" dirty="0"/>
              <a:t>. Bölge </a:t>
            </a:r>
            <a:r>
              <a:rPr lang="tr-TR" sz="1000" dirty="0" smtClean="0"/>
              <a:t>Guvernörü </a:t>
            </a:r>
          </a:p>
          <a:p>
            <a:endParaRPr lang="tr-TR" sz="1000" dirty="0"/>
          </a:p>
          <a:p>
            <a:r>
              <a:rPr lang="tr-TR" sz="1000" dirty="0">
                <a:solidFill>
                  <a:srgbClr val="FF0000"/>
                </a:solidFill>
              </a:rPr>
              <a:t>Asbaşkanımız ve Gelecek Dönem Başkanımız Rtn. Eran Sözen Dostumuzu ve Değerli Eşi Fisun’u kutlar, başarılı bir dönem geçirmelerini dileriz</a:t>
            </a:r>
            <a:r>
              <a:rPr lang="tr-TR" sz="1000" dirty="0" smtClean="0">
                <a:solidFill>
                  <a:srgbClr val="FF0000"/>
                </a:solidFill>
              </a:rPr>
              <a:t>.</a:t>
            </a:r>
          </a:p>
          <a:p>
            <a:r>
              <a:rPr lang="tr-TR" sz="1000" dirty="0">
                <a:solidFill>
                  <a:srgbClr val="FF0000"/>
                </a:solidFill>
              </a:rPr>
              <a:t>Yeşil Bina konusunda bizleri güncelleyen iki dostumuza teşekkür ederiz</a:t>
            </a:r>
            <a:r>
              <a:rPr lang="tr-TR" sz="1000" dirty="0" smtClean="0">
                <a:solidFill>
                  <a:srgbClr val="FF0000"/>
                </a:solidFill>
              </a:rPr>
              <a:t>.</a:t>
            </a:r>
          </a:p>
          <a:p>
            <a:r>
              <a:rPr lang="tr-TR" sz="1000" dirty="0">
                <a:solidFill>
                  <a:srgbClr val="FF0000"/>
                </a:solidFill>
              </a:rPr>
              <a:t>Ekim ayı içinde yapılması düşünülen Çanakkale  Gezisi ile ilgili çalışmalar GDB. Ahmet Akyol tarafından dostlarımıza duyuruldu. Konu ile ilgili görüşler paylaşıldı.</a:t>
            </a:r>
          </a:p>
          <a:p>
            <a:endParaRPr lang="tr-TR" sz="10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83" y="828303"/>
            <a:ext cx="2486128" cy="1398448"/>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6627" y="828303"/>
            <a:ext cx="2486128" cy="1398448"/>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095017" y="3274925"/>
            <a:ext cx="1400897" cy="1050674"/>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490" y="3102264"/>
            <a:ext cx="2486129" cy="1398447"/>
          </a:xfrm>
          <a:prstGeom prst="rect">
            <a:avLst/>
          </a:prstGeom>
        </p:spPr>
      </p:pic>
      <p:pic>
        <p:nvPicPr>
          <p:cNvPr id="7" name="Picture 6"/>
          <p:cNvPicPr>
            <a:picLocks noChangeAspect="1"/>
          </p:cNvPicPr>
          <p:nvPr/>
        </p:nvPicPr>
        <p:blipFill>
          <a:blip r:embed="rId7"/>
          <a:stretch>
            <a:fillRect/>
          </a:stretch>
        </p:blipFill>
        <p:spPr>
          <a:xfrm>
            <a:off x="2775967" y="5161050"/>
            <a:ext cx="2408932" cy="1355885"/>
          </a:xfrm>
          <a:prstGeom prst="rect">
            <a:avLst/>
          </a:prstGeom>
        </p:spPr>
      </p:pic>
      <p:pic>
        <p:nvPicPr>
          <p:cNvPr id="8" name="Picture 7"/>
          <p:cNvPicPr>
            <a:picLocks noChangeAspect="1"/>
          </p:cNvPicPr>
          <p:nvPr/>
        </p:nvPicPr>
        <p:blipFill>
          <a:blip r:embed="rId8"/>
          <a:stretch>
            <a:fillRect/>
          </a:stretch>
        </p:blipFill>
        <p:spPr>
          <a:xfrm>
            <a:off x="72331" y="5148783"/>
            <a:ext cx="2408932" cy="1355885"/>
          </a:xfrm>
          <a:prstGeom prst="rect">
            <a:avLst/>
          </a:prstGeom>
        </p:spPr>
      </p:pic>
    </p:spTree>
    <p:extLst>
      <p:ext uri="{BB962C8B-B14F-4D97-AF65-F5344CB8AC3E}">
        <p14:creationId xmlns:p14="http://schemas.microsoft.com/office/powerpoint/2010/main" val="2753612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939870" y="218290"/>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Haberleri</a:t>
            </a:r>
            <a:endParaRPr lang="tr-TR" altLang="tr-TR" dirty="0">
              <a:solidFill>
                <a:srgbClr val="0070C0"/>
              </a:solidFill>
              <a:latin typeface="+mj-lt"/>
            </a:endParaRPr>
          </a:p>
        </p:txBody>
      </p:sp>
      <p:sp>
        <p:nvSpPr>
          <p:cNvPr id="6" name="TextBox 5"/>
          <p:cNvSpPr txBox="1"/>
          <p:nvPr/>
        </p:nvSpPr>
        <p:spPr>
          <a:xfrm>
            <a:off x="216347" y="564024"/>
            <a:ext cx="5080701" cy="9153782"/>
          </a:xfrm>
          <a:prstGeom prst="rect">
            <a:avLst/>
          </a:prstGeom>
          <a:noFill/>
        </p:spPr>
        <p:txBody>
          <a:bodyPr wrap="square" lIns="73655" tIns="36827" rIns="73655" bIns="36827" rtlCol="0">
            <a:spAutoFit/>
          </a:bodyPr>
          <a:lstStyle/>
          <a:p>
            <a:pPr marL="138103" indent="-138103">
              <a:buFont typeface="Arial" panose="020B0604020202020204" pitchFamily="34" charset="0"/>
              <a:buChar char="•"/>
            </a:pPr>
            <a:r>
              <a:rPr lang="tr-TR" sz="1000" dirty="0" smtClean="0"/>
              <a:t>Lale  – Ayhan İldam dostlarımızın torunları Ali 20.08.2016 tarihinde</a:t>
            </a:r>
          </a:p>
          <a:p>
            <a:r>
              <a:rPr lang="tr-TR" sz="1000" dirty="0" smtClean="0"/>
              <a:t>     dünyaya gözlerini açtı. Ali’ye aramıza hoş geldin der, sağlıklı uzun </a:t>
            </a:r>
          </a:p>
          <a:p>
            <a:r>
              <a:rPr lang="tr-TR" sz="1000" dirty="0" smtClean="0"/>
              <a:t>     ömürler dileriz.</a:t>
            </a:r>
          </a:p>
          <a:p>
            <a:pPr algn="just"/>
            <a:endParaRPr lang="tr-TR" sz="1000" dirty="0" smtClean="0"/>
          </a:p>
          <a:p>
            <a:pPr marL="138103" indent="-138103" algn="just">
              <a:buFont typeface="Arial" panose="020B0604020202020204" pitchFamily="34" charset="0"/>
              <a:buChar char="•"/>
            </a:pPr>
            <a:r>
              <a:rPr lang="tr-TR" sz="1000" dirty="0" smtClean="0"/>
              <a:t>Aliye—Kerim Sefer  dostlarımızın torunları Emir  25.08.2016 tarihinde dünyaya gözlerini açtı. Emir’e  aramıza hoş geldin der,  sağlıklı uzun ömürler diliyoruz.</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Özlem—Erkan Ulukan dostlarımızın oğlu Emrehan 23.08.2016 tarihinde bel fıtığı ameliyatı oldu. Evde istirahat eden Emirhan’a  geçmiş olsun dileklerimizle acil şifalar diliyoruz.</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buFont typeface="Arial" panose="020B0604020202020204" pitchFamily="34" charset="0"/>
              <a:buChar char="•"/>
            </a:pPr>
            <a:r>
              <a:rPr lang="tr-TR" sz="1000" dirty="0" smtClean="0"/>
              <a:t>GDB</a:t>
            </a:r>
            <a:r>
              <a:rPr lang="tr-TR" sz="1000" dirty="0"/>
              <a:t>. </a:t>
            </a:r>
            <a:r>
              <a:rPr lang="tr-TR" sz="1000" dirty="0" smtClean="0"/>
              <a:t>HalukYüce el</a:t>
            </a:r>
            <a:r>
              <a:rPr lang="tr-TR" sz="1000" dirty="0"/>
              <a:t>, </a:t>
            </a:r>
            <a:r>
              <a:rPr lang="tr-TR" sz="1000" dirty="0" smtClean="0"/>
              <a:t>ilgili </a:t>
            </a:r>
            <a:r>
              <a:rPr lang="tr-TR" sz="1000" dirty="0"/>
              <a:t>komite çalışmaları sonucunda, </a:t>
            </a:r>
            <a:endParaRPr lang="tr-TR" sz="1000" dirty="0" smtClean="0"/>
          </a:p>
          <a:p>
            <a:r>
              <a:rPr lang="tr-TR" sz="1000" dirty="0" smtClean="0"/>
              <a:t>      İş yoğunluğu ve çalışma </a:t>
            </a:r>
            <a:r>
              <a:rPr lang="tr-TR" sz="1000" dirty="0"/>
              <a:t>şartları </a:t>
            </a:r>
            <a:r>
              <a:rPr lang="tr-TR" sz="1000" dirty="0" smtClean="0"/>
              <a:t>nedeniyle </a:t>
            </a:r>
            <a:r>
              <a:rPr lang="tr-TR" sz="1000" dirty="0"/>
              <a:t>Asbaşkanlık </a:t>
            </a:r>
            <a:r>
              <a:rPr lang="tr-TR" sz="1000" dirty="0" smtClean="0"/>
              <a:t>görevini</a:t>
            </a:r>
          </a:p>
          <a:p>
            <a:r>
              <a:rPr lang="tr-TR" sz="1000" dirty="0" smtClean="0"/>
              <a:t>      bırakmak zorunda </a:t>
            </a:r>
            <a:r>
              <a:rPr lang="tr-TR" sz="1000" dirty="0"/>
              <a:t>kalan Rtn. Dostumuz Engin </a:t>
            </a:r>
            <a:r>
              <a:rPr lang="tr-TR" sz="1000" dirty="0" smtClean="0"/>
              <a:t>Bülbül</a:t>
            </a:r>
            <a:r>
              <a:rPr lang="tr-TR" sz="1000" dirty="0"/>
              <a:t>’ ün </a:t>
            </a:r>
            <a:r>
              <a:rPr lang="tr-TR" sz="1000" dirty="0" smtClean="0"/>
              <a:t>yerine</a:t>
            </a:r>
          </a:p>
          <a:p>
            <a:r>
              <a:rPr lang="tr-TR" sz="1000" dirty="0" smtClean="0"/>
              <a:t>      2017-2018 Dönem </a:t>
            </a:r>
            <a:r>
              <a:rPr lang="tr-TR" sz="1000" dirty="0"/>
              <a:t>Başkanı olarak Rtn. Eran </a:t>
            </a:r>
            <a:r>
              <a:rPr lang="tr-TR" sz="1000" dirty="0" smtClean="0"/>
              <a:t>Sözen dostumuzun</a:t>
            </a:r>
          </a:p>
          <a:p>
            <a:r>
              <a:rPr lang="tr-TR" sz="1000" dirty="0" smtClean="0"/>
              <a:t>      olacağını bildirdi . </a:t>
            </a:r>
            <a:r>
              <a:rPr lang="tr-TR" sz="1000" dirty="0"/>
              <a:t>Duyuru sonrası Eran Sözen dostumuz</a:t>
            </a:r>
            <a:r>
              <a:rPr lang="tr-TR" sz="1000" dirty="0" smtClean="0"/>
              <a:t>, söz ala-</a:t>
            </a:r>
          </a:p>
          <a:p>
            <a:r>
              <a:rPr lang="tr-TR" sz="1000" dirty="0" smtClean="0"/>
              <a:t>      rak, duygularını </a:t>
            </a:r>
            <a:r>
              <a:rPr lang="tr-TR" sz="1000" dirty="0"/>
              <a:t>dile getirdi</a:t>
            </a:r>
            <a:r>
              <a:rPr lang="tr-TR" sz="1000" dirty="0" smtClean="0"/>
              <a:t>. </a:t>
            </a:r>
          </a:p>
          <a:p>
            <a:r>
              <a:rPr lang="tr-TR" sz="1000" dirty="0" smtClean="0"/>
              <a:t>      Yönetim Kurulu olarak, Gelecek Dönem Başkanımız Eran Sözen  ve değerli eşi Fisun’u kutlar,       .     gelecek dönemde başarılar dileriz. </a:t>
            </a:r>
          </a:p>
          <a:p>
            <a:endParaRPr lang="tr-TR" sz="1000" dirty="0"/>
          </a:p>
          <a:p>
            <a:pPr marL="171450" indent="-171450">
              <a:buFont typeface="Arial" panose="020B0604020202020204" pitchFamily="34" charset="0"/>
              <a:buChar char="•"/>
            </a:pPr>
            <a:r>
              <a:rPr lang="tr-TR" sz="1000" dirty="0" smtClean="0"/>
              <a:t>11.08.2016 tarihli, dönemimizin 5. toplantısında, </a:t>
            </a:r>
            <a:r>
              <a:rPr lang="tr-TR" sz="1000" dirty="0"/>
              <a:t>Rtn. Murat Doğru dostumuz ve değerli eşi Nursun Doğru </a:t>
            </a:r>
            <a:r>
              <a:rPr lang="tr-TR" sz="1000" dirty="0" smtClean="0"/>
              <a:t>tarafından </a:t>
            </a:r>
            <a:r>
              <a:rPr lang="tr-TR" sz="1000" dirty="0"/>
              <a:t>«Yeşil Bina Teknolojilerindeki Yeni Gelişmeler ve Sürdürülebilir Performanslı Yerleşimler SÜPERKENT Projesi» konulu interaktif  bir sunum yapıldı. </a:t>
            </a:r>
            <a:r>
              <a:rPr lang="tr-TR" sz="1000" dirty="0" smtClean="0"/>
              <a:t>Kendilerine bizleri güncel ve çok özel bir konuda aydınlattıkları için çok teşekkür ederiz.</a:t>
            </a:r>
          </a:p>
          <a:p>
            <a:endParaRPr lang="tr-TR" sz="1000" dirty="0" smtClean="0"/>
          </a:p>
          <a:p>
            <a:pPr marL="171450" indent="-171450">
              <a:buFont typeface="Arial" panose="020B0604020202020204" pitchFamily="34" charset="0"/>
              <a:buChar char="•"/>
            </a:pPr>
            <a:r>
              <a:rPr lang="tr-TR" sz="1000" dirty="0"/>
              <a:t>Simge’nin düğünü için 13 Ağustos 2016 tarihinde İstanbul’a gidişimiz, dostlarımız tarafından değişik aktivitelerle  </a:t>
            </a:r>
            <a:r>
              <a:rPr lang="tr-TR" sz="1000" dirty="0" smtClean="0"/>
              <a:t>değerlendirilen bir geziye dönüştü.</a:t>
            </a:r>
            <a:endParaRPr lang="tr-TR" sz="1000" dirty="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a:p>
          <a:p>
            <a:endParaRPr lang="tr-TR" sz="1000" dirty="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2" name="Rectangle 1"/>
          <p:cNvSpPr/>
          <p:nvPr/>
        </p:nvSpPr>
        <p:spPr>
          <a:xfrm>
            <a:off x="216347" y="6293360"/>
            <a:ext cx="4884394" cy="553998"/>
          </a:xfrm>
          <a:prstGeom prst="rect">
            <a:avLst/>
          </a:prstGeom>
        </p:spPr>
        <p:txBody>
          <a:bodyPr wrap="square">
            <a:spAutoFit/>
          </a:bodyPr>
          <a:lstStyle/>
          <a:p>
            <a:pPr marL="138103" indent="-138103" algn="just">
              <a:buFont typeface="Arial" panose="020B0604020202020204" pitchFamily="34" charset="0"/>
              <a:buChar char="•"/>
            </a:pPr>
            <a:endParaRPr lang="tr-TR" sz="1000" dirty="0"/>
          </a:p>
          <a:p>
            <a:pPr marL="171450" indent="-171450">
              <a:buFont typeface="Arial" panose="020B0604020202020204" pitchFamily="34" charset="0"/>
              <a:buChar char="•"/>
            </a:pPr>
            <a:r>
              <a:rPr lang="tr-TR" sz="1000" dirty="0"/>
              <a:t>Kısa Dönem Öğrenci Değişim Proğramı ile </a:t>
            </a:r>
            <a:r>
              <a:rPr lang="tr-TR" sz="1000" dirty="0" smtClean="0"/>
              <a:t>Danimarka’ya</a:t>
            </a:r>
          </a:p>
          <a:p>
            <a:r>
              <a:rPr lang="tr-TR" sz="1000" dirty="0" smtClean="0"/>
              <a:t>      giden </a:t>
            </a:r>
            <a:r>
              <a:rPr lang="tr-TR" sz="1000" dirty="0"/>
              <a:t>öğrencimiz Yiğit ÇÖREK, </a:t>
            </a:r>
            <a:r>
              <a:rPr lang="tr-TR" sz="1000" dirty="0" smtClean="0"/>
              <a:t>Danimarka’dan döndü.</a:t>
            </a:r>
            <a:endParaRPr lang="tr-TR" sz="1000" dirty="0"/>
          </a:p>
        </p:txBody>
      </p:sp>
      <p:sp>
        <p:nvSpPr>
          <p:cNvPr id="9" name="Rectangle 8"/>
          <p:cNvSpPr>
            <a:spLocks noChangeArrowheads="1"/>
          </p:cNvSpPr>
          <p:nvPr/>
        </p:nvSpPr>
        <p:spPr bwMode="auto">
          <a:xfrm>
            <a:off x="936427" y="1980431"/>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536" b="22582"/>
          <a:stretch/>
        </p:blipFill>
        <p:spPr bwMode="auto">
          <a:xfrm>
            <a:off x="3960763" y="36215"/>
            <a:ext cx="1141260" cy="1113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427" y="4860751"/>
            <a:ext cx="1528104" cy="1146075"/>
          </a:xfrm>
          <a:prstGeom prst="rect">
            <a:avLst/>
          </a:prstGeom>
        </p:spPr>
      </p:pic>
      <p:pic>
        <p:nvPicPr>
          <p:cNvPr id="12" name="Picture 11"/>
          <p:cNvPicPr>
            <a:picLocks noChangeAspect="1"/>
          </p:cNvPicPr>
          <p:nvPr/>
        </p:nvPicPr>
        <p:blipFill>
          <a:blip r:embed="rId5"/>
          <a:stretch>
            <a:fillRect/>
          </a:stretch>
        </p:blipFill>
        <p:spPr>
          <a:xfrm>
            <a:off x="2232571" y="4854094"/>
            <a:ext cx="1544263" cy="1158785"/>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882803" y="4782791"/>
            <a:ext cx="1405815" cy="1054361"/>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13217" y="6300911"/>
            <a:ext cx="1543690" cy="1157767"/>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53552" y="2113546"/>
            <a:ext cx="1403355" cy="1052515"/>
          </a:xfrm>
          <a:prstGeom prst="rect">
            <a:avLst/>
          </a:prstGeom>
        </p:spPr>
      </p:pic>
    </p:spTree>
    <p:extLst>
      <p:ext uri="{BB962C8B-B14F-4D97-AF65-F5344CB8AC3E}">
        <p14:creationId xmlns:p14="http://schemas.microsoft.com/office/powerpoint/2010/main" val="866869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6" name="TextBox 5"/>
          <p:cNvSpPr txBox="1"/>
          <p:nvPr/>
        </p:nvSpPr>
        <p:spPr>
          <a:xfrm>
            <a:off x="216347" y="1647410"/>
            <a:ext cx="5080701" cy="207908"/>
          </a:xfrm>
          <a:prstGeom prst="rect">
            <a:avLst/>
          </a:prstGeom>
          <a:noFill/>
        </p:spPr>
        <p:txBody>
          <a:bodyPr wrap="square" lIns="73655" tIns="36827" rIns="73655" bIns="36827" rtlCol="0">
            <a:spAutoFit/>
          </a:bodyPr>
          <a:lstStyle/>
          <a:p>
            <a:r>
              <a:rPr lang="tr-TR" sz="1000" dirty="0" smtClean="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2" name="Rectangle 1"/>
          <p:cNvSpPr/>
          <p:nvPr/>
        </p:nvSpPr>
        <p:spPr>
          <a:xfrm>
            <a:off x="216347" y="659894"/>
            <a:ext cx="4884394" cy="1631216"/>
          </a:xfrm>
          <a:prstGeom prst="rect">
            <a:avLst/>
          </a:prstGeom>
        </p:spPr>
        <p:txBody>
          <a:bodyPr wrap="square">
            <a:spAutoFit/>
          </a:bodyPr>
          <a:lstStyle/>
          <a:p>
            <a:pPr marL="171450" indent="-171450" algn="just">
              <a:buFont typeface="Arial" panose="020B0604020202020204" pitchFamily="34" charset="0"/>
              <a:buChar char="•"/>
            </a:pPr>
            <a:r>
              <a:rPr lang="tr-TR" sz="1000" dirty="0"/>
              <a:t>Uzun Dönem Öğrenci Değişim Proğramı ile A.B.D.’ye giden </a:t>
            </a:r>
            <a:endParaRPr lang="tr-TR" sz="1000" dirty="0" smtClean="0"/>
          </a:p>
          <a:p>
            <a:pPr algn="just"/>
            <a:r>
              <a:rPr lang="tr-TR" sz="1000" dirty="0" smtClean="0"/>
              <a:t>      öğrencimiz </a:t>
            </a:r>
            <a:r>
              <a:rPr lang="tr-TR" sz="1000" dirty="0"/>
              <a:t>Mert Çağrı Danışman A.B.D’deki ailesi ile buluştu</a:t>
            </a:r>
            <a:r>
              <a:rPr lang="tr-TR" sz="1000" dirty="0" smtClean="0"/>
              <a:t>.</a:t>
            </a:r>
          </a:p>
          <a:p>
            <a:pPr algn="just"/>
            <a:r>
              <a:rPr lang="tr-TR" sz="1000" dirty="0" smtClean="0"/>
              <a:t>      Kendisne </a:t>
            </a:r>
            <a:r>
              <a:rPr lang="tr-TR" sz="1000" dirty="0"/>
              <a:t>başarılar dileriz. </a:t>
            </a: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13-17 Ekim 2016 tarihinde Çanakkale’ye yapılacak gezimiz kesinleşti. Bu gezi organizasyonu yapan/yapacak Kulüp İçi Hizmetler Ana Komite Başkanımız GDB. Namık Kodaman ve GDB. Ahmet Akyol dostlarımıza teşekkür ederiz. Uçak biletlerinin alındığı bu   gezi organizasyonu içindeki  faaliyetler belirlendiğinde dostlarımıza duyurulacaktır.</a:t>
            </a:r>
          </a:p>
          <a:p>
            <a:pPr marL="138103" indent="-138103" algn="just">
              <a:buFont typeface="Arial" panose="020B0604020202020204" pitchFamily="34" charset="0"/>
              <a:buChar char="•"/>
            </a:pPr>
            <a:endParaRPr lang="tr-TR" sz="1000" dirty="0"/>
          </a:p>
          <a:p>
            <a:endParaRPr lang="tr-TR" sz="1000" dirty="0"/>
          </a:p>
        </p:txBody>
      </p:sp>
      <p:sp>
        <p:nvSpPr>
          <p:cNvPr id="9" name="Rectangle 8"/>
          <p:cNvSpPr>
            <a:spLocks noChangeArrowheads="1"/>
          </p:cNvSpPr>
          <p:nvPr/>
        </p:nvSpPr>
        <p:spPr bwMode="auto">
          <a:xfrm>
            <a:off x="936427" y="252239"/>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sp>
        <p:nvSpPr>
          <p:cNvPr id="4" name="Rectangle 3"/>
          <p:cNvSpPr/>
          <p:nvPr/>
        </p:nvSpPr>
        <p:spPr>
          <a:xfrm>
            <a:off x="1518479" y="2104702"/>
            <a:ext cx="2290692" cy="307777"/>
          </a:xfrm>
          <a:prstGeom prst="rect">
            <a:avLst/>
          </a:prstGeom>
        </p:spPr>
        <p:txBody>
          <a:bodyPr wrap="none">
            <a:spAutoFit/>
          </a:bodyPr>
          <a:lstStyle/>
          <a:p>
            <a:pPr algn="ctr"/>
            <a:r>
              <a:rPr lang="tr-TR" altLang="tr-TR" b="1" dirty="0">
                <a:solidFill>
                  <a:srgbClr val="0070C0"/>
                </a:solidFill>
              </a:rPr>
              <a:t>Bölge Duyuruları &amp; Haberler</a:t>
            </a:r>
            <a:endParaRPr lang="tr-TR" altLang="tr-TR" dirty="0">
              <a:solidFill>
                <a:srgbClr val="0070C0"/>
              </a:solidFill>
            </a:endParaRPr>
          </a:p>
        </p:txBody>
      </p:sp>
      <p:sp>
        <p:nvSpPr>
          <p:cNvPr id="7" name="Rectangle 6"/>
          <p:cNvSpPr/>
          <p:nvPr/>
        </p:nvSpPr>
        <p:spPr>
          <a:xfrm>
            <a:off x="-215701" y="2412479"/>
            <a:ext cx="5191043" cy="1631216"/>
          </a:xfrm>
          <a:prstGeom prst="rect">
            <a:avLst/>
          </a:prstGeom>
        </p:spPr>
        <p:txBody>
          <a:bodyPr>
            <a:spAutoFit/>
          </a:bodyPr>
          <a:lstStyle/>
          <a:p>
            <a:pPr marL="539725" lvl="1" indent="-171450" algn="just">
              <a:buFont typeface="Arial" panose="020B0604020202020204" pitchFamily="34" charset="0"/>
              <a:buChar char="•"/>
            </a:pPr>
            <a:r>
              <a:rPr lang="tr-TR" sz="1000" dirty="0" smtClean="0"/>
              <a:t>17 Ağustos 1999 depremi yıldönümünde, 2430 Bölge Guvernörü Güner İnci ve eşi Nagihan’ın duyuru yayınladılar. Yayınladıkları duyuru şöyledir;                                             17 </a:t>
            </a:r>
            <a:r>
              <a:rPr lang="tr-TR" sz="1000" dirty="0"/>
              <a:t>Ağustos 1999 Marmara Depreminin 17. yıl dönümünde güzel ilimizin ve tüm ülkemizin bir daha böyle afetlerle karşılaşmamasını temenni ederken, depremde hayatını kaybeden vatandaşlarımızı rahmetle anıyor ve yakınlarına bir kez daha başsağlığı diliyoruz.</a:t>
            </a:r>
            <a:r>
              <a:rPr lang="tr-TR" sz="1000" b="1" dirty="0">
                <a:solidFill>
                  <a:prstClr val="black"/>
                </a:solidFill>
              </a:rPr>
              <a:t> </a:t>
            </a:r>
            <a:r>
              <a:rPr lang="tr-TR" sz="1000" dirty="0" smtClean="0"/>
              <a:t>Devletimiz</a:t>
            </a:r>
            <a:r>
              <a:rPr lang="tr-TR" sz="1000" dirty="0"/>
              <a:t>, Milletimiz ve Türk Rotary Ailesi olarak bizlerde, bütün zor ve acılı günlerde olduğu gibi, bu felaketten sonra da, birlik ve beraberlik halinde hareket etmiş, yaraların sarılması ve yeniden yapılanması sağlanmıştır. Deprem riskinin en yoğun olduğu bölgede yaşayan bizlerin bu felaketlerden gerekli önlemleri alarak ve hiçbir zaman benzer felaketlerin yaşanmamasını diliyoruz</a:t>
            </a:r>
            <a:r>
              <a:rPr lang="tr-TR" sz="1000" dirty="0" smtClean="0"/>
              <a:t>.</a:t>
            </a:r>
            <a:endParaRPr lang="tr-TR" sz="1000" dirty="0"/>
          </a:p>
        </p:txBody>
      </p:sp>
      <p:sp>
        <p:nvSpPr>
          <p:cNvPr id="8" name="Rectangle 7"/>
          <p:cNvSpPr/>
          <p:nvPr/>
        </p:nvSpPr>
        <p:spPr>
          <a:xfrm>
            <a:off x="144339" y="3996655"/>
            <a:ext cx="4719130" cy="1077218"/>
          </a:xfrm>
          <a:prstGeom prst="rect">
            <a:avLst/>
          </a:prstGeom>
        </p:spPr>
        <p:txBody>
          <a:bodyPr>
            <a:spAutoFit/>
          </a:bodyPr>
          <a:lstStyle/>
          <a:p>
            <a:pPr marL="171450" indent="-171450" algn="just">
              <a:buFont typeface="Arial" panose="020B0604020202020204" pitchFamily="34" charset="0"/>
              <a:buChar char="•"/>
            </a:pPr>
            <a:r>
              <a:rPr lang="tr-TR" sz="1000" dirty="0" smtClean="0"/>
              <a:t>Eskişehir Anadolu Rotary Kulübü tarafından, 4.RYLA </a:t>
            </a:r>
            <a:r>
              <a:rPr lang="tr-TR" sz="1000" dirty="0"/>
              <a:t>AKADEMİ , 13-16 Ekim 2016 tarihinde </a:t>
            </a:r>
            <a:r>
              <a:rPr lang="tr-TR" sz="1000" dirty="0" smtClean="0"/>
              <a:t>Eskişehir’de yapılacaktır. Daha  </a:t>
            </a:r>
            <a:r>
              <a:rPr lang="tr-TR" sz="1000" dirty="0"/>
              <a:t>önce RYLA seminerine katılmış öğrencilerin katılacağı bir üst RYLA eğitimi olarak planlanmıştır. </a:t>
            </a:r>
            <a:r>
              <a:rPr lang="tr-TR" sz="1000" dirty="0" smtClean="0"/>
              <a:t>Amaç  </a:t>
            </a:r>
            <a:r>
              <a:rPr lang="tr-TR" sz="1000" dirty="0"/>
              <a:t>RYLA eğitimi almış öğrencilerimize, üst bir eğitim vererek proje ve çözümler üretme yeteneklerini geliştirerek yarının liderleri olarak hazırlamaktır. </a:t>
            </a:r>
          </a:p>
          <a:p>
            <a:endParaRPr lang="tr-TR" dirty="0"/>
          </a:p>
        </p:txBody>
      </p:sp>
      <p:sp>
        <p:nvSpPr>
          <p:cNvPr id="17" name="Rectangle 16"/>
          <p:cNvSpPr/>
          <p:nvPr/>
        </p:nvSpPr>
        <p:spPr>
          <a:xfrm>
            <a:off x="144339" y="4860751"/>
            <a:ext cx="4719130" cy="553998"/>
          </a:xfrm>
          <a:prstGeom prst="rect">
            <a:avLst/>
          </a:prstGeom>
        </p:spPr>
        <p:txBody>
          <a:bodyPr>
            <a:spAutoFit/>
          </a:bodyPr>
          <a:lstStyle/>
          <a:p>
            <a:pPr marL="171450" indent="-171450" algn="just">
              <a:buFont typeface="Arial" panose="020B0604020202020204" pitchFamily="34" charset="0"/>
              <a:buChar char="•"/>
            </a:pPr>
            <a:r>
              <a:rPr lang="tr-TR" sz="1000" dirty="0" smtClean="0"/>
              <a:t>Meme </a:t>
            </a:r>
            <a:r>
              <a:rPr lang="tr-TR" sz="1000" dirty="0"/>
              <a:t>Kanseri Erken Tanı Eğiticiler </a:t>
            </a:r>
            <a:r>
              <a:rPr lang="tr-TR" sz="1000" dirty="0" smtClean="0"/>
              <a:t>Eğitimi,  </a:t>
            </a:r>
            <a:r>
              <a:rPr lang="tr-TR" sz="1000" dirty="0"/>
              <a:t>06 AĞUSTOS 2016 </a:t>
            </a:r>
            <a:r>
              <a:rPr lang="tr-TR" sz="1000" dirty="0" smtClean="0"/>
              <a:t>Cumartesi, Saat </a:t>
            </a:r>
            <a:r>
              <a:rPr lang="tr-TR" sz="1000" dirty="0"/>
              <a:t>: </a:t>
            </a:r>
            <a:r>
              <a:rPr lang="tr-TR" sz="1000" dirty="0" smtClean="0"/>
              <a:t> </a:t>
            </a:r>
            <a:r>
              <a:rPr lang="tr-TR" sz="1000" dirty="0"/>
              <a:t>10:00- </a:t>
            </a:r>
            <a:r>
              <a:rPr lang="tr-TR" sz="1000" dirty="0" smtClean="0"/>
              <a:t>13:00 ( Özel Medsentez Polikliniği ) Büyükelçi Sokak No: 12/A Kavaklıdere ANKARA adresinde Emek Rotary Kulübü tarafından yapılacaktır.</a:t>
            </a:r>
            <a:endParaRPr lang="tr-TR" sz="1000" dirty="0"/>
          </a:p>
        </p:txBody>
      </p:sp>
      <p:sp>
        <p:nvSpPr>
          <p:cNvPr id="18" name="Rectangle 17"/>
          <p:cNvSpPr/>
          <p:nvPr/>
        </p:nvSpPr>
        <p:spPr>
          <a:xfrm>
            <a:off x="144339" y="5364807"/>
            <a:ext cx="4719130" cy="1015663"/>
          </a:xfrm>
          <a:prstGeom prst="rect">
            <a:avLst/>
          </a:prstGeom>
        </p:spPr>
        <p:txBody>
          <a:bodyPr>
            <a:spAutoFit/>
          </a:bodyPr>
          <a:lstStyle/>
          <a:p>
            <a:pPr marL="171450" indent="-171450" algn="just">
              <a:buFont typeface="Arial" panose="020B0604020202020204" pitchFamily="34" charset="0"/>
              <a:buChar char="•"/>
            </a:pPr>
            <a:r>
              <a:rPr lang="tr-TR" sz="1000" dirty="0" smtClean="0"/>
              <a:t>UR </a:t>
            </a:r>
            <a:r>
              <a:rPr lang="tr-TR" sz="1000" dirty="0"/>
              <a:t>2430 Bölge </a:t>
            </a:r>
            <a:r>
              <a:rPr lang="tr-TR" sz="1000" dirty="0" smtClean="0"/>
              <a:t>Guvernörümüz Güner </a:t>
            </a:r>
            <a:r>
              <a:rPr lang="tr-TR" sz="1000" dirty="0"/>
              <a:t>İnci, bölgemizde organize edilecek 103.RYLA Semineri için kulübümüzü görevlendirmiştir. Hızla çalışmalarımızı yürüten komitemiz, 103.RYLA Semineri’ni 20 - 23 Ekim 2016 tarihleri arasında Ankara’da Midi Otel’de </a:t>
            </a:r>
            <a:r>
              <a:rPr lang="tr-TR" sz="1000" dirty="0" smtClean="0"/>
              <a:t> Gazi Rotary Kulübü tarafından düzenlenecektir.18-24 </a:t>
            </a:r>
            <a:r>
              <a:rPr lang="tr-TR" sz="1000" dirty="0"/>
              <a:t>yaşlarındaki kız ve erkek 40 gencin katılımı ile sınırlı olacak seminere, bölgemizdeki tüm Rotary Kulüpleri’nden öğrenci kabul edilecektir. </a:t>
            </a:r>
          </a:p>
        </p:txBody>
      </p:sp>
      <p:sp>
        <p:nvSpPr>
          <p:cNvPr id="19" name="Rectangle 18"/>
          <p:cNvSpPr/>
          <p:nvPr/>
        </p:nvSpPr>
        <p:spPr>
          <a:xfrm>
            <a:off x="144339" y="6375241"/>
            <a:ext cx="4719130" cy="861774"/>
          </a:xfrm>
          <a:prstGeom prst="rect">
            <a:avLst/>
          </a:prstGeom>
        </p:spPr>
        <p:txBody>
          <a:bodyPr>
            <a:spAutoFit/>
          </a:bodyPr>
          <a:lstStyle/>
          <a:p>
            <a:pPr marL="171450" indent="-171450" algn="just">
              <a:buFont typeface="Arial" panose="020B0604020202020204" pitchFamily="34" charset="0"/>
              <a:buChar char="•"/>
            </a:pPr>
            <a:r>
              <a:rPr lang="tr-TR" sz="1000" dirty="0" smtClean="0"/>
              <a:t>Adana Güney Rotary Kulübü tarafından, Çocuk </a:t>
            </a:r>
            <a:r>
              <a:rPr lang="tr-TR" sz="1000" dirty="0"/>
              <a:t>Ebeveyn </a:t>
            </a:r>
            <a:r>
              <a:rPr lang="tr-TR" sz="1000" dirty="0" smtClean="0"/>
              <a:t>Kampı </a:t>
            </a:r>
            <a:r>
              <a:rPr lang="tr-TR" sz="1000" dirty="0"/>
              <a:t>2-3-4 Eylül 2016 Tarihlerinde Adana Pozantı/ Maden’de </a:t>
            </a:r>
            <a:r>
              <a:rPr lang="tr-TR" sz="1000" dirty="0" smtClean="0"/>
              <a:t>yapılacaktır. </a:t>
            </a:r>
            <a:r>
              <a:rPr lang="tr-TR" sz="1000" dirty="0"/>
              <a:t>“Çadırını kap da gel” sloganı ile sadece çadır ile konaklama </a:t>
            </a:r>
            <a:r>
              <a:rPr lang="tr-TR" sz="1000" dirty="0" smtClean="0"/>
              <a:t>olacak olan kampta, doğa </a:t>
            </a:r>
            <a:r>
              <a:rPr lang="tr-TR" sz="1000" dirty="0"/>
              <a:t>ile baş başa geçireceğimiz çocuklarımızla üç etkili günün olmasını arzu ettiğimiz kamp programımızın içi dolu ve eğitici olarak planlanmıştır. </a:t>
            </a:r>
          </a:p>
        </p:txBody>
      </p:sp>
      <p:sp>
        <p:nvSpPr>
          <p:cNvPr id="20" name="Rectangle 19"/>
          <p:cNvSpPr/>
          <p:nvPr/>
        </p:nvSpPr>
        <p:spPr>
          <a:xfrm>
            <a:off x="144339" y="7165007"/>
            <a:ext cx="4719130" cy="400110"/>
          </a:xfrm>
          <a:prstGeom prst="rect">
            <a:avLst/>
          </a:prstGeom>
        </p:spPr>
        <p:txBody>
          <a:bodyPr>
            <a:spAutoFit/>
          </a:bodyPr>
          <a:lstStyle/>
          <a:p>
            <a:pPr marL="171450" indent="-171450" algn="just">
              <a:buFont typeface="Arial" panose="020B0604020202020204" pitchFamily="34" charset="0"/>
              <a:buChar char="•"/>
            </a:pPr>
            <a:r>
              <a:rPr lang="tr-TR" sz="1000" dirty="0"/>
              <a:t>Kastamonu Rotary Kulübü olarak </a:t>
            </a:r>
            <a:r>
              <a:rPr lang="tr-TR" sz="1000" dirty="0" smtClean="0"/>
              <a:t>DADAY-Kastamonu’da 26-28 Ağustos tarihleri arasında dördüncüsünü düzenleyeceğimiz </a:t>
            </a:r>
            <a:r>
              <a:rPr lang="tr-TR" sz="1000" dirty="0"/>
              <a:t>Baba-Çocuk </a:t>
            </a:r>
            <a:r>
              <a:rPr lang="tr-TR" sz="1000" dirty="0" smtClean="0"/>
              <a:t>kampı yapılacaktır.</a:t>
            </a:r>
            <a:endParaRPr lang="tr-TR" sz="1000"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3217" y="464034"/>
            <a:ext cx="1543690" cy="868325"/>
          </a:xfrm>
          <a:prstGeom prst="rect">
            <a:avLst/>
          </a:prstGeom>
        </p:spPr>
      </p:pic>
    </p:spTree>
    <p:extLst>
      <p:ext uri="{BB962C8B-B14F-4D97-AF65-F5344CB8AC3E}">
        <p14:creationId xmlns:p14="http://schemas.microsoft.com/office/powerpoint/2010/main" val="2679810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62" y="324247"/>
            <a:ext cx="4796314" cy="1260211"/>
          </a:xfrm>
        </p:spPr>
        <p:txBody>
          <a:bodyPr/>
          <a:lstStyle/>
          <a:p>
            <a:endParaRPr lang="tr-TR" dirty="0"/>
          </a:p>
        </p:txBody>
      </p:sp>
      <p:sp>
        <p:nvSpPr>
          <p:cNvPr id="3" name="Rectangle 2"/>
          <p:cNvSpPr/>
          <p:nvPr/>
        </p:nvSpPr>
        <p:spPr>
          <a:xfrm>
            <a:off x="72331" y="560005"/>
            <a:ext cx="5191043" cy="7325082"/>
          </a:xfrm>
          <a:prstGeom prst="rect">
            <a:avLst/>
          </a:prstGeom>
        </p:spPr>
        <p:txBody>
          <a:bodyPr>
            <a:spAutoFit/>
          </a:bodyPr>
          <a:lstStyle/>
          <a:p>
            <a:pPr>
              <a:spcAft>
                <a:spcPts val="1200"/>
              </a:spcAft>
            </a:pPr>
            <a:r>
              <a:rPr lang="tr-TR" sz="1000" dirty="0" smtClean="0">
                <a:solidFill>
                  <a:srgbClr val="333333"/>
                </a:solidFill>
                <a:ea typeface="Times New Roman" panose="02020603050405020304" pitchFamily="18" charset="0"/>
                <a:cs typeface="Helvetica" panose="020B0604020202020204" pitchFamily="34" charset="0"/>
              </a:rPr>
              <a:t>Gazi</a:t>
            </a:r>
            <a:r>
              <a:rPr lang="tr-TR" sz="1000" dirty="0">
                <a:solidFill>
                  <a:srgbClr val="333333"/>
                </a:solidFill>
                <a:ea typeface="Times New Roman" panose="02020603050405020304" pitchFamily="18" charset="0"/>
                <a:cs typeface="Helvetica" panose="020B0604020202020204" pitchFamily="34" charset="0"/>
              </a:rPr>
              <a:t>, çiftliğinde dolaşıp hava alırken oldukça yaşlı bir kadına rastladı</a:t>
            </a:r>
            <a:r>
              <a:rPr lang="tr-TR" sz="1000" dirty="0" smtClean="0">
                <a:solidFill>
                  <a:srgbClr val="333333"/>
                </a:solidFill>
                <a:ea typeface="Times New Roman" panose="02020603050405020304" pitchFamily="18" charset="0"/>
                <a:cs typeface="Helvetica" panose="020B0604020202020204" pitchFamily="34" charset="0"/>
              </a:rPr>
              <a:t>.                                                        Atatürk </a:t>
            </a:r>
            <a:r>
              <a:rPr lang="tr-TR" sz="1000" dirty="0">
                <a:solidFill>
                  <a:srgbClr val="333333"/>
                </a:solidFill>
                <a:ea typeface="Times New Roman" panose="02020603050405020304" pitchFamily="18" charset="0"/>
                <a:cs typeface="Helvetica" panose="020B0604020202020204" pitchFamily="34" charset="0"/>
              </a:rPr>
              <a:t>attan inerek bu ihtiyar kadının yanına sokuldu.</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Merhaba nine.</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Kadın Ata’nın yüzüne bakarak hafif bir sesle;</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Merhaba dedi.</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Nereden gelip nereye gidiyorsun?</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Kadın şöyle bir duralayıp;</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Neden sordun ki, dedi. Buraların saabisi misin? Yoksa bekçisi mi?</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Paşa gülümsedi.</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Ne sahibiyim ne de bekçisiyim nine. Bu topraklar Türk </a:t>
            </a:r>
            <a:r>
              <a:rPr lang="tr-TR" sz="1000" dirty="0" smtClean="0">
                <a:solidFill>
                  <a:srgbClr val="333333"/>
                </a:solidFill>
                <a:ea typeface="Times New Roman" panose="02020603050405020304" pitchFamily="18" charset="0"/>
                <a:cs typeface="Helvetica" panose="020B0604020202020204" pitchFamily="34" charset="0"/>
              </a:rPr>
              <a:t>milletinin malıdır</a:t>
            </a:r>
            <a:r>
              <a:rPr lang="tr-TR" sz="1000" dirty="0">
                <a:solidFill>
                  <a:srgbClr val="333333"/>
                </a:solidFill>
                <a:ea typeface="Times New Roman" panose="02020603050405020304" pitchFamily="18" charset="0"/>
                <a:cs typeface="Helvetica" panose="020B0604020202020204" pitchFamily="34" charset="0"/>
              </a:rPr>
              <a:t>.. Buranın bekçisi de Türk milletinin kendisidir. Şimdi </a:t>
            </a:r>
            <a:r>
              <a:rPr lang="tr-TR" sz="1000" dirty="0" smtClean="0">
                <a:solidFill>
                  <a:srgbClr val="333333"/>
                </a:solidFill>
                <a:ea typeface="Times New Roman" panose="02020603050405020304" pitchFamily="18" charset="0"/>
                <a:cs typeface="Helvetica" panose="020B0604020202020204" pitchFamily="34" charset="0"/>
              </a:rPr>
              <a:t>nereden gelip </a:t>
            </a:r>
            <a:r>
              <a:rPr lang="tr-TR" sz="1000" dirty="0">
                <a:solidFill>
                  <a:srgbClr val="333333"/>
                </a:solidFill>
                <a:ea typeface="Times New Roman" panose="02020603050405020304" pitchFamily="18" charset="0"/>
                <a:cs typeface="Helvetica" panose="020B0604020202020204" pitchFamily="34" charset="0"/>
              </a:rPr>
              <a:t>nereye gittiğini söyleyecek misin?</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Kadın başını salladı.</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Tabii söyleyeceğim, ben Sincan’ın köylerindenim bey, otun güç bittiği, atın geç yetişdiği, kavruk köylerinden birindeyim. Bizim muhtar bana bilet aldı trene bindirdi, kodum Angara’ya geldim.</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Muhtar niçin Ankara’ya gönderdi seni?</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Gazi Paşamızı görmem için. Başını pek ağrıttım da…Benim iki oğlum gâvur harbinde şehit düştü. Memleketi gâvurdan gurtaran kişiyi bir kez görmeden ölmeyim diye hep dua ettim durdum. Rüyalarıma girdi Gazi Paşa. Bende gün demeyip mihtara anlatinca, o da bana bilet aliverip saldi Angaraya. Giceleyin geldimdi. Yolu neyi de bilemediğimden işte agsamdan belli böyle kendimi ordan oraya vurup duruyom bey.</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Senin Gazi Paşa’dan başka bir isteğin var mı? Kadının birden </a:t>
            </a:r>
            <a:r>
              <a:rPr lang="tr-TR" sz="1000" dirty="0" smtClean="0">
                <a:solidFill>
                  <a:srgbClr val="333333"/>
                </a:solidFill>
                <a:ea typeface="Times New Roman" panose="02020603050405020304" pitchFamily="18" charset="0"/>
                <a:cs typeface="Helvetica" panose="020B0604020202020204" pitchFamily="34" charset="0"/>
              </a:rPr>
              <a:t>yüzü sertleşti</a:t>
            </a:r>
            <a:r>
              <a:rPr lang="tr-TR" sz="1000" dirty="0">
                <a:solidFill>
                  <a:srgbClr val="333333"/>
                </a:solidFill>
                <a:ea typeface="Times New Roman" panose="02020603050405020304" pitchFamily="18" charset="0"/>
                <a:cs typeface="Helvetica" panose="020B0604020202020204" pitchFamily="34" charset="0"/>
              </a:rPr>
              <a:t>.</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Tövbe de bey, tövbe de! Daha ne isteyebilirim ki.. O biz im vatanımızı gurtardı. Bizi düşmanın elinden gurtardı. Şehitlerimizin mezarlarını onlara çiğnetmedi daha ne isteyebilirim ondan? Onun sayesinde şimdi istediğimiz gibi yaşiyoz. Sunun bunun gâvur dölünün köpeği olmaktan onun sayesinde kurtulmadık mı? Buralara bir defa yüzünü görmek, ona sağol paşam! Demek için düştüm. Onu görmeden ölürsem gözlerim açık gidecek. Sen efendi bir adama benziyon, bana bir yardım ediver de Gazi Paşayı bulacağım yeri deyiver.</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Atatürk’ün gözleri dolu dolu olmuştu, çok duygulandığı her </a:t>
            </a:r>
            <a:r>
              <a:rPr lang="tr-TR" sz="1000" dirty="0" smtClean="0">
                <a:solidFill>
                  <a:srgbClr val="333333"/>
                </a:solidFill>
                <a:ea typeface="Times New Roman" panose="02020603050405020304" pitchFamily="18" charset="0"/>
                <a:cs typeface="Helvetica" panose="020B0604020202020204" pitchFamily="34" charset="0"/>
              </a:rPr>
              <a:t>halinden belliydi</a:t>
            </a:r>
            <a:r>
              <a:rPr lang="tr-TR" sz="1000" dirty="0">
                <a:solidFill>
                  <a:srgbClr val="333333"/>
                </a:solidFill>
                <a:ea typeface="Times New Roman" panose="02020603050405020304" pitchFamily="18" charset="0"/>
                <a:cs typeface="Helvetica" panose="020B0604020202020204" pitchFamily="34" charset="0"/>
              </a:rPr>
              <a:t>. Bana dönerek;</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Görüyorsun ya Gökçen, işte bu bizim insanimizdir… Benim köylüm, benim vefalı Türk anamdır </a:t>
            </a:r>
            <a:r>
              <a:rPr lang="tr-TR" sz="1000" dirty="0" smtClean="0">
                <a:solidFill>
                  <a:srgbClr val="333333"/>
                </a:solidFill>
                <a:ea typeface="Times New Roman" panose="02020603050405020304" pitchFamily="18" charset="0"/>
                <a:cs typeface="Helvetica" panose="020B0604020202020204" pitchFamily="34" charset="0"/>
              </a:rPr>
              <a:t>bu.</a:t>
            </a:r>
            <a:r>
              <a:rPr lang="tr-TR" sz="1000" dirty="0">
                <a:solidFill>
                  <a:srgbClr val="333333"/>
                </a:solidFill>
                <a:ea typeface="Times New Roman" panose="02020603050405020304" pitchFamily="18" charset="0"/>
                <a:cs typeface="Helvetica" panose="020B0604020202020204" pitchFamily="34" charset="0"/>
              </a:rPr>
              <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Attan indim. Yaşlı kadının elini tuttum anacığım dedim, sen </a:t>
            </a:r>
            <a:r>
              <a:rPr lang="tr-TR" sz="1000" dirty="0" smtClean="0">
                <a:solidFill>
                  <a:srgbClr val="333333"/>
                </a:solidFill>
                <a:ea typeface="Times New Roman" panose="02020603050405020304" pitchFamily="18" charset="0"/>
                <a:cs typeface="Helvetica" panose="020B0604020202020204" pitchFamily="34" charset="0"/>
              </a:rPr>
              <a:t>gökte aradığını </a:t>
            </a:r>
            <a:r>
              <a:rPr lang="tr-TR" sz="1000" dirty="0">
                <a:solidFill>
                  <a:srgbClr val="333333"/>
                </a:solidFill>
                <a:ea typeface="Times New Roman" panose="02020603050405020304" pitchFamily="18" charset="0"/>
                <a:cs typeface="Helvetica" panose="020B0604020202020204" pitchFamily="34" charset="0"/>
              </a:rPr>
              <a:t>yerde buldun, rüyalarını süsleyen, seni buralara kadar koşturan Gazi Pasa yani Atatürk işte karsında duruyor.</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Köylü kadın bu sözleri duyunca şaşkına döndü. Elindeki değneği </a:t>
            </a:r>
            <a:r>
              <a:rPr lang="tr-TR" sz="1000" dirty="0" smtClean="0">
                <a:solidFill>
                  <a:srgbClr val="333333"/>
                </a:solidFill>
                <a:ea typeface="Times New Roman" panose="02020603050405020304" pitchFamily="18" charset="0"/>
                <a:cs typeface="Helvetica" panose="020B0604020202020204" pitchFamily="34" charset="0"/>
              </a:rPr>
              <a:t>yere fırlatıp </a:t>
            </a:r>
            <a:r>
              <a:rPr lang="tr-TR" sz="1000" dirty="0">
                <a:solidFill>
                  <a:srgbClr val="333333"/>
                </a:solidFill>
                <a:ea typeface="Times New Roman" panose="02020603050405020304" pitchFamily="18" charset="0"/>
                <a:cs typeface="Helvetica" panose="020B0604020202020204" pitchFamily="34" charset="0"/>
              </a:rPr>
              <a:t>Atatürk’ün ellerine sarıldı. Görülecek bir manzaraydı </a:t>
            </a:r>
            <a:r>
              <a:rPr lang="tr-TR" sz="1000" dirty="0" smtClean="0">
                <a:solidFill>
                  <a:srgbClr val="333333"/>
                </a:solidFill>
                <a:ea typeface="Times New Roman" panose="02020603050405020304" pitchFamily="18" charset="0"/>
                <a:cs typeface="Helvetica" panose="020B0604020202020204" pitchFamily="34" charset="0"/>
              </a:rPr>
              <a:t>bu.                                                                                                                         İkisi </a:t>
            </a:r>
            <a:r>
              <a:rPr lang="tr-TR" sz="1000" dirty="0">
                <a:solidFill>
                  <a:srgbClr val="333333"/>
                </a:solidFill>
                <a:ea typeface="Times New Roman" panose="02020603050405020304" pitchFamily="18" charset="0"/>
                <a:cs typeface="Helvetica" panose="020B0604020202020204" pitchFamily="34" charset="0"/>
              </a:rPr>
              <a:t>de ağlıyordu. İki Türk insanı biri kurtarıcı, biri kurtarılan, ana oğul gibi sarmaş dolaş ağlıyorlardı. Yaşlı kadın belki on defa öptü atanın ellerini. Ata da onun ellerini öptü. Sonra heybesinden küçük bir paket çıkarttı. Daha doğrusu beze sarılmış bir köy peyniri. Bunu Atatürk’e uzattı;</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 Tek ineğimim sütünden kendi ellerimle yaptım Gazi Paşa, bunu </a:t>
            </a:r>
            <a:r>
              <a:rPr lang="tr-TR" sz="1000" dirty="0" smtClean="0">
                <a:solidFill>
                  <a:srgbClr val="333333"/>
                </a:solidFill>
                <a:ea typeface="Times New Roman" panose="02020603050405020304" pitchFamily="18" charset="0"/>
                <a:cs typeface="Helvetica" panose="020B0604020202020204" pitchFamily="34" charset="0"/>
              </a:rPr>
              <a:t>sana hediye </a:t>
            </a:r>
            <a:r>
              <a:rPr lang="tr-TR" sz="1000" dirty="0">
                <a:solidFill>
                  <a:srgbClr val="333333"/>
                </a:solidFill>
                <a:ea typeface="Times New Roman" panose="02020603050405020304" pitchFamily="18" charset="0"/>
                <a:cs typeface="Helvetica" panose="020B0604020202020204" pitchFamily="34" charset="0"/>
              </a:rPr>
              <a:t>getirdim. Seversen gene yapıp </a:t>
            </a:r>
            <a:r>
              <a:rPr lang="tr-TR" sz="1000" dirty="0" smtClean="0">
                <a:solidFill>
                  <a:srgbClr val="333333"/>
                </a:solidFill>
                <a:ea typeface="Times New Roman" panose="02020603050405020304" pitchFamily="18" charset="0"/>
                <a:cs typeface="Helvetica" panose="020B0604020202020204" pitchFamily="34" charset="0"/>
              </a:rPr>
              <a:t>getiririm. Paşa </a:t>
            </a:r>
            <a:r>
              <a:rPr lang="tr-TR" sz="1000" dirty="0">
                <a:solidFill>
                  <a:srgbClr val="333333"/>
                </a:solidFill>
                <a:ea typeface="Times New Roman" panose="02020603050405020304" pitchFamily="18" charset="0"/>
                <a:cs typeface="Helvetica" panose="020B0604020202020204" pitchFamily="34" charset="0"/>
              </a:rPr>
              <a:t>hemen orada bezi açıp peyniri yedi. Çok beğendiğini söyledi. Sonra birlikte köşke kadar gittik. Oradakilere şu emri verdi;</a:t>
            </a:r>
            <a:br>
              <a:rPr lang="tr-TR" sz="1000" dirty="0">
                <a:solidFill>
                  <a:srgbClr val="333333"/>
                </a:solidFill>
                <a:ea typeface="Times New Roman" panose="02020603050405020304" pitchFamily="18" charset="0"/>
                <a:cs typeface="Helvetica" panose="020B0604020202020204" pitchFamily="34" charset="0"/>
              </a:rPr>
            </a:br>
            <a:r>
              <a:rPr lang="tr-TR" sz="1000" dirty="0">
                <a:solidFill>
                  <a:srgbClr val="333333"/>
                </a:solidFill>
                <a:ea typeface="Times New Roman" panose="02020603050405020304" pitchFamily="18" charset="0"/>
                <a:cs typeface="Helvetica" panose="020B0604020202020204" pitchFamily="34" charset="0"/>
              </a:rPr>
              <a:t>-‘Bu anamızı alın burada iki gün konuk edin.</a:t>
            </a:r>
            <a:br>
              <a:rPr lang="tr-TR" sz="1000" dirty="0">
                <a:solidFill>
                  <a:srgbClr val="333333"/>
                </a:solidFill>
                <a:ea typeface="Times New Roman" panose="02020603050405020304" pitchFamily="18" charset="0"/>
                <a:cs typeface="Helvetica" panose="020B0604020202020204" pitchFamily="34" charset="0"/>
              </a:rPr>
            </a:br>
            <a:r>
              <a:rPr lang="tr-TR" sz="1000" dirty="0" smtClean="0">
                <a:solidFill>
                  <a:srgbClr val="333333"/>
                </a:solidFill>
                <a:ea typeface="Times New Roman" panose="02020603050405020304" pitchFamily="18" charset="0"/>
                <a:cs typeface="Helvetica" panose="020B0604020202020204" pitchFamily="34" charset="0"/>
              </a:rPr>
              <a:t>Sonra </a:t>
            </a:r>
            <a:r>
              <a:rPr lang="tr-TR" sz="1000" dirty="0">
                <a:solidFill>
                  <a:srgbClr val="333333"/>
                </a:solidFill>
                <a:ea typeface="Times New Roman" panose="02020603050405020304" pitchFamily="18" charset="0"/>
                <a:cs typeface="Helvetica" panose="020B0604020202020204" pitchFamily="34" charset="0"/>
              </a:rPr>
              <a:t>köyüne götürün. Giderken de kendisine üç inek verin benim armağanım olsun</a:t>
            </a:r>
            <a:r>
              <a:rPr lang="tr-TR" sz="1000" dirty="0" smtClean="0">
                <a:solidFill>
                  <a:srgbClr val="333333"/>
                </a:solidFill>
                <a:ea typeface="Times New Roman" panose="02020603050405020304" pitchFamily="18" charset="0"/>
                <a:cs typeface="Helvetica" panose="020B0604020202020204" pitchFamily="34" charset="0"/>
              </a:rPr>
              <a:t>.’</a:t>
            </a:r>
            <a:r>
              <a:rPr lang="tr-TR" sz="1000" dirty="0">
                <a:solidFill>
                  <a:srgbClr val="FF0000"/>
                </a:solidFill>
                <a:ea typeface="Times New Roman" panose="02020603050405020304" pitchFamily="18" charset="0"/>
                <a:cs typeface="Helvetica" panose="020B0604020202020204" pitchFamily="34" charset="0"/>
              </a:rPr>
              <a:t> </a:t>
            </a:r>
            <a:endParaRPr lang="tr-TR" sz="1000" dirty="0" smtClean="0">
              <a:solidFill>
                <a:srgbClr val="FF0000"/>
              </a:solidFill>
              <a:ea typeface="Times New Roman" panose="02020603050405020304" pitchFamily="18" charset="0"/>
              <a:cs typeface="Helvetica" panose="020B0604020202020204" pitchFamily="34" charset="0"/>
            </a:endParaRPr>
          </a:p>
          <a:p>
            <a:pPr>
              <a:spcAft>
                <a:spcPts val="1200"/>
              </a:spcAft>
            </a:pPr>
            <a:r>
              <a:rPr lang="tr-TR" sz="1000" dirty="0" smtClean="0">
                <a:ea typeface="Times New Roman" panose="02020603050405020304" pitchFamily="18" charset="0"/>
                <a:cs typeface="Helvetica" panose="020B0604020202020204" pitchFamily="34" charset="0"/>
              </a:rPr>
              <a:t>ATATÜRK’ ÜN </a:t>
            </a:r>
            <a:r>
              <a:rPr lang="tr-TR" sz="1000" dirty="0">
                <a:ea typeface="Times New Roman" panose="02020603050405020304" pitchFamily="18" charset="0"/>
                <a:cs typeface="Helvetica" panose="020B0604020202020204" pitchFamily="34" charset="0"/>
              </a:rPr>
              <a:t>YAVERİNDEN BİR ANI !….</a:t>
            </a:r>
            <a:endParaRPr lang="tr-TR" sz="1000" dirty="0">
              <a:ea typeface="Times New Roman" panose="02020603050405020304" pitchFamily="18" charset="0"/>
              <a:cs typeface="Times New Roman" panose="02020603050405020304" pitchFamily="18" charset="0"/>
            </a:endParaRPr>
          </a:p>
          <a:p>
            <a:pPr>
              <a:spcAft>
                <a:spcPts val="1200"/>
              </a:spcAft>
            </a:pPr>
            <a:endParaRPr lang="tr-TR" sz="1000" dirty="0">
              <a:effectLst/>
              <a:ea typeface="Times New Roman" panose="02020603050405020304" pitchFamily="18" charset="0"/>
              <a:cs typeface="Times New Roman" panose="02020603050405020304" pitchFamily="18" charset="0"/>
            </a:endParaRPr>
          </a:p>
        </p:txBody>
      </p:sp>
      <p:sp>
        <p:nvSpPr>
          <p:cNvPr id="4" name="Rectangle 3"/>
          <p:cNvSpPr/>
          <p:nvPr/>
        </p:nvSpPr>
        <p:spPr>
          <a:xfrm>
            <a:off x="1981235" y="160486"/>
            <a:ext cx="1365181" cy="307777"/>
          </a:xfrm>
          <a:prstGeom prst="rect">
            <a:avLst/>
          </a:prstGeom>
        </p:spPr>
        <p:txBody>
          <a:bodyPr wrap="none">
            <a:spAutoFit/>
          </a:bodyPr>
          <a:lstStyle/>
          <a:p>
            <a:pPr algn="ctr"/>
            <a:r>
              <a:rPr lang="tr-TR" altLang="tr-TR" b="1" dirty="0">
                <a:solidFill>
                  <a:srgbClr val="0070C0"/>
                </a:solidFill>
                <a:ea typeface="Times New Roman" pitchFamily="18" charset="0"/>
              </a:rPr>
              <a:t>Anılarla Atatürk</a:t>
            </a:r>
            <a:endParaRPr lang="tr-TR" altLang="tr-TR" dirty="0">
              <a:solidFill>
                <a:srgbClr val="0070C0"/>
              </a:solidFill>
            </a:endParaRPr>
          </a:p>
        </p:txBody>
      </p:sp>
      <p:pic>
        <p:nvPicPr>
          <p:cNvPr id="5" name="Picture 4"/>
          <p:cNvPicPr>
            <a:picLocks noChangeAspect="1"/>
          </p:cNvPicPr>
          <p:nvPr/>
        </p:nvPicPr>
        <p:blipFill>
          <a:blip r:embed="rId2"/>
          <a:stretch>
            <a:fillRect/>
          </a:stretch>
        </p:blipFill>
        <p:spPr>
          <a:xfrm>
            <a:off x="4222469" y="252239"/>
            <a:ext cx="890422" cy="1369494"/>
          </a:xfrm>
          <a:prstGeom prst="rect">
            <a:avLst/>
          </a:prstGeom>
        </p:spPr>
      </p:pic>
    </p:spTree>
    <p:extLst>
      <p:ext uri="{BB962C8B-B14F-4D97-AF65-F5344CB8AC3E}">
        <p14:creationId xmlns:p14="http://schemas.microsoft.com/office/powerpoint/2010/main" val="28595219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2" name="Rectangle 1"/>
          <p:cNvSpPr/>
          <p:nvPr/>
        </p:nvSpPr>
        <p:spPr>
          <a:xfrm>
            <a:off x="160579" y="51842"/>
            <a:ext cx="5528376" cy="7491788"/>
          </a:xfrm>
          <a:prstGeom prst="rect">
            <a:avLst/>
          </a:prstGeom>
        </p:spPr>
        <p:txBody>
          <a:bodyPr wrap="square" lIns="73655" tIns="36827" rIns="73655" bIns="36827">
            <a:spAutoFit/>
          </a:bodyPr>
          <a:lstStyle/>
          <a:p>
            <a:pPr algn="ctr"/>
            <a:endParaRPr lang="tr-TR" b="1" dirty="0" smtClean="0">
              <a:solidFill>
                <a:srgbClr val="0070C0"/>
              </a:solidFill>
            </a:endParaRPr>
          </a:p>
          <a:p>
            <a:pPr algn="ctr"/>
            <a:endParaRPr lang="tr-TR" b="1" dirty="0">
              <a:solidFill>
                <a:srgbClr val="0070C0"/>
              </a:solidFill>
            </a:endParaRPr>
          </a:p>
          <a:p>
            <a:pPr algn="ctr"/>
            <a:r>
              <a:rPr lang="en-US" b="1" dirty="0" err="1" smtClean="0">
                <a:solidFill>
                  <a:srgbClr val="0070C0"/>
                </a:solidFill>
              </a:rPr>
              <a:t>Tarihte</a:t>
            </a:r>
            <a:r>
              <a:rPr lang="en-US" b="1" dirty="0" smtClean="0">
                <a:solidFill>
                  <a:srgbClr val="0070C0"/>
                </a:solidFill>
              </a:rPr>
              <a:t> </a:t>
            </a:r>
            <a:r>
              <a:rPr lang="en-US" b="1" dirty="0">
                <a:solidFill>
                  <a:srgbClr val="0070C0"/>
                </a:solidFill>
              </a:rPr>
              <a:t>Bu </a:t>
            </a:r>
            <a:r>
              <a:rPr lang="en-US" b="1" dirty="0" smtClean="0">
                <a:solidFill>
                  <a:srgbClr val="0070C0"/>
                </a:solidFill>
              </a:rPr>
              <a:t>Ay</a:t>
            </a:r>
            <a:endParaRPr lang="tr-TR" b="1" dirty="0" smtClean="0">
              <a:solidFill>
                <a:srgbClr val="0070C0"/>
              </a:solidFill>
            </a:endParaRPr>
          </a:p>
          <a:p>
            <a:endParaRPr lang="tr-TR" sz="1000" dirty="0" smtClean="0"/>
          </a:p>
          <a:p>
            <a:r>
              <a:rPr lang="tr-TR" sz="1000" dirty="0" smtClean="0"/>
              <a:t>0</a:t>
            </a:r>
            <a:r>
              <a:rPr lang="en-US" sz="1000" dirty="0" smtClean="0"/>
              <a:t>1 </a:t>
            </a:r>
            <a:r>
              <a:rPr lang="tr-TR" sz="1000" dirty="0" smtClean="0"/>
              <a:t>Ağustos  1571: Kıbrıs Adasının Fethi</a:t>
            </a:r>
            <a:endParaRPr lang="tr-TR" sz="1000" dirty="0"/>
          </a:p>
          <a:p>
            <a:r>
              <a:rPr lang="tr-TR" sz="1000" dirty="0" smtClean="0"/>
              <a:t>02</a:t>
            </a:r>
            <a:r>
              <a:rPr lang="en-US" sz="1000" dirty="0" smtClean="0"/>
              <a:t> </a:t>
            </a:r>
            <a:r>
              <a:rPr lang="tr-TR" sz="1000" dirty="0" smtClean="0"/>
              <a:t>Ağustos  1967: </a:t>
            </a:r>
            <a:r>
              <a:rPr lang="en-US" sz="1000" dirty="0" err="1">
                <a:solidFill>
                  <a:srgbClr val="000000"/>
                </a:solidFill>
                <a:ea typeface="Calibri" pitchFamily="34" charset="0"/>
                <a:cs typeface="Times New Roman" pitchFamily="18" charset="0"/>
              </a:rPr>
              <a:t>Trabzonspor</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kulübü</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İdmanocağı</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İdmangücü</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Karadenizgücü</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ve</a:t>
            </a:r>
            <a:r>
              <a:rPr lang="en-US" sz="1000" dirty="0">
                <a:solidFill>
                  <a:srgbClr val="000000"/>
                </a:solidFill>
                <a:ea typeface="Calibri" pitchFamily="34" charset="0"/>
                <a:cs typeface="Times New Roman" pitchFamily="18" charset="0"/>
              </a:rPr>
              <a:t> </a:t>
            </a:r>
            <a:r>
              <a:rPr lang="tr-TR" sz="1000" dirty="0" smtClean="0">
                <a:solidFill>
                  <a:srgbClr val="000000"/>
                </a:solidFill>
                <a:ea typeface="Calibri" pitchFamily="34" charset="0"/>
                <a:cs typeface="Times New Roman" pitchFamily="18" charset="0"/>
              </a:rPr>
              <a:t>Martıspor’un             </a:t>
            </a:r>
            <a:r>
              <a:rPr lang="en-US" sz="1000" dirty="0" smtClean="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birleşmesiyle</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kuruldu</a:t>
            </a:r>
            <a:endParaRPr lang="en-US" sz="1000" dirty="0">
              <a:solidFill>
                <a:srgbClr val="000000"/>
              </a:solidFill>
              <a:ea typeface="Calibri" pitchFamily="34" charset="0"/>
              <a:cs typeface="Times New Roman" pitchFamily="18" charset="0"/>
            </a:endParaRPr>
          </a:p>
          <a:p>
            <a:r>
              <a:rPr lang="tr-TR" sz="1000" dirty="0" smtClean="0"/>
              <a:t>03</a:t>
            </a:r>
            <a:r>
              <a:rPr lang="en-US" sz="1000" dirty="0" smtClean="0"/>
              <a:t> </a:t>
            </a:r>
            <a:r>
              <a:rPr lang="tr-TR" sz="1000" dirty="0" smtClean="0"/>
              <a:t>Ağustos  </a:t>
            </a:r>
            <a:r>
              <a:rPr lang="en-US" sz="1000" dirty="0" smtClean="0">
                <a:ea typeface="Calibri" pitchFamily="34" charset="0"/>
                <a:cs typeface="Times New Roman" pitchFamily="18" charset="0"/>
              </a:rPr>
              <a:t>1492</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Cenevizli</a:t>
            </a:r>
            <a:r>
              <a:rPr lang="en-US" sz="1000" dirty="0">
                <a:solidFill>
                  <a:srgbClr val="000000"/>
                </a:solidFill>
                <a:ea typeface="Calibri" pitchFamily="34" charset="0"/>
                <a:cs typeface="Times New Roman" pitchFamily="18" charset="0"/>
              </a:rPr>
              <a:t> Kristof </a:t>
            </a:r>
            <a:r>
              <a:rPr lang="en-US" sz="1000" dirty="0" err="1">
                <a:solidFill>
                  <a:srgbClr val="000000"/>
                </a:solidFill>
                <a:ea typeface="Calibri" pitchFamily="34" charset="0"/>
                <a:cs typeface="Times New Roman" pitchFamily="18" charset="0"/>
              </a:rPr>
              <a:t>Kolomb</a:t>
            </a:r>
            <a:r>
              <a:rPr lang="en-US" sz="1000" dirty="0">
                <a:solidFill>
                  <a:srgbClr val="000000"/>
                </a:solidFill>
                <a:ea typeface="Calibri" pitchFamily="34" charset="0"/>
                <a:cs typeface="Times New Roman" pitchFamily="18" charset="0"/>
              </a:rPr>
              <a:t> 3 </a:t>
            </a:r>
            <a:r>
              <a:rPr lang="en-US" sz="1000" dirty="0" err="1">
                <a:solidFill>
                  <a:srgbClr val="000000"/>
                </a:solidFill>
                <a:ea typeface="Calibri" pitchFamily="34" charset="0"/>
                <a:cs typeface="Times New Roman" pitchFamily="18" charset="0"/>
              </a:rPr>
              <a:t>gemisiyle</a:t>
            </a:r>
            <a:r>
              <a:rPr lang="en-US" sz="1000" dirty="0">
                <a:solidFill>
                  <a:srgbClr val="000000"/>
                </a:solidFill>
                <a:ea typeface="Calibri" pitchFamily="34" charset="0"/>
                <a:cs typeface="Times New Roman" pitchFamily="18" charset="0"/>
              </a:rPr>
              <a:t> </a:t>
            </a:r>
            <a:r>
              <a:rPr lang="en-US" sz="1000" dirty="0" smtClean="0">
                <a:solidFill>
                  <a:srgbClr val="000000"/>
                </a:solidFill>
                <a:ea typeface="Calibri" pitchFamily="34" charset="0"/>
                <a:cs typeface="Times New Roman" pitchFamily="18" charset="0"/>
              </a:rPr>
              <a:t>Hi</a:t>
            </a:r>
            <a:r>
              <a:rPr lang="tr-TR" sz="1000" dirty="0" smtClean="0">
                <a:solidFill>
                  <a:srgbClr val="000000"/>
                </a:solidFill>
                <a:ea typeface="Calibri" pitchFamily="34" charset="0"/>
                <a:cs typeface="Times New Roman" pitchFamily="18" charset="0"/>
              </a:rPr>
              <a:t>n</a:t>
            </a:r>
            <a:r>
              <a:rPr lang="en-US" sz="1000" dirty="0" err="1" smtClean="0">
                <a:solidFill>
                  <a:srgbClr val="000000"/>
                </a:solidFill>
                <a:ea typeface="Calibri" pitchFamily="34" charset="0"/>
                <a:cs typeface="Times New Roman" pitchFamily="18" charset="0"/>
              </a:rPr>
              <a:t>distan’a</a:t>
            </a:r>
            <a:r>
              <a:rPr lang="en-US" sz="1000" dirty="0" smtClean="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doğru</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yola</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çıktı</a:t>
            </a:r>
            <a:r>
              <a:rPr lang="en-US" sz="1000" dirty="0">
                <a:solidFill>
                  <a:srgbClr val="000000"/>
                </a:solidFill>
                <a:ea typeface="Calibri" pitchFamily="34" charset="0"/>
                <a:cs typeface="Times New Roman" pitchFamily="18" charset="0"/>
              </a:rPr>
              <a:t>, </a:t>
            </a:r>
            <a:r>
              <a:rPr lang="tr-TR" sz="1000" dirty="0" smtClean="0">
                <a:solidFill>
                  <a:srgbClr val="000000"/>
                </a:solidFill>
                <a:ea typeface="Calibri" pitchFamily="34" charset="0"/>
                <a:cs typeface="Times New Roman" pitchFamily="18" charset="0"/>
              </a:rPr>
              <a:t>ulaştığı yerin </a:t>
            </a:r>
            <a:r>
              <a:rPr lang="en-US" sz="1000" dirty="0" smtClean="0">
                <a:solidFill>
                  <a:srgbClr val="000000"/>
                </a:solidFill>
                <a:ea typeface="Calibri" pitchFamily="34" charset="0"/>
                <a:cs typeface="Times New Roman" pitchFamily="18" charset="0"/>
              </a:rPr>
              <a:t> </a:t>
            </a:r>
            <a:r>
              <a:rPr lang="en-US" sz="1000" dirty="0">
                <a:solidFill>
                  <a:srgbClr val="000000"/>
                </a:solidFill>
                <a:ea typeface="Calibri" pitchFamily="34" charset="0"/>
                <a:cs typeface="Times New Roman" pitchFamily="18" charset="0"/>
              </a:rPr>
              <a:t>Amerika </a:t>
            </a:r>
            <a:r>
              <a:rPr lang="en-US" sz="1000" dirty="0" err="1">
                <a:solidFill>
                  <a:srgbClr val="000000"/>
                </a:solidFill>
                <a:ea typeface="Calibri" pitchFamily="34" charset="0"/>
                <a:cs typeface="Times New Roman" pitchFamily="18" charset="0"/>
              </a:rPr>
              <a:t>olduğu</a:t>
            </a:r>
            <a:r>
              <a:rPr lang="en-US" sz="1000" dirty="0">
                <a:solidFill>
                  <a:srgbClr val="000000"/>
                </a:solidFill>
                <a:ea typeface="Calibri" pitchFamily="34" charset="0"/>
                <a:cs typeface="Times New Roman" pitchFamily="18" charset="0"/>
              </a:rPr>
              <a:t> 15 </a:t>
            </a:r>
            <a:r>
              <a:rPr lang="en-US" sz="1000" dirty="0" err="1">
                <a:solidFill>
                  <a:srgbClr val="000000"/>
                </a:solidFill>
                <a:ea typeface="Calibri" pitchFamily="34" charset="0"/>
                <a:cs typeface="Times New Roman" pitchFamily="18" charset="0"/>
              </a:rPr>
              <a:t>yıl</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sonra</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anlaşıldı</a:t>
            </a:r>
            <a:r>
              <a:rPr lang="en-US" sz="1000" dirty="0">
                <a:solidFill>
                  <a:srgbClr val="000000"/>
                </a:solidFill>
                <a:ea typeface="Calibri" pitchFamily="34" charset="0"/>
                <a:cs typeface="Times New Roman" pitchFamily="18" charset="0"/>
              </a:rPr>
              <a:t>.</a:t>
            </a:r>
          </a:p>
          <a:p>
            <a:r>
              <a:rPr lang="tr-TR" sz="1000" dirty="0" smtClean="0"/>
              <a:t>04 Ağustos  </a:t>
            </a:r>
            <a:r>
              <a:rPr lang="en-US" sz="1000" dirty="0" smtClean="0">
                <a:ea typeface="Calibri" pitchFamily="34" charset="0"/>
                <a:cs typeface="Times New Roman" pitchFamily="18" charset="0"/>
              </a:rPr>
              <a:t>1683</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Fransız</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rahibi</a:t>
            </a:r>
            <a:r>
              <a:rPr lang="en-US" sz="1000" dirty="0">
                <a:solidFill>
                  <a:srgbClr val="000000"/>
                </a:solidFill>
                <a:ea typeface="Calibri" pitchFamily="34" charset="0"/>
                <a:cs typeface="Times New Roman" pitchFamily="18" charset="0"/>
              </a:rPr>
              <a:t> Dom Pierre </a:t>
            </a:r>
            <a:r>
              <a:rPr lang="en-US" sz="1000" dirty="0" err="1">
                <a:solidFill>
                  <a:srgbClr val="000000"/>
                </a:solidFill>
                <a:ea typeface="Calibri" pitchFamily="34" charset="0"/>
                <a:cs typeface="Times New Roman" pitchFamily="18" charset="0"/>
              </a:rPr>
              <a:t>Perignon</a:t>
            </a:r>
            <a:r>
              <a:rPr lang="en-US" sz="1000" dirty="0">
                <a:solidFill>
                  <a:srgbClr val="000000"/>
                </a:solidFill>
                <a:ea typeface="Calibri" pitchFamily="34" charset="0"/>
                <a:cs typeface="Times New Roman" pitchFamily="18" charset="0"/>
              </a:rPr>
              <a:t> ilk </a:t>
            </a:r>
            <a:r>
              <a:rPr lang="en-US" sz="1000" dirty="0" err="1">
                <a:solidFill>
                  <a:srgbClr val="000000"/>
                </a:solidFill>
                <a:ea typeface="Calibri" pitchFamily="34" charset="0"/>
                <a:cs typeface="Times New Roman" pitchFamily="18" charset="0"/>
              </a:rPr>
              <a:t>şampanyayı</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Fransanın</a:t>
            </a:r>
            <a:r>
              <a:rPr lang="en-US" sz="1000" dirty="0">
                <a:solidFill>
                  <a:srgbClr val="000000"/>
                </a:solidFill>
                <a:ea typeface="Calibri" pitchFamily="34" charset="0"/>
                <a:cs typeface="Times New Roman" pitchFamily="18" charset="0"/>
              </a:rPr>
              <a:t> Champagne </a:t>
            </a:r>
            <a:r>
              <a:rPr lang="en-US" sz="1000" dirty="0" err="1" smtClean="0">
                <a:solidFill>
                  <a:srgbClr val="000000"/>
                </a:solidFill>
                <a:ea typeface="Calibri" pitchFamily="34" charset="0"/>
                <a:cs typeface="Times New Roman" pitchFamily="18" charset="0"/>
              </a:rPr>
              <a:t>bölge</a:t>
            </a:r>
            <a:endParaRPr lang="tr-TR" sz="1000" dirty="0" smtClean="0">
              <a:solidFill>
                <a:srgbClr val="000000"/>
              </a:solidFill>
              <a:ea typeface="Calibri" pitchFamily="34" charset="0"/>
              <a:cs typeface="Times New Roman" pitchFamily="18" charset="0"/>
            </a:endParaRPr>
          </a:p>
          <a:p>
            <a:r>
              <a:rPr lang="en-US" sz="1000" dirty="0" err="1" smtClean="0">
                <a:solidFill>
                  <a:srgbClr val="000000"/>
                </a:solidFill>
                <a:ea typeface="Calibri" pitchFamily="34" charset="0"/>
                <a:cs typeface="Times New Roman" pitchFamily="18" charset="0"/>
              </a:rPr>
              <a:t>sinde</a:t>
            </a:r>
            <a:r>
              <a:rPr lang="en-US" sz="1000" dirty="0" smtClean="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şarap</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üretmeye</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çalışırken</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mayanın</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yanlışlıkla</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köpürmesi</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sonucu</a:t>
            </a:r>
            <a:r>
              <a:rPr lang="en-US" sz="1000" dirty="0">
                <a:solidFill>
                  <a:srgbClr val="000000"/>
                </a:solidFill>
                <a:ea typeface="Calibri" pitchFamily="34" charset="0"/>
                <a:cs typeface="Times New Roman" pitchFamily="18" charset="0"/>
              </a:rPr>
              <a:t> </a:t>
            </a:r>
            <a:r>
              <a:rPr lang="en-US" sz="1000" dirty="0" err="1" smtClean="0">
                <a:solidFill>
                  <a:srgbClr val="000000"/>
                </a:solidFill>
                <a:ea typeface="Calibri" pitchFamily="34" charset="0"/>
                <a:cs typeface="Times New Roman" pitchFamily="18" charset="0"/>
              </a:rPr>
              <a:t>tesadüf</a:t>
            </a:r>
            <a:r>
              <a:rPr lang="tr-TR" sz="1000" dirty="0" smtClean="0">
                <a:solidFill>
                  <a:srgbClr val="000000"/>
                </a:solidFill>
                <a:ea typeface="Calibri" pitchFamily="34" charset="0"/>
                <a:cs typeface="Times New Roman" pitchFamily="18" charset="0"/>
              </a:rPr>
              <a:t>en </a:t>
            </a:r>
            <a:r>
              <a:rPr lang="en-US" sz="1000" dirty="0" err="1" smtClean="0">
                <a:solidFill>
                  <a:srgbClr val="000000"/>
                </a:solidFill>
                <a:ea typeface="Calibri" pitchFamily="34" charset="0"/>
                <a:cs typeface="Times New Roman" pitchFamily="18" charset="0"/>
              </a:rPr>
              <a:t>üretti</a:t>
            </a:r>
            <a:r>
              <a:rPr lang="en-US" sz="1000" dirty="0">
                <a:solidFill>
                  <a:srgbClr val="000000"/>
                </a:solidFill>
                <a:ea typeface="Calibri" pitchFamily="34" charset="0"/>
                <a:cs typeface="Times New Roman" pitchFamily="18" charset="0"/>
              </a:rPr>
              <a:t>.</a:t>
            </a:r>
          </a:p>
          <a:p>
            <a:r>
              <a:rPr lang="tr-TR" sz="1000" dirty="0" smtClean="0">
                <a:ea typeface="Calibri" pitchFamily="34" charset="0"/>
                <a:cs typeface="Times New Roman" pitchFamily="18" charset="0"/>
              </a:rPr>
              <a:t>05 Ağustos  </a:t>
            </a:r>
            <a:r>
              <a:rPr lang="en-US" sz="1000" dirty="0" smtClean="0">
                <a:ea typeface="Calibri" pitchFamily="34" charset="0"/>
                <a:cs typeface="Times New Roman" pitchFamily="18" charset="0"/>
              </a:rPr>
              <a:t>1962</a:t>
            </a:r>
            <a:r>
              <a:rPr lang="en-US" sz="1000" dirty="0">
                <a:solidFill>
                  <a:srgbClr val="000000"/>
                </a:solidFill>
                <a:ea typeface="Calibri" pitchFamily="34" charset="0"/>
                <a:cs typeface="Times New Roman" pitchFamily="18" charset="0"/>
              </a:rPr>
              <a:t>: 1990’a </a:t>
            </a:r>
            <a:r>
              <a:rPr lang="en-US" sz="1000" dirty="0" err="1">
                <a:solidFill>
                  <a:srgbClr val="000000"/>
                </a:solidFill>
                <a:ea typeface="Calibri" pitchFamily="34" charset="0"/>
                <a:cs typeface="Times New Roman" pitchFamily="18" charset="0"/>
              </a:rPr>
              <a:t>kadar</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özgürlüğünden</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mahrum</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kalan</a:t>
            </a:r>
            <a:r>
              <a:rPr lang="en-US" sz="1000" dirty="0">
                <a:solidFill>
                  <a:srgbClr val="000000"/>
                </a:solidFill>
                <a:ea typeface="Calibri" pitchFamily="34" charset="0"/>
                <a:cs typeface="Times New Roman" pitchFamily="18" charset="0"/>
              </a:rPr>
              <a:t> Nelson Mandela </a:t>
            </a:r>
            <a:r>
              <a:rPr lang="en-US" sz="1000" dirty="0" err="1">
                <a:solidFill>
                  <a:srgbClr val="000000"/>
                </a:solidFill>
                <a:ea typeface="Calibri" pitchFamily="34" charset="0"/>
                <a:cs typeface="Times New Roman" pitchFamily="18" charset="0"/>
              </a:rPr>
              <a:t>hapse</a:t>
            </a:r>
            <a:r>
              <a:rPr lang="en-US" sz="1000" dirty="0">
                <a:solidFill>
                  <a:srgbClr val="000000"/>
                </a:solidFill>
                <a:ea typeface="Calibri" pitchFamily="34" charset="0"/>
                <a:cs typeface="Times New Roman" pitchFamily="18" charset="0"/>
              </a:rPr>
              <a:t> </a:t>
            </a:r>
            <a:r>
              <a:rPr lang="en-US" sz="1000" dirty="0" err="1">
                <a:solidFill>
                  <a:srgbClr val="000000"/>
                </a:solidFill>
                <a:ea typeface="Calibri" pitchFamily="34" charset="0"/>
                <a:cs typeface="Times New Roman" pitchFamily="18" charset="0"/>
              </a:rPr>
              <a:t>girdi</a:t>
            </a:r>
            <a:r>
              <a:rPr lang="en-US" sz="1000" dirty="0">
                <a:solidFill>
                  <a:srgbClr val="000000"/>
                </a:solidFill>
                <a:ea typeface="Calibri" pitchFamily="34" charset="0"/>
                <a:cs typeface="Times New Roman" pitchFamily="18" charset="0"/>
              </a:rPr>
              <a:t> .</a:t>
            </a:r>
          </a:p>
          <a:p>
            <a:r>
              <a:rPr lang="tr-TR" sz="1000" dirty="0" smtClean="0">
                <a:ea typeface="Calibri" pitchFamily="34" charset="0"/>
                <a:cs typeface="Times New Roman" pitchFamily="18" charset="0"/>
              </a:rPr>
              <a:t>06 Ağustos  </a:t>
            </a:r>
            <a:r>
              <a:rPr lang="en-US" sz="1000" dirty="0" smtClean="0">
                <a:ea typeface="Calibri" pitchFamily="34" charset="0"/>
                <a:cs typeface="Times New Roman" pitchFamily="18" charset="0"/>
              </a:rPr>
              <a:t>1945</a:t>
            </a:r>
            <a:r>
              <a:rPr lang="en-US" sz="1000" dirty="0">
                <a:ea typeface="Calibri" pitchFamily="34" charset="0"/>
                <a:cs typeface="Times New Roman" pitchFamily="18" charset="0"/>
              </a:rPr>
              <a:t>: İlk atom </a:t>
            </a:r>
            <a:r>
              <a:rPr lang="en-US" sz="1000" dirty="0" err="1">
                <a:ea typeface="Calibri" pitchFamily="34" charset="0"/>
                <a:cs typeface="Times New Roman" pitchFamily="18" charset="0"/>
              </a:rPr>
              <a:t>bombası</a:t>
            </a:r>
            <a:r>
              <a:rPr lang="en-US" sz="1000" dirty="0">
                <a:ea typeface="Calibri" pitchFamily="34" charset="0"/>
                <a:cs typeface="Times New Roman" pitchFamily="18" charset="0"/>
              </a:rPr>
              <a:t> “Little Boy” </a:t>
            </a:r>
            <a:r>
              <a:rPr lang="en-US" sz="1000" dirty="0" err="1">
                <a:ea typeface="Calibri" pitchFamily="34" charset="0"/>
                <a:cs typeface="Times New Roman" pitchFamily="18" charset="0"/>
              </a:rPr>
              <a:t>Hiroşima’ya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atıldı</a:t>
            </a:r>
            <a:r>
              <a:rPr lang="en-US" sz="1000" dirty="0">
                <a:ea typeface="Calibri" pitchFamily="34" charset="0"/>
                <a:cs typeface="Times New Roman" pitchFamily="18" charset="0"/>
              </a:rPr>
              <a:t>, ilk </a:t>
            </a:r>
            <a:r>
              <a:rPr lang="en-US" sz="1000" dirty="0" err="1">
                <a:ea typeface="Calibri" pitchFamily="34" charset="0"/>
                <a:cs typeface="Times New Roman" pitchFamily="18" charset="0"/>
              </a:rPr>
              <a:t>anda</a:t>
            </a:r>
            <a:r>
              <a:rPr lang="en-US" sz="1000" dirty="0">
                <a:ea typeface="Calibri" pitchFamily="34" charset="0"/>
                <a:cs typeface="Times New Roman" pitchFamily="18" charset="0"/>
              </a:rPr>
              <a:t> 70 bin </a:t>
            </a:r>
            <a:r>
              <a:rPr lang="en-US" sz="1000" dirty="0" err="1">
                <a:ea typeface="Calibri" pitchFamily="34" charset="0"/>
                <a:cs typeface="Times New Roman" pitchFamily="18" charset="0"/>
              </a:rPr>
              <a:t>kişi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öldü</a:t>
            </a:r>
            <a:r>
              <a:rPr lang="en-US" sz="1000" dirty="0">
                <a:ea typeface="Calibri" pitchFamily="34" charset="0"/>
                <a:cs typeface="Times New Roman" pitchFamily="18" charset="0"/>
              </a:rPr>
              <a:t>. </a:t>
            </a:r>
          </a:p>
          <a:p>
            <a:r>
              <a:rPr lang="tr-TR" sz="1000" dirty="0" smtClean="0">
                <a:ea typeface="Calibri" pitchFamily="34" charset="0"/>
                <a:cs typeface="Times New Roman" pitchFamily="18" charset="0"/>
              </a:rPr>
              <a:t>06 Ağustos  </a:t>
            </a:r>
            <a:r>
              <a:rPr lang="en-US" sz="1000" dirty="0" smtClean="0">
                <a:ea typeface="Calibri" pitchFamily="34" charset="0"/>
                <a:cs typeface="Times New Roman" pitchFamily="18" charset="0"/>
              </a:rPr>
              <a:t>1960</a:t>
            </a:r>
            <a:r>
              <a:rPr lang="en-US" sz="1000" dirty="0">
                <a:ea typeface="Calibri" pitchFamily="34" charset="0"/>
                <a:cs typeface="Times New Roman" pitchFamily="18" charset="0"/>
              </a:rPr>
              <a:t>: </a:t>
            </a:r>
            <a:r>
              <a:rPr lang="en-US" sz="1000" dirty="0" err="1"/>
              <a:t>Küba</a:t>
            </a:r>
            <a:r>
              <a:rPr lang="en-US" sz="1000" dirty="0"/>
              <a:t> </a:t>
            </a:r>
            <a:r>
              <a:rPr lang="en-US" sz="1000" dirty="0" err="1"/>
              <a:t>Devrimi</a:t>
            </a:r>
            <a:r>
              <a:rPr lang="en-US" sz="1000" dirty="0"/>
              <a:t> </a:t>
            </a:r>
            <a:r>
              <a:rPr lang="en-US" sz="1000" dirty="0" err="1"/>
              <a:t>gerçekleşti</a:t>
            </a:r>
            <a:r>
              <a:rPr lang="en-US" sz="1000" dirty="0"/>
              <a:t>. </a:t>
            </a:r>
            <a:r>
              <a:rPr lang="tr-TR" sz="1000" dirty="0" smtClean="0"/>
              <a:t> Ülkedeki </a:t>
            </a:r>
            <a:r>
              <a:rPr lang="en-US" sz="1000" dirty="0" err="1" smtClean="0"/>
              <a:t>Amerikan</a:t>
            </a:r>
            <a:r>
              <a:rPr lang="en-US" sz="1000" dirty="0" smtClean="0"/>
              <a:t> </a:t>
            </a:r>
            <a:r>
              <a:rPr lang="en-US" sz="1000" dirty="0" err="1"/>
              <a:t>ve</a:t>
            </a:r>
            <a:r>
              <a:rPr lang="en-US" sz="1000" dirty="0"/>
              <a:t> </a:t>
            </a:r>
            <a:r>
              <a:rPr lang="en-US" sz="1000" dirty="0" err="1"/>
              <a:t>yabancı</a:t>
            </a:r>
            <a:r>
              <a:rPr lang="en-US" sz="1000" dirty="0"/>
              <a:t> </a:t>
            </a:r>
            <a:r>
              <a:rPr lang="en-US" sz="1000" dirty="0" err="1"/>
              <a:t>mülkiyet</a:t>
            </a:r>
            <a:r>
              <a:rPr lang="en-US" sz="1000" dirty="0"/>
              <a:t> </a:t>
            </a:r>
            <a:r>
              <a:rPr lang="en-US" sz="1000" dirty="0" err="1"/>
              <a:t>millîleştirildi</a:t>
            </a:r>
            <a:r>
              <a:rPr lang="en-US" sz="1000" dirty="0"/>
              <a:t>. </a:t>
            </a:r>
            <a:endParaRPr lang="en-US" sz="1000" dirty="0">
              <a:ea typeface="Calibri" pitchFamily="34" charset="0"/>
              <a:cs typeface="Times New Roman" pitchFamily="18" charset="0"/>
            </a:endParaRPr>
          </a:p>
          <a:p>
            <a:r>
              <a:rPr lang="tr-TR" sz="1000" dirty="0" smtClean="0">
                <a:ea typeface="Calibri" pitchFamily="34" charset="0"/>
                <a:cs typeface="Times New Roman" pitchFamily="18" charset="0"/>
              </a:rPr>
              <a:t>07 Ağustos  </a:t>
            </a:r>
            <a:r>
              <a:rPr lang="en-US" sz="1000" dirty="0" smtClean="0">
                <a:ea typeface="Calibri" pitchFamily="34" charset="0"/>
                <a:cs typeface="Times New Roman" pitchFamily="18" charset="0"/>
              </a:rPr>
              <a:t>1982</a:t>
            </a:r>
            <a:r>
              <a:rPr lang="en-US" sz="1000" dirty="0">
                <a:ea typeface="Calibri" pitchFamily="34" charset="0"/>
                <a:cs typeface="Times New Roman" pitchFamily="18" charset="0"/>
              </a:rPr>
              <a:t>: </a:t>
            </a:r>
            <a:r>
              <a:rPr lang="en-US" sz="1000" dirty="0" err="1" smtClean="0"/>
              <a:t>Esenboğa</a:t>
            </a:r>
            <a:r>
              <a:rPr lang="en-US" sz="1000" dirty="0" smtClean="0"/>
              <a:t> </a:t>
            </a:r>
            <a:r>
              <a:rPr lang="en-US" sz="1000" dirty="0" err="1"/>
              <a:t>Havalimanı'na</a:t>
            </a:r>
            <a:r>
              <a:rPr lang="en-US" sz="1000" dirty="0"/>
              <a:t> </a:t>
            </a:r>
            <a:r>
              <a:rPr lang="en-US" sz="1000" dirty="0" err="1"/>
              <a:t>iki</a:t>
            </a:r>
            <a:r>
              <a:rPr lang="en-US" sz="1000" dirty="0"/>
              <a:t> ASALA </a:t>
            </a:r>
            <a:r>
              <a:rPr lang="en-US" sz="1000" dirty="0" err="1"/>
              <a:t>militanının</a:t>
            </a:r>
            <a:r>
              <a:rPr lang="en-US" sz="1000" dirty="0"/>
              <a:t> </a:t>
            </a:r>
            <a:r>
              <a:rPr lang="en-US" sz="1000" dirty="0" err="1"/>
              <a:t>düzenlediği</a:t>
            </a:r>
            <a:r>
              <a:rPr lang="en-US" sz="1000" dirty="0"/>
              <a:t> </a:t>
            </a:r>
            <a:r>
              <a:rPr lang="en-US" sz="1000" dirty="0" err="1"/>
              <a:t>saldırıda</a:t>
            </a:r>
            <a:r>
              <a:rPr lang="en-US" sz="1000" dirty="0"/>
              <a:t> Ankara </a:t>
            </a:r>
            <a:endParaRPr lang="tr-TR" sz="1000" dirty="0" smtClean="0"/>
          </a:p>
          <a:p>
            <a:r>
              <a:rPr lang="en-US" sz="1000" dirty="0" err="1" smtClean="0"/>
              <a:t>Müdür</a:t>
            </a:r>
            <a:r>
              <a:rPr lang="en-US" sz="1000" dirty="0" smtClean="0"/>
              <a:t> </a:t>
            </a:r>
            <a:r>
              <a:rPr lang="en-US" sz="1000" dirty="0" err="1"/>
              <a:t>Yardımcısının</a:t>
            </a:r>
            <a:r>
              <a:rPr lang="en-US" sz="1000" dirty="0"/>
              <a:t> </a:t>
            </a:r>
            <a:r>
              <a:rPr lang="en-US" sz="1000" dirty="0" err="1"/>
              <a:t>yanısıra</a:t>
            </a:r>
            <a:r>
              <a:rPr lang="en-US" sz="1000" dirty="0"/>
              <a:t> 7 </a:t>
            </a:r>
            <a:r>
              <a:rPr lang="en-US" sz="1000" dirty="0" err="1"/>
              <a:t>kişi</a:t>
            </a:r>
            <a:r>
              <a:rPr lang="en-US" sz="1000" dirty="0"/>
              <a:t> </a:t>
            </a:r>
            <a:r>
              <a:rPr lang="en-US" sz="1000" dirty="0" err="1"/>
              <a:t>yaşamını</a:t>
            </a:r>
            <a:r>
              <a:rPr lang="en-US" sz="1000" dirty="0"/>
              <a:t> </a:t>
            </a:r>
            <a:r>
              <a:rPr lang="en-US" sz="1000" dirty="0" err="1"/>
              <a:t>yitirdi</a:t>
            </a:r>
            <a:r>
              <a:rPr lang="en-US" sz="1000" dirty="0"/>
              <a:t>, 72 </a:t>
            </a:r>
            <a:r>
              <a:rPr lang="en-US" sz="1000" dirty="0" err="1"/>
              <a:t>kişi</a:t>
            </a:r>
            <a:r>
              <a:rPr lang="en-US" sz="1000" dirty="0"/>
              <a:t> </a:t>
            </a:r>
            <a:r>
              <a:rPr lang="en-US" sz="1000" dirty="0" err="1"/>
              <a:t>yaralandı</a:t>
            </a:r>
            <a:r>
              <a:rPr lang="en-US" sz="1000" dirty="0"/>
              <a:t>.</a:t>
            </a:r>
          </a:p>
          <a:p>
            <a:r>
              <a:rPr lang="tr-TR" sz="1000" dirty="0" smtClean="0">
                <a:ea typeface="Calibri" pitchFamily="34" charset="0"/>
                <a:cs typeface="Times New Roman" pitchFamily="18" charset="0"/>
              </a:rPr>
              <a:t>08 Ağustos  </a:t>
            </a:r>
            <a:r>
              <a:rPr lang="en-US" sz="1000" dirty="0" smtClean="0">
                <a:ea typeface="Calibri" pitchFamily="34" charset="0"/>
                <a:cs typeface="Times New Roman" pitchFamily="18" charset="0"/>
              </a:rPr>
              <a:t>19</a:t>
            </a:r>
            <a:r>
              <a:rPr lang="tr-TR" sz="1000" dirty="0">
                <a:ea typeface="Calibri" pitchFamily="34" charset="0"/>
                <a:cs typeface="Times New Roman" pitchFamily="18" charset="0"/>
              </a:rPr>
              <a:t>64</a:t>
            </a:r>
            <a:r>
              <a:rPr lang="en-US" sz="1000" dirty="0">
                <a:ea typeface="Calibri" pitchFamily="34" charset="0"/>
                <a:cs typeface="Times New Roman" pitchFamily="18" charset="0"/>
              </a:rPr>
              <a:t>: </a:t>
            </a:r>
            <a:r>
              <a:rPr lang="tr-TR" sz="1000" dirty="0">
                <a:ea typeface="Calibri" pitchFamily="34" charset="0"/>
                <a:cs typeface="Times New Roman" pitchFamily="18" charset="0"/>
              </a:rPr>
              <a:t>Türk jetlerinin Kıbrıs’ı bombardımanı ve Yüzbaşı  Cengiz Topel’in uçağı ile </a:t>
            </a:r>
            <a:endParaRPr lang="tr-TR" sz="1000" dirty="0" smtClean="0">
              <a:ea typeface="Calibri" pitchFamily="34" charset="0"/>
              <a:cs typeface="Times New Roman" pitchFamily="18" charset="0"/>
            </a:endParaRPr>
          </a:p>
          <a:p>
            <a:r>
              <a:rPr lang="tr-TR" sz="1000" dirty="0" smtClean="0">
                <a:ea typeface="Calibri" pitchFamily="34" charset="0"/>
                <a:cs typeface="Times New Roman" pitchFamily="18" charset="0"/>
              </a:rPr>
              <a:t>düşürek  </a:t>
            </a:r>
            <a:r>
              <a:rPr lang="tr-TR" sz="1000" dirty="0">
                <a:ea typeface="Calibri" pitchFamily="34" charset="0"/>
                <a:cs typeface="Times New Roman" pitchFamily="18" charset="0"/>
              </a:rPr>
              <a:t>şehit olması</a:t>
            </a:r>
          </a:p>
          <a:p>
            <a:r>
              <a:rPr lang="tr-TR" sz="1000" dirty="0" smtClean="0"/>
              <a:t>0</a:t>
            </a:r>
            <a:r>
              <a:rPr lang="en-US" sz="1000" dirty="0" smtClean="0"/>
              <a:t>9 </a:t>
            </a:r>
            <a:r>
              <a:rPr lang="tr-TR" sz="1000" dirty="0" smtClean="0"/>
              <a:t>Ağustos  </a:t>
            </a:r>
            <a:r>
              <a:rPr lang="en-US" sz="1000" dirty="0" smtClean="0">
                <a:ea typeface="Calibri" pitchFamily="34" charset="0"/>
                <a:cs typeface="Times New Roman" pitchFamily="18" charset="0"/>
              </a:rPr>
              <a:t>19</a:t>
            </a:r>
            <a:r>
              <a:rPr lang="tr-TR" sz="1000" dirty="0">
                <a:ea typeface="Calibri" pitchFamily="34" charset="0"/>
                <a:cs typeface="Times New Roman" pitchFamily="18" charset="0"/>
              </a:rPr>
              <a:t>45</a:t>
            </a:r>
            <a:r>
              <a:rPr lang="en-US" sz="1000" dirty="0">
                <a:ea typeface="Calibri" pitchFamily="34" charset="0"/>
                <a:cs typeface="Times New Roman" pitchFamily="18" charset="0"/>
              </a:rPr>
              <a:t>: </a:t>
            </a:r>
            <a:r>
              <a:rPr lang="tr-TR" sz="1000" dirty="0">
                <a:ea typeface="Calibri" pitchFamily="34" charset="0"/>
                <a:cs typeface="Times New Roman" pitchFamily="18" charset="0"/>
              </a:rPr>
              <a:t>Nagazaki’ye ikinci atom bombasının </a:t>
            </a:r>
            <a:r>
              <a:rPr lang="tr-TR" sz="1000" dirty="0" smtClean="0">
                <a:ea typeface="Calibri" pitchFamily="34" charset="0"/>
                <a:cs typeface="Times New Roman" pitchFamily="18" charset="0"/>
              </a:rPr>
              <a:t>atılışı. </a:t>
            </a:r>
            <a:r>
              <a:rPr lang="en-US" sz="1000" dirty="0" smtClean="0">
                <a:ea typeface="Calibri" pitchFamily="34" charset="0"/>
                <a:cs typeface="Times New Roman" pitchFamily="18" charset="0"/>
              </a:rPr>
              <a:t>“</a:t>
            </a:r>
            <a:r>
              <a:rPr lang="en-US" sz="1000" dirty="0">
                <a:ea typeface="Calibri" pitchFamily="34" charset="0"/>
                <a:cs typeface="Times New Roman" pitchFamily="18" charset="0"/>
              </a:rPr>
              <a:t>Fat Man” 45 </a:t>
            </a:r>
            <a:r>
              <a:rPr lang="en-US" sz="1000" dirty="0" err="1">
                <a:ea typeface="Calibri" pitchFamily="34" charset="0"/>
                <a:cs typeface="Times New Roman" pitchFamily="18" charset="0"/>
              </a:rPr>
              <a:t>binden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fazla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daha</a:t>
            </a:r>
            <a:r>
              <a:rPr lang="en-US" sz="1000" dirty="0">
                <a:ea typeface="Calibri" pitchFamily="34" charset="0"/>
                <a:cs typeface="Times New Roman" pitchFamily="18" charset="0"/>
              </a:rPr>
              <a:t> </a:t>
            </a:r>
            <a:endParaRPr lang="tr-TR" sz="1000" dirty="0" smtClean="0">
              <a:ea typeface="Calibri" pitchFamily="34" charset="0"/>
              <a:cs typeface="Times New Roman" pitchFamily="18" charset="0"/>
            </a:endParaRPr>
          </a:p>
          <a:p>
            <a:r>
              <a:rPr lang="en-US" sz="1000" dirty="0" err="1" smtClean="0">
                <a:ea typeface="Calibri" pitchFamily="34" charset="0"/>
                <a:cs typeface="Times New Roman" pitchFamily="18" charset="0"/>
              </a:rPr>
              <a:t>cana</a:t>
            </a:r>
            <a:r>
              <a:rPr lang="en-US" sz="1000" dirty="0" smtClean="0">
                <a:ea typeface="Calibri" pitchFamily="34" charset="0"/>
                <a:cs typeface="Times New Roman" pitchFamily="18" charset="0"/>
              </a:rPr>
              <a:t> </a:t>
            </a:r>
            <a:r>
              <a:rPr lang="en-US" sz="1000" dirty="0">
                <a:ea typeface="Calibri" pitchFamily="34" charset="0"/>
                <a:cs typeface="Times New Roman" pitchFamily="18" charset="0"/>
              </a:rPr>
              <a:t>mal </a:t>
            </a:r>
            <a:r>
              <a:rPr lang="en-US" sz="1000" dirty="0" err="1">
                <a:ea typeface="Calibri" pitchFamily="34" charset="0"/>
                <a:cs typeface="Times New Roman" pitchFamily="18" charset="0"/>
              </a:rPr>
              <a:t>oldu</a:t>
            </a:r>
            <a:r>
              <a:rPr lang="en-US" sz="1000" dirty="0">
                <a:ea typeface="Calibri" pitchFamily="34" charset="0"/>
                <a:cs typeface="Times New Roman" pitchFamily="18" charset="0"/>
              </a:rPr>
              <a:t>. 4 </a:t>
            </a:r>
            <a:r>
              <a:rPr lang="en-US" sz="1000" dirty="0" err="1">
                <a:ea typeface="Calibri" pitchFamily="34" charset="0"/>
                <a:cs typeface="Times New Roman" pitchFamily="18" charset="0"/>
              </a:rPr>
              <a:t>gün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sonra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Japonya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teslim</a:t>
            </a:r>
            <a:r>
              <a:rPr lang="en-US" sz="1000" dirty="0">
                <a:ea typeface="Calibri" pitchFamily="34" charset="0"/>
                <a:cs typeface="Times New Roman" pitchFamily="18" charset="0"/>
              </a:rPr>
              <a:t> </a:t>
            </a:r>
            <a:r>
              <a:rPr lang="en-US" sz="1000" dirty="0" err="1" smtClean="0">
                <a:ea typeface="Calibri" pitchFamily="34" charset="0"/>
                <a:cs typeface="Times New Roman" pitchFamily="18" charset="0"/>
              </a:rPr>
              <a:t>oldu</a:t>
            </a:r>
            <a:r>
              <a:rPr lang="tr-TR" sz="1000" dirty="0" smtClean="0">
                <a:ea typeface="Calibri" pitchFamily="34" charset="0"/>
                <a:cs typeface="Times New Roman" pitchFamily="18" charset="0"/>
              </a:rPr>
              <a:t>.</a:t>
            </a:r>
          </a:p>
          <a:p>
            <a:r>
              <a:rPr lang="en-US" sz="1000" dirty="0" smtClean="0"/>
              <a:t>10 </a:t>
            </a:r>
            <a:r>
              <a:rPr lang="tr-TR" sz="1000" dirty="0" smtClean="0"/>
              <a:t>Ağustos  </a:t>
            </a:r>
            <a:r>
              <a:rPr lang="en-US" sz="1000" dirty="0" smtClean="0">
                <a:ea typeface="Calibri" pitchFamily="34" charset="0"/>
                <a:cs typeface="Times New Roman" pitchFamily="18" charset="0"/>
              </a:rPr>
              <a:t>1920</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Osmanlı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Devleti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ile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İtilaf</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Devletleri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arasında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Sevr</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Anlaşması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imzalandı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Anlaşma</a:t>
            </a:r>
            <a:r>
              <a:rPr lang="en-US" sz="1000" dirty="0">
                <a:ea typeface="Calibri" pitchFamily="34" charset="0"/>
                <a:cs typeface="Times New Roman" pitchFamily="18" charset="0"/>
              </a:rPr>
              <a:t> </a:t>
            </a:r>
            <a:endParaRPr lang="tr-TR" sz="1000" dirty="0" smtClean="0">
              <a:ea typeface="Calibri" pitchFamily="34" charset="0"/>
              <a:cs typeface="Times New Roman" pitchFamily="18" charset="0"/>
            </a:endParaRPr>
          </a:p>
          <a:p>
            <a:r>
              <a:rPr lang="en-US" sz="1000" dirty="0" err="1" smtClean="0">
                <a:ea typeface="Calibri" pitchFamily="34" charset="0"/>
                <a:cs typeface="Times New Roman" pitchFamily="18" charset="0"/>
              </a:rPr>
              <a:t>Büyük</a:t>
            </a:r>
            <a:r>
              <a:rPr lang="en-US" sz="1000" dirty="0" smtClean="0">
                <a:ea typeface="Calibri" pitchFamily="34" charset="0"/>
                <a:cs typeface="Times New Roman" pitchFamily="18" charset="0"/>
              </a:rPr>
              <a:t> </a:t>
            </a:r>
            <a:r>
              <a:rPr lang="en-US" sz="1000" dirty="0">
                <a:ea typeface="Calibri" pitchFamily="34" charset="0"/>
                <a:cs typeface="Times New Roman" pitchFamily="18" charset="0"/>
              </a:rPr>
              <a:t>Millet </a:t>
            </a:r>
            <a:r>
              <a:rPr lang="en-US" sz="1000" dirty="0" err="1">
                <a:ea typeface="Calibri" pitchFamily="34" charset="0"/>
                <a:cs typeface="Times New Roman" pitchFamily="18" charset="0"/>
              </a:rPr>
              <a:t>Meclisi’nce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onaylanmadı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ve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yürürlüğe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girmedi</a:t>
            </a:r>
            <a:r>
              <a:rPr lang="en-US" sz="1000" dirty="0">
                <a:ea typeface="Calibri" pitchFamily="34" charset="0"/>
                <a:cs typeface="Times New Roman" pitchFamily="18" charset="0"/>
              </a:rPr>
              <a:t>.</a:t>
            </a:r>
          </a:p>
          <a:p>
            <a:r>
              <a:rPr lang="tr-TR" sz="1000" dirty="0" smtClean="0">
                <a:ea typeface="Calibri" pitchFamily="34" charset="0"/>
                <a:cs typeface="Times New Roman" pitchFamily="18" charset="0"/>
              </a:rPr>
              <a:t>11 Ağustos </a:t>
            </a:r>
            <a:r>
              <a:rPr lang="en-US" sz="1000" dirty="0" smtClean="0">
                <a:ea typeface="Calibri" pitchFamily="34" charset="0"/>
                <a:cs typeface="Times New Roman" pitchFamily="18" charset="0"/>
              </a:rPr>
              <a:t>2000</a:t>
            </a:r>
            <a:r>
              <a:rPr lang="en-US" sz="1000" dirty="0">
                <a:ea typeface="Calibri" pitchFamily="34" charset="0"/>
                <a:cs typeface="Times New Roman" pitchFamily="18" charset="0"/>
              </a:rPr>
              <a:t>: Ankara DGM </a:t>
            </a:r>
            <a:r>
              <a:rPr lang="en-US" sz="1000" dirty="0" err="1">
                <a:ea typeface="Calibri" pitchFamily="34" charset="0"/>
                <a:cs typeface="Times New Roman" pitchFamily="18" charset="0"/>
              </a:rPr>
              <a:t>Fethullah</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Gülen’in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tutuklanmasına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karar</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verdi</a:t>
            </a:r>
            <a:r>
              <a:rPr lang="en-US" sz="1000" dirty="0">
                <a:ea typeface="Calibri" pitchFamily="34" charset="0"/>
                <a:cs typeface="Times New Roman" pitchFamily="18" charset="0"/>
              </a:rPr>
              <a:t>.</a:t>
            </a:r>
            <a:r>
              <a:rPr lang="tr-TR" sz="1000" dirty="0">
                <a:ea typeface="Calibri" pitchFamily="34" charset="0"/>
                <a:cs typeface="Times New Roman" pitchFamily="18" charset="0"/>
              </a:rPr>
              <a:t> </a:t>
            </a:r>
            <a:r>
              <a:rPr lang="en-US" sz="1000" dirty="0" err="1">
                <a:ea typeface="Calibri" pitchFamily="34" charset="0"/>
                <a:cs typeface="Times New Roman" pitchFamily="18" charset="0"/>
              </a:rPr>
              <a:t>Fethullah</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Gülen</a:t>
            </a:r>
            <a:r>
              <a:rPr lang="en-US" sz="1000" dirty="0">
                <a:ea typeface="Calibri" pitchFamily="34" charset="0"/>
                <a:cs typeface="Times New Roman" pitchFamily="18" charset="0"/>
              </a:rPr>
              <a:t> </a:t>
            </a:r>
            <a:endParaRPr lang="tr-TR" sz="1000" dirty="0" smtClean="0">
              <a:ea typeface="Calibri" pitchFamily="34" charset="0"/>
              <a:cs typeface="Times New Roman" pitchFamily="18" charset="0"/>
            </a:endParaRPr>
          </a:p>
          <a:p>
            <a:r>
              <a:rPr lang="en-US" sz="1000" dirty="0" smtClean="0">
                <a:ea typeface="Calibri" pitchFamily="34" charset="0"/>
                <a:cs typeface="Times New Roman" pitchFamily="18" charset="0"/>
              </a:rPr>
              <a:t>21 </a:t>
            </a:r>
            <a:r>
              <a:rPr lang="en-US" sz="1000" dirty="0">
                <a:ea typeface="Calibri" pitchFamily="34" charset="0"/>
                <a:cs typeface="Times New Roman" pitchFamily="18" charset="0"/>
              </a:rPr>
              <a:t>Mart 1999’da </a:t>
            </a:r>
            <a:r>
              <a:rPr lang="en-US" sz="1000" dirty="0" err="1">
                <a:ea typeface="Calibri" pitchFamily="34" charset="0"/>
                <a:cs typeface="Times New Roman" pitchFamily="18" charset="0"/>
              </a:rPr>
              <a:t>ABD’ye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gitmişti</a:t>
            </a:r>
            <a:r>
              <a:rPr lang="en-US" sz="1000" dirty="0">
                <a:ea typeface="Calibri" pitchFamily="34" charset="0"/>
                <a:cs typeface="Times New Roman" pitchFamily="18" charset="0"/>
              </a:rPr>
              <a:t>.</a:t>
            </a:r>
          </a:p>
          <a:p>
            <a:r>
              <a:rPr lang="tr-TR" sz="1000" dirty="0" smtClean="0">
                <a:ea typeface="Calibri" pitchFamily="34" charset="0"/>
                <a:cs typeface="Times New Roman" pitchFamily="18" charset="0"/>
              </a:rPr>
              <a:t>12 Ağustos </a:t>
            </a:r>
            <a:r>
              <a:rPr lang="en-US" sz="1000" dirty="0" smtClean="0">
                <a:ea typeface="Calibri" pitchFamily="34" charset="0"/>
                <a:cs typeface="Times New Roman" pitchFamily="18" charset="0"/>
              </a:rPr>
              <a:t>19</a:t>
            </a:r>
            <a:r>
              <a:rPr lang="tr-TR" sz="1000" dirty="0">
                <a:ea typeface="Calibri" pitchFamily="34" charset="0"/>
                <a:cs typeface="Times New Roman" pitchFamily="18" charset="0"/>
              </a:rPr>
              <a:t>28</a:t>
            </a:r>
            <a:r>
              <a:rPr lang="en-US" sz="1000" dirty="0">
                <a:ea typeface="Calibri" pitchFamily="34" charset="0"/>
                <a:cs typeface="Times New Roman" pitchFamily="18" charset="0"/>
              </a:rPr>
              <a:t>: </a:t>
            </a:r>
            <a:r>
              <a:rPr lang="tr-TR" sz="1000" dirty="0">
                <a:ea typeface="Calibri" pitchFamily="34" charset="0"/>
                <a:cs typeface="Times New Roman" pitchFamily="18" charset="0"/>
              </a:rPr>
              <a:t>Türkiye’de çoğulcu bir Demokrasi denemesi için Fethi Okyar Bey’in «</a:t>
            </a:r>
            <a:r>
              <a:rPr lang="tr-TR" sz="1000" dirty="0" smtClean="0">
                <a:ea typeface="Calibri" pitchFamily="34" charset="0"/>
                <a:cs typeface="Times New Roman" pitchFamily="18" charset="0"/>
              </a:rPr>
              <a:t>Serbest</a:t>
            </a:r>
          </a:p>
          <a:p>
            <a:r>
              <a:rPr lang="tr-TR" sz="1000" dirty="0" smtClean="0">
                <a:ea typeface="Calibri" pitchFamily="34" charset="0"/>
                <a:cs typeface="Times New Roman" pitchFamily="18" charset="0"/>
              </a:rPr>
              <a:t> </a:t>
            </a:r>
            <a:r>
              <a:rPr lang="tr-TR" sz="1000" dirty="0">
                <a:ea typeface="Calibri" pitchFamily="34" charset="0"/>
                <a:cs typeface="Times New Roman" pitchFamily="18" charset="0"/>
              </a:rPr>
              <a:t>Fırka» yı kurması;  olumlu sonuç vermeyince 17 Kasım’da kapatılmıştır.</a:t>
            </a:r>
            <a:endParaRPr lang="en-US" sz="1000" dirty="0">
              <a:ea typeface="Calibri" pitchFamily="34" charset="0"/>
              <a:cs typeface="Times New Roman" pitchFamily="18" charset="0"/>
            </a:endParaRPr>
          </a:p>
          <a:p>
            <a:r>
              <a:rPr lang="tr-TR" sz="1000" dirty="0" smtClean="0"/>
              <a:t>13 Ağustos </a:t>
            </a:r>
            <a:r>
              <a:rPr lang="en-US" sz="1000" dirty="0" smtClean="0">
                <a:ea typeface="Calibri" pitchFamily="34" charset="0"/>
                <a:cs typeface="Times New Roman" pitchFamily="18" charset="0"/>
              </a:rPr>
              <a:t>19</a:t>
            </a:r>
            <a:r>
              <a:rPr lang="tr-TR" sz="1000" dirty="0">
                <a:ea typeface="Calibri" pitchFamily="34" charset="0"/>
                <a:cs typeface="Times New Roman" pitchFamily="18" charset="0"/>
              </a:rPr>
              <a:t>61</a:t>
            </a:r>
            <a:r>
              <a:rPr lang="en-US" sz="1000" dirty="0">
                <a:ea typeface="Calibri" pitchFamily="34" charset="0"/>
                <a:cs typeface="Times New Roman" pitchFamily="18" charset="0"/>
              </a:rPr>
              <a:t>: </a:t>
            </a:r>
            <a:r>
              <a:rPr lang="tr-TR" sz="1000" dirty="0">
                <a:ea typeface="Calibri" pitchFamily="34" charset="0"/>
                <a:cs typeface="Times New Roman" pitchFamily="18" charset="0"/>
              </a:rPr>
              <a:t>46 km. uzunluğunda, Berlin’de « Utanç Duvarı» nın yapılışı. </a:t>
            </a:r>
            <a:r>
              <a:rPr lang="tr-TR" sz="1000" dirty="0" smtClean="0">
                <a:ea typeface="Calibri" pitchFamily="34" charset="0"/>
                <a:cs typeface="Times New Roman" pitchFamily="18" charset="0"/>
              </a:rPr>
              <a:t>Yıkılış 13 </a:t>
            </a:r>
            <a:r>
              <a:rPr lang="tr-TR" sz="1000" dirty="0">
                <a:ea typeface="Calibri" pitchFamily="34" charset="0"/>
                <a:cs typeface="Times New Roman" pitchFamily="18" charset="0"/>
              </a:rPr>
              <a:t>Ekim </a:t>
            </a:r>
            <a:r>
              <a:rPr lang="tr-TR" sz="1000" dirty="0" smtClean="0">
                <a:ea typeface="Calibri" pitchFamily="34" charset="0"/>
                <a:cs typeface="Times New Roman" pitchFamily="18" charset="0"/>
              </a:rPr>
              <a:t>1990. </a:t>
            </a:r>
          </a:p>
          <a:p>
            <a:r>
              <a:rPr lang="en-US" sz="1000" dirty="0" smtClean="0"/>
              <a:t>1</a:t>
            </a:r>
            <a:r>
              <a:rPr lang="tr-TR" sz="1000" dirty="0" smtClean="0"/>
              <a:t>4 Ağustos </a:t>
            </a:r>
            <a:r>
              <a:rPr lang="en-US" sz="1000" dirty="0">
                <a:ea typeface="Calibri" pitchFamily="34" charset="0"/>
                <a:cs typeface="Times New Roman" pitchFamily="18" charset="0"/>
              </a:rPr>
              <a:t>1974: </a:t>
            </a:r>
            <a:r>
              <a:rPr lang="en-US" sz="1000" dirty="0" err="1">
                <a:ea typeface="Calibri" pitchFamily="34" charset="0"/>
                <a:cs typeface="Times New Roman" pitchFamily="18" charset="0"/>
              </a:rPr>
              <a:t>İkinci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Kıbrıs</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Barış</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Harekatı</a:t>
            </a:r>
            <a:r>
              <a:rPr lang="en-US" sz="1000" dirty="0">
                <a:ea typeface="Calibri" pitchFamily="34" charset="0"/>
                <a:cs typeface="Times New Roman" pitchFamily="18" charset="0"/>
              </a:rPr>
              <a:t> </a:t>
            </a:r>
            <a:r>
              <a:rPr lang="en-US" sz="1000" dirty="0" err="1" smtClean="0">
                <a:ea typeface="Calibri" pitchFamily="34" charset="0"/>
                <a:cs typeface="Times New Roman" pitchFamily="18" charset="0"/>
              </a:rPr>
              <a:t>başladı.Türk</a:t>
            </a:r>
            <a:r>
              <a:rPr lang="en-US" sz="1000" dirty="0" smtClean="0">
                <a:ea typeface="Calibri" pitchFamily="34" charset="0"/>
                <a:cs typeface="Times New Roman" pitchFamily="18" charset="0"/>
              </a:rPr>
              <a:t> </a:t>
            </a:r>
            <a:r>
              <a:rPr lang="en-US" sz="1000" dirty="0" err="1">
                <a:ea typeface="Calibri" pitchFamily="34" charset="0"/>
                <a:cs typeface="Times New Roman" pitchFamily="18" charset="0"/>
              </a:rPr>
              <a:t>birlikleri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Girne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ve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Magosa’ya</a:t>
            </a:r>
            <a:r>
              <a:rPr lang="en-US" sz="1000" dirty="0">
                <a:ea typeface="Calibri" pitchFamily="34" charset="0"/>
                <a:cs typeface="Times New Roman" pitchFamily="18" charset="0"/>
              </a:rPr>
              <a:t> </a:t>
            </a:r>
            <a:r>
              <a:rPr lang="en-US" sz="1000" dirty="0" err="1" smtClean="0">
                <a:ea typeface="Calibri" pitchFamily="34" charset="0"/>
                <a:cs typeface="Times New Roman" pitchFamily="18" charset="0"/>
              </a:rPr>
              <a:t>doğru</a:t>
            </a:r>
            <a:endParaRPr lang="tr-TR" sz="1000" dirty="0" smtClean="0">
              <a:ea typeface="Calibri" pitchFamily="34" charset="0"/>
              <a:cs typeface="Times New Roman" pitchFamily="18" charset="0"/>
            </a:endParaRPr>
          </a:p>
          <a:p>
            <a:r>
              <a:rPr lang="en-US" sz="1000" dirty="0" err="1" smtClean="0">
                <a:ea typeface="Calibri" pitchFamily="34" charset="0"/>
                <a:cs typeface="Times New Roman" pitchFamily="18" charset="0"/>
              </a:rPr>
              <a:t>harekete</a:t>
            </a:r>
            <a:r>
              <a:rPr lang="en-US" sz="1000" dirty="0" smtClean="0">
                <a:ea typeface="Calibri" pitchFamily="34" charset="0"/>
                <a:cs typeface="Times New Roman" pitchFamily="18" charset="0"/>
              </a:rPr>
              <a:t> </a:t>
            </a:r>
            <a:r>
              <a:rPr lang="en-US" sz="1000" dirty="0" err="1">
                <a:ea typeface="Calibri" pitchFamily="34" charset="0"/>
                <a:cs typeface="Times New Roman" pitchFamily="18" charset="0"/>
              </a:rPr>
              <a:t>geçti</a:t>
            </a:r>
            <a:endParaRPr lang="en-US" sz="1000" dirty="0">
              <a:ea typeface="Calibri" pitchFamily="34" charset="0"/>
              <a:cs typeface="Times New Roman" pitchFamily="18" charset="0"/>
            </a:endParaRPr>
          </a:p>
          <a:p>
            <a:r>
              <a:rPr lang="tr-TR" sz="1000" dirty="0" smtClean="0"/>
              <a:t>16 Ağustos </a:t>
            </a:r>
            <a:r>
              <a:rPr lang="en-US" sz="1000" dirty="0">
                <a:ea typeface="Calibri" pitchFamily="34" charset="0"/>
                <a:cs typeface="Times New Roman" pitchFamily="18" charset="0"/>
              </a:rPr>
              <a:t>1556: </a:t>
            </a:r>
            <a:r>
              <a:rPr lang="en-US" sz="1000" dirty="0" err="1">
                <a:ea typeface="Calibri" pitchFamily="34" charset="0"/>
                <a:cs typeface="Times New Roman" pitchFamily="18" charset="0"/>
              </a:rPr>
              <a:t>Kanuni’nin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emriyle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yapımına</a:t>
            </a:r>
            <a:r>
              <a:rPr lang="en-US" sz="1000" dirty="0">
                <a:ea typeface="Calibri" pitchFamily="34" charset="0"/>
                <a:cs typeface="Times New Roman" pitchFamily="18" charset="0"/>
              </a:rPr>
              <a:t> </a:t>
            </a:r>
            <a:r>
              <a:rPr lang="en-US" sz="1000" dirty="0" err="1" smtClean="0">
                <a:ea typeface="Calibri" pitchFamily="34" charset="0"/>
                <a:cs typeface="Times New Roman" pitchFamily="18" charset="0"/>
              </a:rPr>
              <a:t>başlanan</a:t>
            </a:r>
            <a:r>
              <a:rPr lang="tr-TR" sz="1000" dirty="0" smtClean="0">
                <a:ea typeface="Calibri" pitchFamily="34" charset="0"/>
                <a:cs typeface="Times New Roman" pitchFamily="18" charset="0"/>
              </a:rPr>
              <a:t> Süleymaniye Camii 1</a:t>
            </a:r>
            <a:r>
              <a:rPr lang="en-US" sz="1000" dirty="0" err="1" smtClean="0">
                <a:ea typeface="Calibri" pitchFamily="34" charset="0"/>
                <a:cs typeface="Times New Roman" pitchFamily="18" charset="0"/>
              </a:rPr>
              <a:t>yıl</a:t>
            </a:r>
            <a:r>
              <a:rPr lang="en-US" sz="1000" dirty="0" smtClean="0">
                <a:ea typeface="Calibri" pitchFamily="34" charset="0"/>
                <a:cs typeface="Times New Roman" pitchFamily="18" charset="0"/>
              </a:rPr>
              <a:t> </a:t>
            </a:r>
            <a:r>
              <a:rPr lang="tr-TR" sz="1000" dirty="0" smtClean="0">
                <a:ea typeface="Calibri" pitchFamily="34" charset="0"/>
                <a:cs typeface="Times New Roman" pitchFamily="18" charset="0"/>
              </a:rPr>
              <a:t>içinde</a:t>
            </a:r>
            <a:r>
              <a:rPr lang="en-US" sz="1000" dirty="0" smtClean="0">
                <a:ea typeface="Calibri" pitchFamily="34" charset="0"/>
                <a:cs typeface="Times New Roman" pitchFamily="18" charset="0"/>
              </a:rPr>
              <a:t> </a:t>
            </a:r>
            <a:r>
              <a:rPr lang="en-US" sz="1000" dirty="0" err="1">
                <a:ea typeface="Calibri" pitchFamily="34" charset="0"/>
                <a:cs typeface="Times New Roman" pitchFamily="18" charset="0"/>
              </a:rPr>
              <a:t>tamamlandı</a:t>
            </a:r>
            <a:r>
              <a:rPr lang="en-US" sz="1000" dirty="0">
                <a:ea typeface="Calibri" pitchFamily="34" charset="0"/>
                <a:cs typeface="Times New Roman" pitchFamily="18" charset="0"/>
              </a:rPr>
              <a:t>.</a:t>
            </a:r>
          </a:p>
          <a:p>
            <a:r>
              <a:rPr lang="tr-TR" sz="1000" dirty="0" smtClean="0"/>
              <a:t>17 Ağustos </a:t>
            </a:r>
            <a:r>
              <a:rPr lang="en-US" sz="1000" dirty="0">
                <a:ea typeface="Calibri" pitchFamily="34" charset="0"/>
                <a:cs typeface="Times New Roman" pitchFamily="18" charset="0"/>
              </a:rPr>
              <a:t>1999: </a:t>
            </a:r>
            <a:r>
              <a:rPr lang="en-US" sz="1000" dirty="0" err="1">
                <a:ea typeface="Calibri" pitchFamily="34" charset="0"/>
                <a:cs typeface="Times New Roman" pitchFamily="18" charset="0"/>
              </a:rPr>
              <a:t>Saat</a:t>
            </a:r>
            <a:r>
              <a:rPr lang="en-US" sz="1000" dirty="0">
                <a:ea typeface="Calibri" pitchFamily="34" charset="0"/>
                <a:cs typeface="Times New Roman" pitchFamily="18" charset="0"/>
              </a:rPr>
              <a:t> 03:01 </a:t>
            </a:r>
            <a:r>
              <a:rPr lang="en-US" sz="1000" dirty="0" err="1">
                <a:ea typeface="Calibri" pitchFamily="34" charset="0"/>
                <a:cs typeface="Times New Roman" pitchFamily="18" charset="0"/>
              </a:rPr>
              <a:t>Gölcük’te</a:t>
            </a:r>
            <a:r>
              <a:rPr lang="en-US" sz="1000" dirty="0">
                <a:ea typeface="Calibri" pitchFamily="34" charset="0"/>
                <a:cs typeface="Times New Roman" pitchFamily="18" charset="0"/>
              </a:rPr>
              <a:t> 7,4 </a:t>
            </a:r>
            <a:r>
              <a:rPr lang="en-US" sz="1000" dirty="0" err="1">
                <a:ea typeface="Calibri" pitchFamily="34" charset="0"/>
                <a:cs typeface="Times New Roman" pitchFamily="18" charset="0"/>
              </a:rPr>
              <a:t>şiddetinde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bir</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deprem</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meydana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geldi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Resmi</a:t>
            </a:r>
            <a:r>
              <a:rPr lang="en-US" sz="1000" dirty="0">
                <a:ea typeface="Calibri" pitchFamily="34" charset="0"/>
                <a:cs typeface="Times New Roman" pitchFamily="18" charset="0"/>
              </a:rPr>
              <a:t> </a:t>
            </a:r>
            <a:r>
              <a:rPr lang="en-US" sz="1000" dirty="0" err="1" smtClean="0">
                <a:ea typeface="Calibri" pitchFamily="34" charset="0"/>
                <a:cs typeface="Times New Roman" pitchFamily="18" charset="0"/>
              </a:rPr>
              <a:t>rakamlara</a:t>
            </a:r>
            <a:endParaRPr lang="tr-TR" sz="1000" dirty="0" smtClean="0">
              <a:ea typeface="Calibri" pitchFamily="34" charset="0"/>
              <a:cs typeface="Times New Roman" pitchFamily="18" charset="0"/>
            </a:endParaRPr>
          </a:p>
          <a:p>
            <a:r>
              <a:rPr lang="en-US" sz="1000" dirty="0" smtClean="0">
                <a:ea typeface="Calibri" pitchFamily="34" charset="0"/>
                <a:cs typeface="Times New Roman" pitchFamily="18" charset="0"/>
              </a:rPr>
              <a:t> </a:t>
            </a:r>
            <a:r>
              <a:rPr lang="en-US" sz="1000" dirty="0" err="1">
                <a:ea typeface="Calibri" pitchFamily="34" charset="0"/>
                <a:cs typeface="Times New Roman" pitchFamily="18" charset="0"/>
              </a:rPr>
              <a:t>göre</a:t>
            </a:r>
            <a:r>
              <a:rPr lang="en-US" sz="1000" dirty="0">
                <a:ea typeface="Calibri" pitchFamily="34" charset="0"/>
                <a:cs typeface="Times New Roman" pitchFamily="18" charset="0"/>
              </a:rPr>
              <a:t> 20 bine </a:t>
            </a:r>
            <a:r>
              <a:rPr lang="en-US" sz="1000" dirty="0" err="1">
                <a:ea typeface="Calibri" pitchFamily="34" charset="0"/>
                <a:cs typeface="Times New Roman" pitchFamily="18" charset="0"/>
              </a:rPr>
              <a:t>yakın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insan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hayatını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kaybetti</a:t>
            </a:r>
            <a:r>
              <a:rPr lang="en-US" sz="1000" dirty="0" smtClean="0">
                <a:ea typeface="Calibri" pitchFamily="34" charset="0"/>
                <a:cs typeface="Times New Roman" pitchFamily="18" charset="0"/>
              </a:rPr>
              <a:t>.</a:t>
            </a:r>
            <a:endParaRPr lang="tr-TR" sz="1000" dirty="0" smtClean="0">
              <a:ea typeface="Calibri" pitchFamily="34" charset="0"/>
              <a:cs typeface="Times New Roman" pitchFamily="18" charset="0"/>
            </a:endParaRPr>
          </a:p>
          <a:p>
            <a:r>
              <a:rPr lang="tr-TR" sz="1000" dirty="0" smtClean="0"/>
              <a:t>23 Ağustos 1923:</a:t>
            </a:r>
            <a:r>
              <a:rPr lang="en-US" sz="1000" dirty="0" smtClean="0">
                <a:ea typeface="Calibri" pitchFamily="34" charset="0"/>
                <a:cs typeface="Times New Roman" pitchFamily="18" charset="0"/>
              </a:rPr>
              <a:t> </a:t>
            </a:r>
            <a:r>
              <a:rPr lang="tr-TR" sz="1000" dirty="0">
                <a:ea typeface="Calibri" pitchFamily="34" charset="0"/>
                <a:cs typeface="Times New Roman" pitchFamily="18" charset="0"/>
              </a:rPr>
              <a:t>İsviçre’nin Lozan kentinde 24 Temmuz 1923 te imzalanan Lozan Barış Antlaşması</a:t>
            </a:r>
            <a:r>
              <a:rPr lang="tr-TR" sz="1000" dirty="0" smtClean="0">
                <a:ea typeface="Calibri" pitchFamily="34" charset="0"/>
                <a:cs typeface="Times New Roman" pitchFamily="18" charset="0"/>
              </a:rPr>
              <a:t>,</a:t>
            </a:r>
          </a:p>
          <a:p>
            <a:r>
              <a:rPr lang="tr-TR" sz="1000" dirty="0" smtClean="0">
                <a:ea typeface="Calibri" pitchFamily="34" charset="0"/>
                <a:cs typeface="Times New Roman" pitchFamily="18" charset="0"/>
              </a:rPr>
              <a:t>23 </a:t>
            </a:r>
            <a:r>
              <a:rPr lang="tr-TR" sz="1000" dirty="0">
                <a:ea typeface="Calibri" pitchFamily="34" charset="0"/>
                <a:cs typeface="Times New Roman" pitchFamily="18" charset="0"/>
              </a:rPr>
              <a:t>Ağustos 1923 tarihinde  T.B.M.M. de onaylanarak, yürürlüğe girmiştir.</a:t>
            </a:r>
          </a:p>
          <a:p>
            <a:r>
              <a:rPr lang="tr-TR" sz="1000" dirty="0" smtClean="0">
                <a:ea typeface="Calibri" pitchFamily="34" charset="0"/>
                <a:cs typeface="Times New Roman" pitchFamily="18" charset="0"/>
              </a:rPr>
              <a:t>23 Ağustos 1925</a:t>
            </a:r>
            <a:r>
              <a:rPr lang="tr-TR" sz="1000" dirty="0">
                <a:ea typeface="Calibri" pitchFamily="34" charset="0"/>
                <a:cs typeface="Times New Roman" pitchFamily="18" charset="0"/>
              </a:rPr>
              <a:t>: Atatürk’ün Kastamonu gezisinde şapka giyip, Halk’ ı şapka giymeye </a:t>
            </a:r>
            <a:r>
              <a:rPr lang="tr-TR" sz="1000" dirty="0" smtClean="0">
                <a:ea typeface="Calibri" pitchFamily="34" charset="0"/>
                <a:cs typeface="Times New Roman" pitchFamily="18" charset="0"/>
              </a:rPr>
              <a:t>özendirmesi</a:t>
            </a:r>
          </a:p>
          <a:p>
            <a:r>
              <a:rPr lang="tr-TR" sz="1000" dirty="0" smtClean="0">
                <a:ea typeface="Calibri" pitchFamily="34" charset="0"/>
                <a:cs typeface="Times New Roman" pitchFamily="18" charset="0"/>
              </a:rPr>
              <a:t>( </a:t>
            </a:r>
            <a:r>
              <a:rPr lang="tr-TR" sz="1000" dirty="0">
                <a:ea typeface="Calibri" pitchFamily="34" charset="0"/>
                <a:cs typeface="Times New Roman" pitchFamily="18" charset="0"/>
              </a:rPr>
              <a:t>25 Kasım 1925 kıyafet devrimi öncesi)</a:t>
            </a:r>
          </a:p>
          <a:p>
            <a:r>
              <a:rPr lang="tr-TR" sz="1000" dirty="0" smtClean="0">
                <a:ea typeface="Calibri" pitchFamily="34" charset="0"/>
                <a:cs typeface="Times New Roman" pitchFamily="18" charset="0"/>
              </a:rPr>
              <a:t>26 Ağustos </a:t>
            </a:r>
            <a:r>
              <a:rPr lang="en-US" sz="1000" dirty="0" smtClean="0">
                <a:ea typeface="Calibri" pitchFamily="34" charset="0"/>
                <a:cs typeface="Times New Roman" pitchFamily="18" charset="0"/>
              </a:rPr>
              <a:t>1921</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Sakarya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Meydan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Muharebesi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Hatt-ı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Müdafaa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Yoktur</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Sath-ı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Mudafaa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vardır</a:t>
            </a:r>
            <a:r>
              <a:rPr lang="en-US" sz="1000" dirty="0">
                <a:ea typeface="Calibri" pitchFamily="34" charset="0"/>
                <a:cs typeface="Times New Roman" pitchFamily="18" charset="0"/>
              </a:rPr>
              <a:t>, o </a:t>
            </a:r>
            <a:r>
              <a:rPr lang="tr-TR" sz="1000" dirty="0" smtClean="0">
                <a:ea typeface="Calibri" pitchFamily="34" charset="0"/>
                <a:cs typeface="Times New Roman" pitchFamily="18" charset="0"/>
              </a:rPr>
              <a:t>                            </a:t>
            </a:r>
            <a:r>
              <a:rPr lang="en-US" sz="1000" dirty="0" err="1" smtClean="0">
                <a:ea typeface="Calibri" pitchFamily="34" charset="0"/>
                <a:cs typeface="Times New Roman" pitchFamily="18" charset="0"/>
              </a:rPr>
              <a:t>satıh</a:t>
            </a:r>
            <a:r>
              <a:rPr lang="en-US" sz="1000" dirty="0" smtClean="0">
                <a:ea typeface="Calibri" pitchFamily="34" charset="0"/>
                <a:cs typeface="Times New Roman" pitchFamily="18" charset="0"/>
              </a:rPr>
              <a:t> </a:t>
            </a:r>
            <a:r>
              <a:rPr lang="en-US" sz="1000" dirty="0" err="1">
                <a:ea typeface="Calibri" pitchFamily="34" charset="0"/>
                <a:cs typeface="Times New Roman" pitchFamily="18" charset="0"/>
              </a:rPr>
              <a:t>bütün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vatandır</a:t>
            </a:r>
            <a:r>
              <a:rPr lang="en-US" sz="1000" dirty="0">
                <a:ea typeface="Calibri" pitchFamily="34" charset="0"/>
                <a:cs typeface="Times New Roman" pitchFamily="18" charset="0"/>
              </a:rPr>
              <a:t>. </a:t>
            </a:r>
            <a:r>
              <a:rPr lang="tr-TR" sz="1000" dirty="0" smtClean="0">
                <a:ea typeface="Calibri" pitchFamily="34" charset="0"/>
                <a:cs typeface="Times New Roman" pitchFamily="18" charset="0"/>
              </a:rPr>
              <a:t>V</a:t>
            </a:r>
            <a:r>
              <a:rPr lang="en-US" sz="1000" dirty="0" err="1" smtClean="0"/>
              <a:t>atanın</a:t>
            </a:r>
            <a:r>
              <a:rPr lang="en-US" sz="1000" dirty="0" smtClean="0"/>
              <a:t> </a:t>
            </a:r>
            <a:r>
              <a:rPr lang="en-US" sz="1000" dirty="0"/>
              <a:t>her </a:t>
            </a:r>
            <a:r>
              <a:rPr lang="en-US" sz="1000" dirty="0" err="1"/>
              <a:t>karış</a:t>
            </a:r>
            <a:r>
              <a:rPr lang="en-US" sz="1000" dirty="0"/>
              <a:t> </a:t>
            </a:r>
            <a:r>
              <a:rPr lang="en-US" sz="1000" dirty="0" err="1"/>
              <a:t>toprağı</a:t>
            </a:r>
            <a:r>
              <a:rPr lang="en-US" sz="1000" dirty="0"/>
              <a:t>, </a:t>
            </a:r>
            <a:r>
              <a:rPr lang="en-US" sz="1000" dirty="0" err="1"/>
              <a:t>vatandaşın</a:t>
            </a:r>
            <a:r>
              <a:rPr lang="en-US" sz="1000" dirty="0"/>
              <a:t> </a:t>
            </a:r>
            <a:r>
              <a:rPr lang="en-US" sz="1000" dirty="0" err="1"/>
              <a:t>kanıyla</a:t>
            </a:r>
            <a:r>
              <a:rPr lang="en-US" sz="1000" dirty="0"/>
              <a:t> </a:t>
            </a:r>
            <a:r>
              <a:rPr lang="en-US" sz="1000" dirty="0" err="1"/>
              <a:t>ıslanmadıkça</a:t>
            </a:r>
            <a:r>
              <a:rPr lang="en-US" sz="1000" dirty="0"/>
              <a:t>, </a:t>
            </a:r>
            <a:r>
              <a:rPr lang="en-US" sz="1000" dirty="0" err="1"/>
              <a:t>terk</a:t>
            </a:r>
            <a:r>
              <a:rPr lang="en-US" sz="1000" dirty="0"/>
              <a:t> </a:t>
            </a:r>
            <a:r>
              <a:rPr lang="en-US" sz="1000" dirty="0" err="1"/>
              <a:t>olunamaz</a:t>
            </a:r>
            <a:r>
              <a:rPr lang="en-US" sz="1000" dirty="0"/>
              <a:t>.</a:t>
            </a:r>
            <a:r>
              <a:rPr lang="en-US" sz="1000" dirty="0">
                <a:ea typeface="Calibri" pitchFamily="34" charset="0"/>
                <a:cs typeface="Times New Roman" pitchFamily="18" charset="0"/>
              </a:rPr>
              <a:t>”</a:t>
            </a:r>
            <a:endParaRPr lang="tr-TR" sz="1000" dirty="0">
              <a:ea typeface="Calibri" pitchFamily="34" charset="0"/>
              <a:cs typeface="Times New Roman" pitchFamily="18" charset="0"/>
            </a:endParaRPr>
          </a:p>
          <a:p>
            <a:r>
              <a:rPr lang="tr-TR" sz="1000" dirty="0" smtClean="0"/>
              <a:t>26 Ağustos 1922:</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Büyük</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Taarruz</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Başladı</a:t>
            </a:r>
            <a:r>
              <a:rPr lang="en-US" sz="1000" dirty="0" smtClean="0">
                <a:ea typeface="Calibri" pitchFamily="34" charset="0"/>
                <a:cs typeface="Times New Roman" pitchFamily="18" charset="0"/>
              </a:rPr>
              <a:t>.</a:t>
            </a:r>
            <a:endParaRPr lang="tr-TR" sz="1000" dirty="0" smtClean="0">
              <a:ea typeface="Calibri" pitchFamily="34" charset="0"/>
              <a:cs typeface="Times New Roman" pitchFamily="18" charset="0"/>
            </a:endParaRPr>
          </a:p>
          <a:p>
            <a:r>
              <a:rPr lang="tr-TR" sz="1000" dirty="0" smtClean="0">
                <a:cs typeface="Times New Roman" pitchFamily="18" charset="0"/>
              </a:rPr>
              <a:t>27 Ağustos 1</a:t>
            </a:r>
            <a:r>
              <a:rPr lang="en-US" sz="1000" dirty="0" smtClean="0">
                <a:ea typeface="Calibri" pitchFamily="34" charset="0"/>
                <a:cs typeface="Times New Roman" pitchFamily="18" charset="0"/>
              </a:rPr>
              <a:t>389</a:t>
            </a:r>
            <a:r>
              <a:rPr lang="en-US" sz="1000" dirty="0">
                <a:ea typeface="Calibri" pitchFamily="34" charset="0"/>
                <a:cs typeface="Times New Roman" pitchFamily="18" charset="0"/>
              </a:rPr>
              <a:t>: 1.Murat </a:t>
            </a:r>
            <a:r>
              <a:rPr lang="en-US" sz="1000" dirty="0" err="1"/>
              <a:t>Sırp'lara</a:t>
            </a:r>
            <a:r>
              <a:rPr lang="en-US" sz="1000" dirty="0"/>
              <a:t> </a:t>
            </a:r>
            <a:r>
              <a:rPr lang="en-US" sz="1000" dirty="0" err="1"/>
              <a:t>karşı</a:t>
            </a:r>
            <a:r>
              <a:rPr lang="en-US" sz="1000" dirty="0"/>
              <a:t> </a:t>
            </a:r>
            <a:r>
              <a:rPr lang="en-US" sz="1000" dirty="0" err="1"/>
              <a:t>Kosova</a:t>
            </a:r>
            <a:r>
              <a:rPr lang="en-US" sz="1000" dirty="0"/>
              <a:t> </a:t>
            </a:r>
            <a:r>
              <a:rPr lang="en-US" sz="1000" dirty="0" err="1"/>
              <a:t>Savaşını</a:t>
            </a:r>
            <a:r>
              <a:rPr lang="en-US" sz="1000" dirty="0"/>
              <a:t> </a:t>
            </a:r>
            <a:r>
              <a:rPr lang="en-US" sz="1000" dirty="0" err="1"/>
              <a:t>kazandı</a:t>
            </a:r>
            <a:r>
              <a:rPr lang="en-US" sz="1000" dirty="0"/>
              <a:t>. </a:t>
            </a:r>
            <a:r>
              <a:rPr lang="en-US" sz="1000" dirty="0" err="1"/>
              <a:t>Savaş</a:t>
            </a:r>
            <a:r>
              <a:rPr lang="en-US" sz="1000" dirty="0"/>
              <a:t> </a:t>
            </a:r>
            <a:r>
              <a:rPr lang="en-US" sz="1000" dirty="0" err="1"/>
              <a:t>alanını</a:t>
            </a:r>
            <a:r>
              <a:rPr lang="en-US" sz="1000" dirty="0"/>
              <a:t> </a:t>
            </a:r>
            <a:r>
              <a:rPr lang="en-US" sz="1000" dirty="0" err="1"/>
              <a:t>dolaşırken</a:t>
            </a:r>
            <a:r>
              <a:rPr lang="en-US" sz="1000" dirty="0"/>
              <a:t>, </a:t>
            </a:r>
            <a:r>
              <a:rPr lang="en-US" sz="1000" dirty="0" err="1" smtClean="0"/>
              <a:t>Miloş</a:t>
            </a:r>
            <a:r>
              <a:rPr lang="tr-TR" sz="1000" dirty="0" smtClean="0"/>
              <a:t>   </a:t>
            </a:r>
            <a:r>
              <a:rPr lang="en-US" sz="1000" dirty="0" smtClean="0"/>
              <a:t> </a:t>
            </a:r>
            <a:r>
              <a:rPr lang="en-US" sz="1000" dirty="0" err="1"/>
              <a:t>Obiliç'in</a:t>
            </a:r>
            <a:r>
              <a:rPr lang="en-US" sz="1000" dirty="0"/>
              <a:t> </a:t>
            </a:r>
            <a:r>
              <a:rPr lang="en-US" sz="1000" dirty="0" err="1"/>
              <a:t>hançer</a:t>
            </a:r>
            <a:r>
              <a:rPr lang="en-US" sz="1000" dirty="0"/>
              <a:t> </a:t>
            </a:r>
            <a:r>
              <a:rPr lang="en-US" sz="1000" dirty="0" err="1"/>
              <a:t>darbesiyle</a:t>
            </a:r>
            <a:r>
              <a:rPr lang="en-US" sz="1000" dirty="0"/>
              <a:t> </a:t>
            </a:r>
            <a:r>
              <a:rPr lang="en-US" sz="1000" dirty="0" err="1"/>
              <a:t>öldü</a:t>
            </a:r>
            <a:r>
              <a:rPr lang="en-US" sz="1000" dirty="0"/>
              <a:t>.</a:t>
            </a:r>
            <a:endParaRPr lang="en-US" sz="1000" dirty="0">
              <a:ea typeface="Calibri" pitchFamily="34" charset="0"/>
              <a:cs typeface="Times New Roman" pitchFamily="18" charset="0"/>
            </a:endParaRPr>
          </a:p>
          <a:p>
            <a:r>
              <a:rPr lang="tr-TR" sz="1000" dirty="0" smtClean="0">
                <a:cs typeface="Times New Roman" pitchFamily="18" charset="0"/>
              </a:rPr>
              <a:t>28 Ağustos </a:t>
            </a:r>
            <a:r>
              <a:rPr lang="en-US" sz="1000" dirty="0">
                <a:ea typeface="Calibri" pitchFamily="34" charset="0"/>
                <a:cs typeface="Times New Roman" pitchFamily="18" charset="0"/>
              </a:rPr>
              <a:t>1963: </a:t>
            </a:r>
            <a:r>
              <a:rPr lang="en-US" sz="1000" dirty="0" err="1">
                <a:ea typeface="Calibri" pitchFamily="34" charset="0"/>
                <a:cs typeface="Times New Roman" pitchFamily="18" charset="0"/>
              </a:rPr>
              <a:t>İnsan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hakları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savunucuları</a:t>
            </a:r>
            <a:r>
              <a:rPr lang="en-US" sz="1000" dirty="0">
                <a:ea typeface="Calibri" pitchFamily="34" charset="0"/>
                <a:cs typeface="Times New Roman" pitchFamily="18" charset="0"/>
              </a:rPr>
              <a:t> Martin Luther King </a:t>
            </a:r>
            <a:r>
              <a:rPr lang="en-US" sz="1000" dirty="0" err="1">
                <a:ea typeface="Calibri" pitchFamily="34" charset="0"/>
                <a:cs typeface="Times New Roman" pitchFamily="18" charset="0"/>
              </a:rPr>
              <a:t>önderliğinde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Amerika’da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İş</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ve</a:t>
            </a:r>
            <a:r>
              <a:rPr lang="en-US" sz="1000" dirty="0">
                <a:ea typeface="Calibri" pitchFamily="34" charset="0"/>
                <a:cs typeface="Times New Roman" pitchFamily="18" charset="0"/>
              </a:rPr>
              <a:t> </a:t>
            </a:r>
            <a:r>
              <a:rPr lang="tr-TR" sz="1000" dirty="0" smtClean="0">
                <a:ea typeface="Calibri" pitchFamily="34" charset="0"/>
                <a:cs typeface="Times New Roman" pitchFamily="18" charset="0"/>
              </a:rPr>
              <a:t>                   </a:t>
            </a:r>
            <a:r>
              <a:rPr lang="en-US" sz="1000" dirty="0" err="1" smtClean="0">
                <a:ea typeface="Calibri" pitchFamily="34" charset="0"/>
                <a:cs typeface="Times New Roman" pitchFamily="18" charset="0"/>
              </a:rPr>
              <a:t>Özgürlük</a:t>
            </a:r>
            <a:r>
              <a:rPr lang="en-US" sz="1000" dirty="0" smtClean="0">
                <a:ea typeface="Calibri" pitchFamily="34" charset="0"/>
                <a:cs typeface="Times New Roman" pitchFamily="18" charset="0"/>
              </a:rPr>
              <a:t> </a:t>
            </a:r>
            <a:r>
              <a:rPr lang="en-US" sz="1000" dirty="0" err="1" smtClean="0">
                <a:ea typeface="Calibri" pitchFamily="34" charset="0"/>
                <a:cs typeface="Times New Roman" pitchFamily="18" charset="0"/>
              </a:rPr>
              <a:t>Yürüyüşü’n</a:t>
            </a:r>
            <a:r>
              <a:rPr lang="tr-TR" sz="1000" dirty="0" smtClean="0">
                <a:ea typeface="Calibri" pitchFamily="34" charset="0"/>
                <a:cs typeface="Times New Roman" pitchFamily="18" charset="0"/>
              </a:rPr>
              <a:t>ü</a:t>
            </a:r>
            <a:r>
              <a:rPr lang="en-US" sz="1000" dirty="0" smtClean="0">
                <a:ea typeface="Calibri" pitchFamily="34" charset="0"/>
                <a:cs typeface="Times New Roman" pitchFamily="18" charset="0"/>
              </a:rPr>
              <a:t> </a:t>
            </a:r>
            <a:r>
              <a:rPr lang="en-US" sz="1000" dirty="0" err="1">
                <a:ea typeface="Calibri" pitchFamily="34" charset="0"/>
                <a:cs typeface="Times New Roman" pitchFamily="18" charset="0"/>
              </a:rPr>
              <a:t>yaptılar</a:t>
            </a:r>
            <a:r>
              <a:rPr lang="en-US" sz="1000" dirty="0">
                <a:ea typeface="Calibri" pitchFamily="34" charset="0"/>
                <a:cs typeface="Times New Roman" pitchFamily="18" charset="0"/>
              </a:rPr>
              <a:t>. King 1968’de </a:t>
            </a:r>
            <a:r>
              <a:rPr lang="en-US" sz="1000" dirty="0" err="1">
                <a:ea typeface="Calibri" pitchFamily="34" charset="0"/>
                <a:cs typeface="Times New Roman" pitchFamily="18" charset="0"/>
              </a:rPr>
              <a:t>öldürüldü</a:t>
            </a:r>
            <a:r>
              <a:rPr lang="en-US" sz="1000" dirty="0">
                <a:ea typeface="Calibri" pitchFamily="34" charset="0"/>
                <a:cs typeface="Times New Roman" pitchFamily="18" charset="0"/>
              </a:rPr>
              <a:t>.</a:t>
            </a:r>
          </a:p>
          <a:p>
            <a:r>
              <a:rPr lang="tr-TR" sz="1000" dirty="0" smtClean="0">
                <a:ea typeface="Calibri" pitchFamily="34" charset="0"/>
                <a:cs typeface="Times New Roman" pitchFamily="18" charset="0"/>
              </a:rPr>
              <a:t>30 Ağustos </a:t>
            </a:r>
            <a:r>
              <a:rPr lang="en-US" sz="1000" dirty="0" smtClean="0">
                <a:ea typeface="Calibri" pitchFamily="34" charset="0"/>
                <a:cs typeface="Times New Roman" pitchFamily="18" charset="0"/>
              </a:rPr>
              <a:t>1922</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Başkumandanlık</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Meydan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Savaşı’nda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Büyük</a:t>
            </a:r>
            <a:r>
              <a:rPr lang="en-US" sz="1000" dirty="0">
                <a:ea typeface="Calibri" pitchFamily="34" charset="0"/>
                <a:cs typeface="Times New Roman" pitchFamily="18" charset="0"/>
              </a:rPr>
              <a:t> Millet </a:t>
            </a:r>
            <a:r>
              <a:rPr lang="en-US" sz="1000" dirty="0" err="1">
                <a:ea typeface="Calibri" pitchFamily="34" charset="0"/>
                <a:cs typeface="Times New Roman" pitchFamily="18" charset="0"/>
              </a:rPr>
              <a:t>Meclisi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orduları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Gazi</a:t>
            </a:r>
            <a:r>
              <a:rPr lang="en-US" sz="1000" dirty="0">
                <a:ea typeface="Calibri" pitchFamily="34" charset="0"/>
                <a:cs typeface="Times New Roman" pitchFamily="18" charset="0"/>
              </a:rPr>
              <a:t> Mustafa </a:t>
            </a:r>
            <a:r>
              <a:rPr lang="en-US" sz="1000" dirty="0" err="1">
                <a:ea typeface="Calibri" pitchFamily="34" charset="0"/>
                <a:cs typeface="Times New Roman" pitchFamily="18" charset="0"/>
              </a:rPr>
              <a:t>Kemal’in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emrinde</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işgalcı</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Yunan</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kuvvetlerini</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bozguna</a:t>
            </a:r>
            <a:r>
              <a:rPr lang="en-US" sz="1000" dirty="0">
                <a:ea typeface="Calibri" pitchFamily="34" charset="0"/>
                <a:cs typeface="Times New Roman" pitchFamily="18" charset="0"/>
              </a:rPr>
              <a:t> </a:t>
            </a:r>
            <a:r>
              <a:rPr lang="en-US" sz="1000" dirty="0" err="1">
                <a:ea typeface="Calibri" pitchFamily="34" charset="0"/>
                <a:cs typeface="Times New Roman" pitchFamily="18" charset="0"/>
              </a:rPr>
              <a:t>uğrattı</a:t>
            </a:r>
            <a:r>
              <a:rPr lang="en-US" sz="1000" dirty="0">
                <a:ea typeface="Calibri" pitchFamily="34" charset="0"/>
                <a:cs typeface="Times New Roman" pitchFamily="18" charset="0"/>
              </a:rPr>
              <a:t>.</a:t>
            </a:r>
          </a:p>
          <a:p>
            <a:endParaRPr lang="tr-TR" sz="1000" dirty="0" smtClean="0"/>
          </a:p>
        </p:txBody>
      </p:sp>
    </p:spTree>
    <p:extLst>
      <p:ext uri="{BB962C8B-B14F-4D97-AF65-F5344CB8AC3E}">
        <p14:creationId xmlns:p14="http://schemas.microsoft.com/office/powerpoint/2010/main" val="14554636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83079" y="1836415"/>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BİR FİNCAN KAHVE İÇİN</a:t>
            </a:r>
            <a:endParaRPr lang="tr-TR" altLang="tr-TR" dirty="0">
              <a:solidFill>
                <a:srgbClr val="0070C0"/>
              </a:solidFill>
              <a:latin typeface="+mj-lt"/>
            </a:endParaRPr>
          </a:p>
        </p:txBody>
      </p:sp>
      <p:sp>
        <p:nvSpPr>
          <p:cNvPr id="6" name="TextBox 5"/>
          <p:cNvSpPr txBox="1"/>
          <p:nvPr/>
        </p:nvSpPr>
        <p:spPr>
          <a:xfrm>
            <a:off x="202545" y="252239"/>
            <a:ext cx="4694322" cy="5152687"/>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algn="just"/>
            <a:endParaRPr lang="tr-TR" sz="1000" dirty="0" smtClean="0"/>
          </a:p>
          <a:p>
            <a:pPr algn="just"/>
            <a:r>
              <a:rPr lang="tr-TR" sz="1000" dirty="0" smtClean="0"/>
              <a:t>Felsefe Profesörü sınıfta, masaya büyükçe bir kavanoz koydu ve içini tenis toplarıyla doldurdu. Öğrencilere kavanozun dolup, dolmadığını sordu. Öğrenciler kavanozun dolduğunu söylediler. Profesör bu kez, çakıl taşlarını kavanoza döktü. Taşlar, tenis toplarının aralarındaki boşlukları doldurdu. Profesör, kavanozun dolup, dolmadığını bir kez daha sordu. Öğrenciler, yine dolduğunu söylediler.Profesör, bir kutunun içindeki kumları kavanoza boşalttı.Kum tanecikleri taşların arasındaki boşlukları doldurdu.Profesör aynı soruyu birkez daha sordu, öğrencilere. Onlar da, yine kavanozun dolduğunu söylediler.Profesör altından aldığı iki fincan kahveyi kavanoza boşalttı. Kahve de kendine yer buldu ve kalan boşlukları doldurdu. Öğrenciler, bu gösteriyi alkışlarla karşıladılar.</a:t>
            </a:r>
          </a:p>
          <a:p>
            <a:pPr algn="just"/>
            <a:r>
              <a:rPr lang="tr-TR" sz="1000" dirty="0" smtClean="0"/>
              <a:t>Profesör « bu küçücük gösteri ile size, yaşamınızı simgelemeye çalıştım. Bu tenis topları yaşamınızdaki önemli değerler olan aileniz, çocuklarınız, sağlığınız, arkadaşlarınız gibi sizin için önemli olan değerlerdir. Bu önemli değerler hep kalacak  ve yaşamınızı doldurmayı hep sürdüreceklerdir. Çakıl taşları daha az önemli olan, işiniz, eviniz, arabanızdır. Kum ise, olsa da olur, olmasa da olur değerlerinizdir.» </a:t>
            </a:r>
          </a:p>
          <a:p>
            <a:pPr algn="just"/>
            <a:r>
              <a:rPr lang="tr-TR" sz="1000" dirty="0" smtClean="0"/>
              <a:t>Bu açıklamadan sonra, Profesör, sıralamanın nedenlerini açıkladı;</a:t>
            </a:r>
          </a:p>
          <a:p>
            <a:pPr algn="just"/>
            <a:r>
              <a:rPr lang="tr-TR" sz="1000" dirty="0" smtClean="0"/>
              <a:t>« kavanoza önce kum doldurusanız, çakıl taşları ve özelliklede tenis toplarına yeterli yer kalmaz» dedi. «Aynı olay,yaşamınızda da geçerlidir. Dikkatinizi mutluluğunuz için önemli olan konulara çevirin. Çocuklarınızla oynayın, sağlığınıza özen </a:t>
            </a:r>
          </a:p>
          <a:p>
            <a:pPr algn="just"/>
            <a:r>
              <a:rPr lang="tr-TR" sz="1000" dirty="0" smtClean="0"/>
              <a:t>gösterin, ailenize zaman ayırın. Önce tenis toplarınızı yerleştirin</a:t>
            </a:r>
          </a:p>
          <a:p>
            <a:pPr algn="just"/>
            <a:r>
              <a:rPr lang="tr-TR" sz="1000" dirty="0" smtClean="0"/>
              <a:t>kavanozunuza. Önceliklerinizi sıralamayı iyi bilin. Gerisi zaten hep </a:t>
            </a:r>
          </a:p>
          <a:p>
            <a:pPr algn="just"/>
            <a:r>
              <a:rPr lang="tr-TR" sz="1000" dirty="0" smtClean="0"/>
              <a:t>kumdur.»</a:t>
            </a:r>
          </a:p>
          <a:p>
            <a:pPr algn="just"/>
            <a:r>
              <a:rPr lang="tr-TR" sz="1000" dirty="0" smtClean="0"/>
              <a:t>Bir Öğrenci söz istedi: «Peki, o iki fincan kahve nedir,</a:t>
            </a:r>
          </a:p>
          <a:p>
            <a:pPr algn="just"/>
            <a:r>
              <a:rPr lang="tr-TR" sz="1000" dirty="0" smtClean="0"/>
              <a:t>hocam?» dedi.» Profesör, öğrencisine önce  teşekkür</a:t>
            </a:r>
          </a:p>
          <a:p>
            <a:pPr algn="just"/>
            <a:r>
              <a:rPr lang="tr-TR" sz="1000" dirty="0" smtClean="0"/>
              <a:t> ederek yanıtladı.</a:t>
            </a:r>
          </a:p>
          <a:p>
            <a:pPr algn="just"/>
            <a:r>
              <a:rPr lang="tr-TR" sz="1000" b="1" dirty="0" smtClean="0">
                <a:solidFill>
                  <a:srgbClr val="FF0000"/>
                </a:solidFill>
              </a:rPr>
              <a:t>«Yaşamınız ne denli yoğun, ne denli dolu olursa olsun,  Ne yapın, yapın Dostlarınızla içeceğiniz bir fincan kahve için yine de zaman bulun»</a:t>
            </a:r>
          </a:p>
          <a:p>
            <a:pPr algn="just"/>
            <a:endParaRPr lang="tr-TR" sz="1000" dirty="0"/>
          </a:p>
          <a:p>
            <a:pPr algn="just"/>
            <a:endParaRPr lang="tr-TR" sz="1000" dirty="0" smtClean="0"/>
          </a:p>
          <a:p>
            <a:pPr algn="just"/>
            <a:endParaRPr lang="tr-TR" sz="1000" dirty="0" smtClean="0"/>
          </a:p>
          <a:p>
            <a:pPr algn="just"/>
            <a:endParaRPr lang="tr-TR" sz="10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900675" y="3360503"/>
            <a:ext cx="1056210" cy="792157"/>
          </a:xfrm>
          <a:prstGeom prst="rect">
            <a:avLst/>
          </a:prstGeom>
        </p:spPr>
      </p:pic>
    </p:spTree>
    <p:extLst>
      <p:ext uri="{BB962C8B-B14F-4D97-AF65-F5344CB8AC3E}">
        <p14:creationId xmlns:p14="http://schemas.microsoft.com/office/powerpoint/2010/main" val="29785320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7" name="Rectangle 6"/>
          <p:cNvSpPr/>
          <p:nvPr/>
        </p:nvSpPr>
        <p:spPr>
          <a:xfrm>
            <a:off x="159104" y="7695729"/>
            <a:ext cx="5025795" cy="3521471"/>
          </a:xfrm>
          <a:prstGeom prst="rect">
            <a:avLst/>
          </a:prstGeom>
        </p:spPr>
        <p:txBody>
          <a:bodyPr wrap="square" lIns="73655" tIns="36827" rIns="73655" bIns="36827">
            <a:spAutoFit/>
          </a:bodyPr>
          <a:lstStyle/>
          <a:p>
            <a:pPr algn="ctr"/>
            <a:r>
              <a:rPr lang="tr-TR" b="1" dirty="0" smtClean="0">
                <a:solidFill>
                  <a:srgbClr val="0070C0"/>
                </a:solidFill>
              </a:rPr>
              <a:t>Rotary Bilgileri</a:t>
            </a:r>
            <a:endParaRPr lang="tr-TR" b="1" dirty="0">
              <a:solidFill>
                <a:srgbClr val="0070C0"/>
              </a:solidFill>
            </a:endParaRPr>
          </a:p>
          <a:p>
            <a:r>
              <a:rPr lang="tr-TR" sz="1000" dirty="0" smtClean="0"/>
              <a:t>Harry </a:t>
            </a:r>
            <a:r>
              <a:rPr lang="tr-TR" sz="1000" dirty="0"/>
              <a:t>Ruggles, 1905 yılında Chicago'da ilk Rotary kulübünün kurulmasına varan konuşmalarda Paul Harnis'e katılan 5. kişi idi. Harry şarkı söylemeyi seven birisi idi ve bu da asrın başında yaygın bir faaliyet türü idi. Yeni kurulmak olan kulübün bir toplantısında, Harry bir sandalyeye çıktı ve herkesi kendisi ile birlikte şarkı söylemeye davet etti.</a:t>
            </a:r>
          </a:p>
          <a:p>
            <a:r>
              <a:rPr lang="tr-TR" sz="1000" dirty="0"/>
              <a:t/>
            </a:r>
            <a:br>
              <a:rPr lang="tr-TR" sz="1000" dirty="0"/>
            </a:br>
            <a:r>
              <a:rPr lang="tr-TR" sz="1000" dirty="0" smtClean="0"/>
              <a:t>Grup </a:t>
            </a:r>
            <a:r>
              <a:rPr lang="tr-TR" sz="1000" dirty="0"/>
              <a:t>halinde şarkı söyleme kısa bir sürede her Rotary toplantısının geleneksel bir kısım haline geldi. Bu adet, ABD'nin pek çok kulübüne yayıldı ve hala Avustralya, Japonya, Nijerya, Yeni Zelanda ve Kanada gibi değişik ülkelerin popüler bir faaliyeti durumundadır. Bazı kulüpler toplantının resmi açılışı biçiminde ulusal bir şarkıyı söylerler. Bununla birlikte, şarkı söylemeye Avrupa, Güney Amerika ve Asya'daki kulüplerde nadiren rastlanır. </a:t>
            </a:r>
            <a:endParaRPr lang="tr-TR" sz="1000" dirty="0" smtClean="0"/>
          </a:p>
          <a:p>
            <a:endParaRPr lang="tr-TR" sz="1000" dirty="0"/>
          </a:p>
          <a:p>
            <a:r>
              <a:rPr lang="tr-TR" sz="1000" dirty="0" smtClean="0"/>
              <a:t>-</a:t>
            </a:r>
            <a:r>
              <a:rPr lang="tr-TR" sz="1000" dirty="0"/>
              <a:t>Çocuklar, der, ben bu inkılâbı sizin babanızla, dayınızla, ananızla velhasıl bütün vatandaşlarınızla yaptım. Bu sizin hakkınız. Ancak, görüyorum ki, bana karşı güveniniz çok kuvvetli. Size bir soru soracağım: Kabiliyetsiz bir milletin başında bulunsaydım, bu inkılâbı yapabilir miydim?...  </a:t>
            </a:r>
          </a:p>
          <a:p>
            <a:r>
              <a:rPr lang="tr-TR" sz="1000" dirty="0"/>
              <a:t>İçlerinden Sadi adında biri atılır:  </a:t>
            </a:r>
          </a:p>
          <a:p>
            <a:r>
              <a:rPr lang="tr-TR" sz="1000" dirty="0"/>
              <a:t>-ATA’m, der, siz kabiliyetsiz bir milletin başına gelemezdiniz. Çünkü, kabiliyetsiz milletten böyle şef çıkmaz!...  </a:t>
            </a:r>
          </a:p>
          <a:p>
            <a:r>
              <a:rPr lang="tr-TR" sz="1000" dirty="0"/>
              <a:t>ATA heyecanla ayağa kalkarak bu gencin elini sıkar ve:  </a:t>
            </a:r>
          </a:p>
          <a:p>
            <a:r>
              <a:rPr lang="tr-TR" sz="1000" dirty="0"/>
              <a:t>-Bunu söylemenizi bekliyordum, der.</a:t>
            </a:r>
            <a:endParaRPr lang="tr-TR" altLang="tr-TR" sz="1000" dirty="0"/>
          </a:p>
          <a:p>
            <a:endParaRPr lang="tr-TR" sz="1000" dirty="0"/>
          </a:p>
        </p:txBody>
      </p:sp>
      <p:sp>
        <p:nvSpPr>
          <p:cNvPr id="8" name="Rectangle 7"/>
          <p:cNvSpPr/>
          <p:nvPr/>
        </p:nvSpPr>
        <p:spPr>
          <a:xfrm>
            <a:off x="304260" y="180231"/>
            <a:ext cx="4719130" cy="5724644"/>
          </a:xfrm>
          <a:prstGeom prst="rect">
            <a:avLst/>
          </a:prstGeom>
        </p:spPr>
        <p:txBody>
          <a:bodyPr>
            <a:spAutoFit/>
          </a:bodyPr>
          <a:lstStyle/>
          <a:p>
            <a:pPr algn="ctr"/>
            <a:r>
              <a:rPr lang="tr-TR" b="1" dirty="0">
                <a:solidFill>
                  <a:schemeClr val="tx2">
                    <a:lumMod val="60000"/>
                    <a:lumOff val="40000"/>
                  </a:schemeClr>
                </a:solidFill>
              </a:rPr>
              <a:t>Rotary </a:t>
            </a:r>
            <a:r>
              <a:rPr lang="tr-TR" b="1" dirty="0" smtClean="0">
                <a:solidFill>
                  <a:schemeClr val="tx2">
                    <a:lumMod val="60000"/>
                    <a:lumOff val="40000"/>
                  </a:schemeClr>
                </a:solidFill>
              </a:rPr>
              <a:t>Bilgileri</a:t>
            </a:r>
          </a:p>
          <a:p>
            <a:endParaRPr lang="tr-TR" dirty="0" smtClean="0"/>
          </a:p>
          <a:p>
            <a:r>
              <a:rPr lang="tr-TR" sz="1000" dirty="0" smtClean="0"/>
              <a:t>Rotary</a:t>
            </a:r>
            <a:r>
              <a:rPr lang="en-US" sz="1000" dirty="0"/>
              <a:t>’</a:t>
            </a:r>
            <a:r>
              <a:rPr lang="tr-TR" sz="1000" dirty="0" smtClean="0"/>
              <a:t>yi Bilmek</a:t>
            </a:r>
            <a:r>
              <a:rPr lang="tr-TR" sz="1000" dirty="0"/>
              <a:t>...</a:t>
            </a:r>
          </a:p>
          <a:p>
            <a:endParaRPr lang="tr-TR" sz="1000" dirty="0" smtClean="0"/>
          </a:p>
          <a:p>
            <a:pPr algn="just"/>
            <a:r>
              <a:rPr lang="tr-TR" sz="1000" dirty="0" smtClean="0"/>
              <a:t>Rotary</a:t>
            </a:r>
            <a:r>
              <a:rPr lang="tr-TR" sz="1000" dirty="0"/>
              <a:t>, iş ve meslek sahiplerinin, bilgi, deneyim ve ilişkilerini kullanarak, sağlık eğitim ve barışa yonelik hizmetler uretmelerini amaclar.</a:t>
            </a:r>
          </a:p>
          <a:p>
            <a:pPr algn="just"/>
            <a:r>
              <a:rPr lang="tr-TR" sz="1000" dirty="0"/>
              <a:t>Rotary</a:t>
            </a:r>
            <a:r>
              <a:rPr lang="en-US" sz="1000" dirty="0"/>
              <a:t>’</a:t>
            </a:r>
            <a:r>
              <a:rPr lang="tr-TR" sz="1000" dirty="0"/>
              <a:t>nin hizmet olanaklarını en etkin ve hızlı bicimde kullanabilmek icin Rotary </a:t>
            </a:r>
            <a:r>
              <a:rPr lang="tr-TR" sz="1000" dirty="0" smtClean="0"/>
              <a:t>kurallarını cok </a:t>
            </a:r>
            <a:r>
              <a:rPr lang="tr-TR" sz="1000" dirty="0"/>
              <a:t>iyi bilmek gerekir.</a:t>
            </a:r>
          </a:p>
          <a:p>
            <a:pPr algn="just"/>
            <a:r>
              <a:rPr lang="tr-TR" sz="1000" dirty="0" smtClean="0"/>
              <a:t>Unutulmamalıdır </a:t>
            </a:r>
            <a:r>
              <a:rPr lang="tr-TR" sz="1000" dirty="0"/>
              <a:t>ki;</a:t>
            </a:r>
          </a:p>
          <a:p>
            <a:pPr algn="just"/>
            <a:r>
              <a:rPr lang="en-US" sz="1000" dirty="0"/>
              <a:t>•</a:t>
            </a:r>
            <a:r>
              <a:rPr lang="tr-TR" sz="1000" dirty="0"/>
              <a:t> Bilgili bir Rotaryen iyi bir Rotaryendir.</a:t>
            </a:r>
          </a:p>
          <a:p>
            <a:pPr algn="just"/>
            <a:r>
              <a:rPr lang="en-US" sz="1000" dirty="0"/>
              <a:t>•</a:t>
            </a:r>
            <a:r>
              <a:rPr lang="tr-TR" sz="1000" dirty="0"/>
              <a:t> Bir Rotaryen, Rotary</a:t>
            </a:r>
            <a:r>
              <a:rPr lang="en-US" sz="1000" dirty="0"/>
              <a:t>’</a:t>
            </a:r>
            <a:r>
              <a:rPr lang="tr-TR" sz="1000" dirty="0"/>
              <a:t>yi tanır ve bilirse, kulupte daha aktif rol oynar.</a:t>
            </a:r>
          </a:p>
          <a:p>
            <a:pPr algn="just"/>
            <a:r>
              <a:rPr lang="en-US" sz="1000" dirty="0"/>
              <a:t>•</a:t>
            </a:r>
            <a:r>
              <a:rPr lang="tr-TR" sz="1000" dirty="0"/>
              <a:t> Bir Rotaryen, Rotary kurallarını ve usullerini bilirse yanlış bir uye teklif etmez.</a:t>
            </a:r>
          </a:p>
          <a:p>
            <a:pPr algn="just"/>
            <a:r>
              <a:rPr lang="en-US" sz="1000" dirty="0"/>
              <a:t>•</a:t>
            </a:r>
            <a:r>
              <a:rPr lang="tr-TR" sz="1000" dirty="0"/>
              <a:t> Kuralların iyi bilinmesi, yanlış anlamaları </a:t>
            </a:r>
            <a:r>
              <a:rPr lang="tr-TR" sz="1000" dirty="0" smtClean="0"/>
              <a:t>önler</a:t>
            </a:r>
            <a:r>
              <a:rPr lang="tr-TR" sz="1000" dirty="0"/>
              <a:t>.</a:t>
            </a:r>
          </a:p>
          <a:p>
            <a:pPr algn="just"/>
            <a:r>
              <a:rPr lang="en-US" sz="1000" dirty="0"/>
              <a:t>•</a:t>
            </a:r>
            <a:r>
              <a:rPr lang="tr-TR" sz="1000" dirty="0"/>
              <a:t> Bir Rotaryen, Rotary</a:t>
            </a:r>
            <a:r>
              <a:rPr lang="en-US" sz="1000" dirty="0"/>
              <a:t>’</a:t>
            </a:r>
            <a:r>
              <a:rPr lang="tr-TR" sz="1000" dirty="0"/>
              <a:t>yi iyi acıklayabilirse, arkadaşlarından,dostlarından ve cevresinden yardım ve destek alabilir.</a:t>
            </a:r>
          </a:p>
          <a:p>
            <a:pPr algn="just"/>
            <a:r>
              <a:rPr lang="en-US" sz="1000" dirty="0"/>
              <a:t>•</a:t>
            </a:r>
            <a:r>
              <a:rPr lang="tr-TR" sz="1000" dirty="0"/>
              <a:t> Rotary</a:t>
            </a:r>
            <a:r>
              <a:rPr lang="en-US" sz="1000" dirty="0"/>
              <a:t>’</a:t>
            </a:r>
            <a:r>
              <a:rPr lang="tr-TR" sz="1000" dirty="0"/>
              <a:t>yi iyi bilen bir aile, </a:t>
            </a:r>
            <a:r>
              <a:rPr lang="tr-TR" sz="1000" dirty="0" smtClean="0"/>
              <a:t>tüm </a:t>
            </a:r>
            <a:r>
              <a:rPr lang="tr-TR" sz="1000" dirty="0"/>
              <a:t>fertleri ile Rotary</a:t>
            </a:r>
            <a:r>
              <a:rPr lang="en-US" sz="1000" dirty="0"/>
              <a:t>’</a:t>
            </a:r>
            <a:r>
              <a:rPr lang="tr-TR" sz="1000" dirty="0"/>
              <a:t>yi daha iyi yayabilir.</a:t>
            </a:r>
          </a:p>
          <a:p>
            <a:pPr algn="just"/>
            <a:r>
              <a:rPr lang="en-US" sz="1000" dirty="0"/>
              <a:t>•</a:t>
            </a:r>
            <a:r>
              <a:rPr lang="tr-TR" sz="1000" dirty="0"/>
              <a:t> Kulup </a:t>
            </a:r>
            <a:r>
              <a:rPr lang="tr-TR" sz="1000" dirty="0" smtClean="0"/>
              <a:t>yoneticileri ve </a:t>
            </a:r>
            <a:r>
              <a:rPr lang="tr-TR" sz="1000" dirty="0"/>
              <a:t>komite uyeleri Rotary</a:t>
            </a:r>
            <a:r>
              <a:rPr lang="en-US" sz="1000" dirty="0"/>
              <a:t>’</a:t>
            </a:r>
            <a:r>
              <a:rPr lang="tr-TR" sz="1000" dirty="0"/>
              <a:t>yi iyi bilirlerse</a:t>
            </a:r>
            <a:r>
              <a:rPr lang="tr-TR" sz="1000" dirty="0" smtClean="0"/>
              <a:t>, kulubu </a:t>
            </a:r>
            <a:r>
              <a:rPr lang="tr-TR" sz="1000" dirty="0"/>
              <a:t>daha iyi yonetip</a:t>
            </a:r>
            <a:r>
              <a:rPr lang="tr-TR" sz="1000" dirty="0" smtClean="0"/>
              <a:t>, faaliyetlerini </a:t>
            </a:r>
            <a:r>
              <a:rPr lang="tr-TR" sz="1000" dirty="0"/>
              <a:t>daha bilincli yaparlar.</a:t>
            </a:r>
          </a:p>
          <a:p>
            <a:pPr algn="just"/>
            <a:r>
              <a:rPr lang="en-US" sz="1000" dirty="0"/>
              <a:t>•</a:t>
            </a:r>
            <a:r>
              <a:rPr lang="tr-TR" sz="1000" dirty="0"/>
              <a:t> Bir Rotaryen, Rotary</a:t>
            </a:r>
            <a:r>
              <a:rPr lang="en-US" sz="1000" dirty="0"/>
              <a:t>’</a:t>
            </a:r>
            <a:r>
              <a:rPr lang="tr-TR" sz="1000" dirty="0"/>
              <a:t>yi iyi tanır ve bilirse Rotary Vakfı</a:t>
            </a:r>
            <a:r>
              <a:rPr lang="en-US" sz="1000" dirty="0"/>
              <a:t>’</a:t>
            </a:r>
            <a:r>
              <a:rPr lang="tr-TR" sz="1000" dirty="0"/>
              <a:t>na daha </a:t>
            </a:r>
            <a:r>
              <a:rPr lang="tr-TR" sz="1000" dirty="0" smtClean="0"/>
              <a:t>iyi destek </a:t>
            </a:r>
            <a:r>
              <a:rPr lang="tr-TR" sz="1000" dirty="0"/>
              <a:t>olur</a:t>
            </a:r>
            <a:r>
              <a:rPr lang="tr-TR" sz="1000" dirty="0" smtClean="0"/>
              <a:t>.</a:t>
            </a:r>
          </a:p>
          <a:p>
            <a:pPr algn="just"/>
            <a:r>
              <a:rPr lang="tr-TR" sz="1000" dirty="0" smtClean="0"/>
              <a:t>Rotary</a:t>
            </a:r>
            <a:r>
              <a:rPr lang="en-US" sz="1000" dirty="0"/>
              <a:t>’</a:t>
            </a:r>
            <a:r>
              <a:rPr lang="tr-TR" sz="1000" dirty="0"/>
              <a:t>nin amacı; yukarıda da kısaca belirtildiği gibi, hizmet etme idealini, </a:t>
            </a:r>
            <a:r>
              <a:rPr lang="tr-TR" sz="1000" dirty="0" smtClean="0"/>
              <a:t>bütün </a:t>
            </a:r>
            <a:r>
              <a:rPr lang="tr-TR" sz="1000" dirty="0"/>
              <a:t>değerli girişimlerin temeli olarak teşvik etmek, geliştirmek ve ozellikle;</a:t>
            </a:r>
          </a:p>
          <a:p>
            <a:pPr algn="just"/>
            <a:r>
              <a:rPr lang="en-US" sz="1000" dirty="0"/>
              <a:t>•</a:t>
            </a:r>
            <a:r>
              <a:rPr lang="tr-TR" sz="1000" dirty="0"/>
              <a:t> Tanışıklığın geliştirilmesinin bir hizmet fırsatı sayılmasını,</a:t>
            </a:r>
          </a:p>
          <a:p>
            <a:pPr algn="just"/>
            <a:r>
              <a:rPr lang="en-US" sz="1000" dirty="0"/>
              <a:t>• </a:t>
            </a:r>
            <a:r>
              <a:rPr lang="tr-TR" sz="1000" dirty="0"/>
              <a:t>İş ve meslekte yuksek ahlak standartlarının uygulanmasını, </a:t>
            </a:r>
            <a:r>
              <a:rPr lang="tr-TR" sz="1000" dirty="0" smtClean="0"/>
              <a:t>bütün </a:t>
            </a:r>
            <a:r>
              <a:rPr lang="tr-TR" sz="1000" dirty="0"/>
              <a:t>yararlı iş ve mesleklerin değerinin kabul ve taktir edilmesini ve her Rotaryenin, kendi işini ve mesleğini topluma hizmet icin bir fırsat sayılarak </a:t>
            </a:r>
            <a:r>
              <a:rPr lang="tr-TR" sz="1000" dirty="0" smtClean="0"/>
              <a:t>yüceltmesini</a:t>
            </a:r>
            <a:r>
              <a:rPr lang="tr-TR" sz="1000" dirty="0"/>
              <a:t>,</a:t>
            </a:r>
          </a:p>
          <a:p>
            <a:pPr algn="just"/>
            <a:r>
              <a:rPr lang="en-US" sz="1000" dirty="0"/>
              <a:t>•</a:t>
            </a:r>
            <a:r>
              <a:rPr lang="tr-TR" sz="1000" dirty="0"/>
              <a:t> Her Rotaryenin hizmet idealini kişisel yaşamında,mesleki yaşamında ve toplumsal yaşamında uygulamasını,</a:t>
            </a:r>
          </a:p>
          <a:p>
            <a:pPr algn="just"/>
            <a:r>
              <a:rPr lang="en-US" sz="1000" dirty="0"/>
              <a:t>•</a:t>
            </a:r>
            <a:r>
              <a:rPr lang="tr-TR" sz="1000" dirty="0"/>
              <a:t> Hizmet idealinde birleşmiş ceşitli iş ve meslek sahipleri arasında </a:t>
            </a:r>
            <a:r>
              <a:rPr lang="tr-TR" sz="1000" dirty="0" smtClean="0"/>
              <a:t>dünya </a:t>
            </a:r>
            <a:r>
              <a:rPr lang="tr-TR" sz="1000" dirty="0"/>
              <a:t>capında dostluk ilişkileri kurmak suratiyle uluslararası </a:t>
            </a:r>
            <a:r>
              <a:rPr lang="tr-TR" sz="1000" dirty="0" smtClean="0"/>
              <a:t>karşılıklı anlayışı</a:t>
            </a:r>
            <a:r>
              <a:rPr lang="tr-TR" sz="1000" dirty="0"/>
              <a:t>, iyi niyet ve barışı teşvik etmek ve geliştirmektir</a:t>
            </a:r>
            <a:r>
              <a:rPr lang="tr-TR" sz="1000" dirty="0" smtClean="0"/>
              <a:t>.</a:t>
            </a:r>
          </a:p>
          <a:p>
            <a:pPr algn="just"/>
            <a:endParaRPr lang="tr-TR" sz="1000" dirty="0"/>
          </a:p>
          <a:p>
            <a:pPr algn="just"/>
            <a:r>
              <a:rPr lang="tr-TR" sz="1000" dirty="0"/>
              <a:t>ROTARY İŞ VE MESLEK SAHİPLERİNİN HİZMET</a:t>
            </a:r>
          </a:p>
          <a:p>
            <a:pPr algn="just"/>
            <a:r>
              <a:rPr lang="tr-TR" sz="1000" dirty="0"/>
              <a:t>KURULUŞUDUR.</a:t>
            </a:r>
          </a:p>
          <a:p>
            <a:r>
              <a:rPr lang="tr-TR" dirty="0"/>
              <a:t> </a:t>
            </a:r>
          </a:p>
          <a:p>
            <a:pPr algn="ctr"/>
            <a:endParaRPr lang="tr-TR" b="1" dirty="0">
              <a:solidFill>
                <a:srgbClr val="FF0000"/>
              </a:solidFill>
            </a:endParaRPr>
          </a:p>
        </p:txBody>
      </p:sp>
    </p:spTree>
    <p:extLst>
      <p:ext uri="{BB962C8B-B14F-4D97-AF65-F5344CB8AC3E}">
        <p14:creationId xmlns:p14="http://schemas.microsoft.com/office/powerpoint/2010/main" val="13337727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1128" y="743882"/>
            <a:ext cx="2486983" cy="2646448"/>
          </a:xfrm>
          <a:prstGeom prst="rect">
            <a:avLst/>
          </a:prstGeom>
        </p:spPr>
      </p:pic>
      <p:sp>
        <p:nvSpPr>
          <p:cNvPr id="3" name="TextBox 2"/>
          <p:cNvSpPr txBox="1"/>
          <p:nvPr/>
        </p:nvSpPr>
        <p:spPr>
          <a:xfrm>
            <a:off x="1210477" y="6998231"/>
            <a:ext cx="2971829" cy="366761"/>
          </a:xfrm>
          <a:prstGeom prst="rect">
            <a:avLst/>
          </a:prstGeom>
          <a:noFill/>
        </p:spPr>
        <p:txBody>
          <a:bodyPr wrap="none" lIns="73655" tIns="36827" rIns="73655" bIns="36827" rtlCol="0">
            <a:spAutoFit/>
          </a:bodyPr>
          <a:lstStyle/>
          <a:p>
            <a:r>
              <a:rPr lang="tr-TR" sz="1900" dirty="0">
                <a:solidFill>
                  <a:schemeClr val="bg1"/>
                </a:solidFill>
              </a:rPr>
              <a:t>www.bahcelievler-rotary.org</a:t>
            </a:r>
          </a:p>
        </p:txBody>
      </p:sp>
      <p:sp>
        <p:nvSpPr>
          <p:cNvPr id="5" name="TextBox 4"/>
          <p:cNvSpPr txBox="1"/>
          <p:nvPr/>
        </p:nvSpPr>
        <p:spPr>
          <a:xfrm>
            <a:off x="874022" y="3899721"/>
            <a:ext cx="3726908" cy="1582478"/>
          </a:xfrm>
          <a:prstGeom prst="rect">
            <a:avLst/>
          </a:prstGeom>
          <a:noFill/>
        </p:spPr>
        <p:txBody>
          <a:bodyPr wrap="none" lIns="73655" tIns="36827" rIns="73655" bIns="36827" rtlCol="0">
            <a:spAutoFit/>
          </a:bodyPr>
          <a:lstStyle/>
          <a:p>
            <a:r>
              <a:rPr lang="tr-TR" dirty="0" smtClean="0">
                <a:solidFill>
                  <a:schemeClr val="bg1"/>
                </a:solidFill>
              </a:rPr>
              <a:t>Dörtlü Özdenetim</a:t>
            </a:r>
          </a:p>
          <a:p>
            <a:endParaRPr lang="tr-TR" dirty="0" smtClean="0">
              <a:solidFill>
                <a:schemeClr val="bg1"/>
              </a:solidFill>
            </a:endParaRPr>
          </a:p>
          <a:p>
            <a:r>
              <a:rPr lang="tr-TR" dirty="0" smtClean="0">
                <a:solidFill>
                  <a:schemeClr val="bg1"/>
                </a:solidFill>
              </a:rPr>
              <a:t>Düşündüklerimiz, söylediklerimiz ve yaptıklarımız</a:t>
            </a:r>
          </a:p>
          <a:p>
            <a:pPr marL="276206" indent="-276206">
              <a:buAutoNum type="arabicPeriod"/>
            </a:pPr>
            <a:r>
              <a:rPr lang="tr-TR" dirty="0" smtClean="0">
                <a:solidFill>
                  <a:schemeClr val="bg1"/>
                </a:solidFill>
              </a:rPr>
              <a:t>Gerçeğe uygun mu?</a:t>
            </a:r>
          </a:p>
          <a:p>
            <a:pPr marL="276206" indent="-276206">
              <a:buAutoNum type="arabicPeriod"/>
            </a:pPr>
            <a:r>
              <a:rPr lang="tr-TR" dirty="0" smtClean="0">
                <a:solidFill>
                  <a:schemeClr val="bg1"/>
                </a:solidFill>
              </a:rPr>
              <a:t>İlgililerin tümü için adil mi?</a:t>
            </a:r>
          </a:p>
          <a:p>
            <a:pPr marL="276206" indent="-276206">
              <a:buAutoNum type="arabicPeriod"/>
            </a:pPr>
            <a:r>
              <a:rPr lang="tr-TR" dirty="0" smtClean="0">
                <a:solidFill>
                  <a:schemeClr val="bg1"/>
                </a:solidFill>
              </a:rPr>
              <a:t>İyi niyet ve daha iyi dostluklar sağlayacak mı?</a:t>
            </a:r>
          </a:p>
          <a:p>
            <a:pPr marL="276206" indent="-276206">
              <a:buAutoNum type="arabicPeriod"/>
            </a:pPr>
            <a:r>
              <a:rPr lang="tr-TR" dirty="0" smtClean="0">
                <a:solidFill>
                  <a:schemeClr val="bg1"/>
                </a:solidFill>
              </a:rPr>
              <a:t>İlgililerin tümü için yararlı mı?</a:t>
            </a:r>
            <a:endParaRPr lang="tr-TR" dirty="0">
              <a:solidFill>
                <a:schemeClr val="bg1"/>
              </a:solidFill>
            </a:endParaRPr>
          </a:p>
        </p:txBody>
      </p:sp>
    </p:spTree>
    <p:extLst>
      <p:ext uri="{BB962C8B-B14F-4D97-AF65-F5344CB8AC3E}">
        <p14:creationId xmlns:p14="http://schemas.microsoft.com/office/powerpoint/2010/main" val="2194103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2404</TotalTime>
  <Words>4837</Words>
  <Application>Microsoft Office PowerPoint</Application>
  <PresentationFormat>Custom</PresentationFormat>
  <Paragraphs>521</Paragraphs>
  <Slides>22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Helvetica</vt:lpstr>
      <vt:lpstr>Monotype Corsiva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2017-2018 Dönem Başkanı Rtn. Eran Sözen Dostumuz teşekkür konuşması yaparken (04.08.2016)</vt:lpstr>
      <vt:lpstr>PowerPoint Presentation</vt:lpstr>
      <vt:lpstr>Konuşan Fotoğraflar</vt:lpstr>
      <vt:lpstr>Konuşan Fotoğraflar</vt:lpstr>
      <vt:lpstr>Konuşan Fotoğraflar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emre ozturk</dc:creator>
  <cp:lastModifiedBy>CengizKaya</cp:lastModifiedBy>
  <cp:revision>293</cp:revision>
  <cp:lastPrinted>2015-07-20T20:37:19Z</cp:lastPrinted>
  <dcterms:created xsi:type="dcterms:W3CDTF">2015-07-17T21:22:56Z</dcterms:created>
  <dcterms:modified xsi:type="dcterms:W3CDTF">2016-09-09T03:51:14Z</dcterms:modified>
</cp:coreProperties>
</file>