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80" r:id="rId3"/>
    <p:sldId id="258" r:id="rId4"/>
    <p:sldId id="259" r:id="rId5"/>
    <p:sldId id="273" r:id="rId6"/>
    <p:sldId id="260" r:id="rId7"/>
    <p:sldId id="261" r:id="rId8"/>
    <p:sldId id="266" r:id="rId9"/>
    <p:sldId id="281" r:id="rId10"/>
    <p:sldId id="274" r:id="rId11"/>
    <p:sldId id="262" r:id="rId12"/>
    <p:sldId id="268" r:id="rId13"/>
    <p:sldId id="267" r:id="rId14"/>
    <p:sldId id="265" r:id="rId15"/>
    <p:sldId id="276" r:id="rId16"/>
    <p:sldId id="263" r:id="rId17"/>
  </p:sldIdLst>
  <p:sldSz cx="5329238" cy="7561263"/>
  <p:notesSz cx="4870450" cy="7099300"/>
  <p:defaultText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p15:clr>
            <a:srgbClr val="A4A3A4"/>
          </p15:clr>
        </p15:guide>
        <p15:guide id="2" pos="16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75" autoAdjust="0"/>
    <p:restoredTop sz="94660"/>
  </p:normalViewPr>
  <p:slideViewPr>
    <p:cSldViewPr>
      <p:cViewPr varScale="1">
        <p:scale>
          <a:sx n="57" d="100"/>
          <a:sy n="57" d="100"/>
        </p:scale>
        <p:origin x="1868" y="52"/>
      </p:cViewPr>
      <p:guideLst>
        <p:guide orient="horz" pos="2382"/>
        <p:guide pos="167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110528" cy="354965"/>
          </a:xfrm>
          <a:prstGeom prst="rect">
            <a:avLst/>
          </a:prstGeom>
        </p:spPr>
        <p:txBody>
          <a:bodyPr vert="horz" lIns="68380" tIns="34190" rIns="68380" bIns="34190" rtlCol="0"/>
          <a:lstStyle>
            <a:lvl1pPr algn="l">
              <a:defRPr sz="1000"/>
            </a:lvl1pPr>
          </a:lstStyle>
          <a:p>
            <a:endParaRPr lang="tr-TR"/>
          </a:p>
        </p:txBody>
      </p:sp>
      <p:sp>
        <p:nvSpPr>
          <p:cNvPr id="3" name="Date Placeholder 2"/>
          <p:cNvSpPr>
            <a:spLocks noGrp="1"/>
          </p:cNvSpPr>
          <p:nvPr>
            <p:ph type="dt" idx="1"/>
          </p:nvPr>
        </p:nvSpPr>
        <p:spPr>
          <a:xfrm>
            <a:off x="2758796" y="1"/>
            <a:ext cx="2110528" cy="354965"/>
          </a:xfrm>
          <a:prstGeom prst="rect">
            <a:avLst/>
          </a:prstGeom>
        </p:spPr>
        <p:txBody>
          <a:bodyPr vert="horz" lIns="68380" tIns="34190" rIns="68380" bIns="34190" rtlCol="0"/>
          <a:lstStyle>
            <a:lvl1pPr algn="r">
              <a:defRPr sz="1000"/>
            </a:lvl1pPr>
          </a:lstStyle>
          <a:p>
            <a:fld id="{F6A5BDEA-41A1-4459-B722-7EEB06930C9C}" type="datetimeFigureOut">
              <a:rPr lang="tr-TR" smtClean="0"/>
              <a:t>5.8.2016</a:t>
            </a:fld>
            <a:endParaRPr lang="tr-TR"/>
          </a:p>
        </p:txBody>
      </p:sp>
      <p:sp>
        <p:nvSpPr>
          <p:cNvPr id="4" name="Slide Image Placeholder 3"/>
          <p:cNvSpPr>
            <a:spLocks noGrp="1" noRot="1" noChangeAspect="1"/>
          </p:cNvSpPr>
          <p:nvPr>
            <p:ph type="sldImg" idx="2"/>
          </p:nvPr>
        </p:nvSpPr>
        <p:spPr>
          <a:xfrm>
            <a:off x="1498600" y="531813"/>
            <a:ext cx="1873250" cy="2662237"/>
          </a:xfrm>
          <a:prstGeom prst="rect">
            <a:avLst/>
          </a:prstGeom>
          <a:noFill/>
          <a:ln w="12700">
            <a:solidFill>
              <a:prstClr val="black"/>
            </a:solidFill>
          </a:ln>
        </p:spPr>
        <p:txBody>
          <a:bodyPr vert="horz" lIns="68380" tIns="34190" rIns="68380" bIns="34190" rtlCol="0" anchor="ctr"/>
          <a:lstStyle/>
          <a:p>
            <a:endParaRPr lang="tr-TR"/>
          </a:p>
        </p:txBody>
      </p:sp>
      <p:sp>
        <p:nvSpPr>
          <p:cNvPr id="5" name="Notes Placeholder 4"/>
          <p:cNvSpPr>
            <a:spLocks noGrp="1"/>
          </p:cNvSpPr>
          <p:nvPr>
            <p:ph type="body" sz="quarter" idx="3"/>
          </p:nvPr>
        </p:nvSpPr>
        <p:spPr>
          <a:xfrm>
            <a:off x="487045" y="3372167"/>
            <a:ext cx="3896360" cy="3194685"/>
          </a:xfrm>
          <a:prstGeom prst="rect">
            <a:avLst/>
          </a:prstGeom>
        </p:spPr>
        <p:txBody>
          <a:bodyPr vert="horz" lIns="68380" tIns="34190" rIns="68380" bIns="3419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6743105"/>
            <a:ext cx="2110528" cy="354965"/>
          </a:xfrm>
          <a:prstGeom prst="rect">
            <a:avLst/>
          </a:prstGeom>
        </p:spPr>
        <p:txBody>
          <a:bodyPr vert="horz" lIns="68380" tIns="34190" rIns="68380" bIns="34190" rtlCol="0" anchor="b"/>
          <a:lstStyle>
            <a:lvl1pPr algn="l">
              <a:defRPr sz="1000"/>
            </a:lvl1pPr>
          </a:lstStyle>
          <a:p>
            <a:endParaRPr lang="tr-TR"/>
          </a:p>
        </p:txBody>
      </p:sp>
      <p:sp>
        <p:nvSpPr>
          <p:cNvPr id="7" name="Slide Number Placeholder 6"/>
          <p:cNvSpPr>
            <a:spLocks noGrp="1"/>
          </p:cNvSpPr>
          <p:nvPr>
            <p:ph type="sldNum" sz="quarter" idx="5"/>
          </p:nvPr>
        </p:nvSpPr>
        <p:spPr>
          <a:xfrm>
            <a:off x="2758796" y="6743105"/>
            <a:ext cx="2110528" cy="354965"/>
          </a:xfrm>
          <a:prstGeom prst="rect">
            <a:avLst/>
          </a:prstGeom>
        </p:spPr>
        <p:txBody>
          <a:bodyPr vert="horz" lIns="68380" tIns="34190" rIns="68380" bIns="34190" rtlCol="0" anchor="b"/>
          <a:lstStyle>
            <a:lvl1pPr algn="r">
              <a:defRPr sz="1000"/>
            </a:lvl1pPr>
          </a:lstStyle>
          <a:p>
            <a:fld id="{61147F9E-FA45-4097-AC9F-8DBDDCE63B23}" type="slidenum">
              <a:rPr lang="tr-TR" smtClean="0"/>
              <a:t>‹#›</a:t>
            </a:fld>
            <a:endParaRPr lang="tr-TR"/>
          </a:p>
        </p:txBody>
      </p:sp>
    </p:spTree>
    <p:extLst>
      <p:ext uri="{BB962C8B-B14F-4D97-AF65-F5344CB8AC3E}">
        <p14:creationId xmlns:p14="http://schemas.microsoft.com/office/powerpoint/2010/main" val="1793663369"/>
      </p:ext>
    </p:extLst>
  </p:cSld>
  <p:clrMap bg1="lt1" tx1="dk1" bg2="lt2" tx2="dk2" accent1="accent1" accent2="accent2" accent3="accent3" accent4="accent4" accent5="accent5" accent6="accent6" hlink="hlink" folHlink="folHlink"/>
  <p:notesStyle>
    <a:lvl1pPr marL="0" algn="l" defTabSz="736549" rtl="0" eaLnBrk="1" latinLnBrk="0" hangingPunct="1">
      <a:defRPr sz="1000" kern="1200">
        <a:solidFill>
          <a:schemeClr val="tx1"/>
        </a:solidFill>
        <a:latin typeface="+mn-lt"/>
        <a:ea typeface="+mn-ea"/>
        <a:cs typeface="+mn-cs"/>
      </a:defRPr>
    </a:lvl1pPr>
    <a:lvl2pPr marL="368275" algn="l" defTabSz="736549" rtl="0" eaLnBrk="1" latinLnBrk="0" hangingPunct="1">
      <a:defRPr sz="1000" kern="1200">
        <a:solidFill>
          <a:schemeClr val="tx1"/>
        </a:solidFill>
        <a:latin typeface="+mn-lt"/>
        <a:ea typeface="+mn-ea"/>
        <a:cs typeface="+mn-cs"/>
      </a:defRPr>
    </a:lvl2pPr>
    <a:lvl3pPr marL="736549" algn="l" defTabSz="736549" rtl="0" eaLnBrk="1" latinLnBrk="0" hangingPunct="1">
      <a:defRPr sz="1000" kern="1200">
        <a:solidFill>
          <a:schemeClr val="tx1"/>
        </a:solidFill>
        <a:latin typeface="+mn-lt"/>
        <a:ea typeface="+mn-ea"/>
        <a:cs typeface="+mn-cs"/>
      </a:defRPr>
    </a:lvl3pPr>
    <a:lvl4pPr marL="1104824" algn="l" defTabSz="736549" rtl="0" eaLnBrk="1" latinLnBrk="0" hangingPunct="1">
      <a:defRPr sz="1000" kern="1200">
        <a:solidFill>
          <a:schemeClr val="tx1"/>
        </a:solidFill>
        <a:latin typeface="+mn-lt"/>
        <a:ea typeface="+mn-ea"/>
        <a:cs typeface="+mn-cs"/>
      </a:defRPr>
    </a:lvl4pPr>
    <a:lvl5pPr marL="1473098" algn="l" defTabSz="736549" rtl="0" eaLnBrk="1" latinLnBrk="0" hangingPunct="1">
      <a:defRPr sz="1000" kern="1200">
        <a:solidFill>
          <a:schemeClr val="tx1"/>
        </a:solidFill>
        <a:latin typeface="+mn-lt"/>
        <a:ea typeface="+mn-ea"/>
        <a:cs typeface="+mn-cs"/>
      </a:defRPr>
    </a:lvl5pPr>
    <a:lvl6pPr marL="1841373" algn="l" defTabSz="736549" rtl="0" eaLnBrk="1" latinLnBrk="0" hangingPunct="1">
      <a:defRPr sz="1000" kern="1200">
        <a:solidFill>
          <a:schemeClr val="tx1"/>
        </a:solidFill>
        <a:latin typeface="+mn-lt"/>
        <a:ea typeface="+mn-ea"/>
        <a:cs typeface="+mn-cs"/>
      </a:defRPr>
    </a:lvl6pPr>
    <a:lvl7pPr marL="2209648" algn="l" defTabSz="736549" rtl="0" eaLnBrk="1" latinLnBrk="0" hangingPunct="1">
      <a:defRPr sz="1000" kern="1200">
        <a:solidFill>
          <a:schemeClr val="tx1"/>
        </a:solidFill>
        <a:latin typeface="+mn-lt"/>
        <a:ea typeface="+mn-ea"/>
        <a:cs typeface="+mn-cs"/>
      </a:defRPr>
    </a:lvl7pPr>
    <a:lvl8pPr marL="2577922" algn="l" defTabSz="736549" rtl="0" eaLnBrk="1" latinLnBrk="0" hangingPunct="1">
      <a:defRPr sz="1000" kern="1200">
        <a:solidFill>
          <a:schemeClr val="tx1"/>
        </a:solidFill>
        <a:latin typeface="+mn-lt"/>
        <a:ea typeface="+mn-ea"/>
        <a:cs typeface="+mn-cs"/>
      </a:defRPr>
    </a:lvl8pPr>
    <a:lvl9pPr marL="2946197" algn="l" defTabSz="736549"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61147F9E-FA45-4097-AC9F-8DBDDCE63B23}" type="slidenum">
              <a:rPr lang="tr-TR" smtClean="0"/>
              <a:t>1</a:t>
            </a:fld>
            <a:endParaRPr lang="tr-TR"/>
          </a:p>
        </p:txBody>
      </p:sp>
    </p:spTree>
    <p:extLst>
      <p:ext uri="{BB962C8B-B14F-4D97-AF65-F5344CB8AC3E}">
        <p14:creationId xmlns:p14="http://schemas.microsoft.com/office/powerpoint/2010/main" val="412303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61147F9E-FA45-4097-AC9F-8DBDDCE63B23}" type="slidenum">
              <a:rPr lang="tr-TR" smtClean="0"/>
              <a:t>16</a:t>
            </a:fld>
            <a:endParaRPr lang="tr-TR"/>
          </a:p>
        </p:txBody>
      </p:sp>
    </p:spTree>
    <p:extLst>
      <p:ext uri="{BB962C8B-B14F-4D97-AF65-F5344CB8AC3E}">
        <p14:creationId xmlns:p14="http://schemas.microsoft.com/office/powerpoint/2010/main" val="41230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9694" y="2348896"/>
            <a:ext cx="4529852" cy="1620770"/>
          </a:xfrm>
        </p:spPr>
        <p:txBody>
          <a:bodyPr/>
          <a:lstStyle/>
          <a:p>
            <a:r>
              <a:rPr lang="en-US" smtClean="0"/>
              <a:t>Click to edit Master title style</a:t>
            </a:r>
            <a:endParaRPr lang="tr-TR"/>
          </a:p>
        </p:txBody>
      </p:sp>
      <p:sp>
        <p:nvSpPr>
          <p:cNvPr id="3" name="Subtitle 2"/>
          <p:cNvSpPr>
            <a:spLocks noGrp="1"/>
          </p:cNvSpPr>
          <p:nvPr>
            <p:ph type="subTitle" idx="1"/>
          </p:nvPr>
        </p:nvSpPr>
        <p:spPr>
          <a:xfrm>
            <a:off x="799386" y="4284716"/>
            <a:ext cx="3730467" cy="1932323"/>
          </a:xfrm>
        </p:spPr>
        <p:txBody>
          <a:bodyPr/>
          <a:lstStyle>
            <a:lvl1pPr marL="0" indent="0" algn="ctr">
              <a:buNone/>
              <a:defRPr>
                <a:solidFill>
                  <a:schemeClr val="tx1">
                    <a:tint val="75000"/>
                  </a:schemeClr>
                </a:solidFill>
              </a:defRPr>
            </a:lvl1pPr>
            <a:lvl2pPr marL="368275" indent="0" algn="ctr">
              <a:buNone/>
              <a:defRPr>
                <a:solidFill>
                  <a:schemeClr val="tx1">
                    <a:tint val="75000"/>
                  </a:schemeClr>
                </a:solidFill>
              </a:defRPr>
            </a:lvl2pPr>
            <a:lvl3pPr marL="736549" indent="0" algn="ctr">
              <a:buNone/>
              <a:defRPr>
                <a:solidFill>
                  <a:schemeClr val="tx1">
                    <a:tint val="75000"/>
                  </a:schemeClr>
                </a:solidFill>
              </a:defRPr>
            </a:lvl3pPr>
            <a:lvl4pPr marL="1104824" indent="0" algn="ctr">
              <a:buNone/>
              <a:defRPr>
                <a:solidFill>
                  <a:schemeClr val="tx1">
                    <a:tint val="75000"/>
                  </a:schemeClr>
                </a:solidFill>
              </a:defRPr>
            </a:lvl4pPr>
            <a:lvl5pPr marL="1473098" indent="0" algn="ctr">
              <a:buNone/>
              <a:defRPr>
                <a:solidFill>
                  <a:schemeClr val="tx1">
                    <a:tint val="75000"/>
                  </a:schemeClr>
                </a:solidFill>
              </a:defRPr>
            </a:lvl5pPr>
            <a:lvl6pPr marL="1841373" indent="0" algn="ctr">
              <a:buNone/>
              <a:defRPr>
                <a:solidFill>
                  <a:schemeClr val="tx1">
                    <a:tint val="75000"/>
                  </a:schemeClr>
                </a:solidFill>
              </a:defRPr>
            </a:lvl6pPr>
            <a:lvl7pPr marL="2209648" indent="0" algn="ctr">
              <a:buNone/>
              <a:defRPr>
                <a:solidFill>
                  <a:schemeClr val="tx1">
                    <a:tint val="75000"/>
                  </a:schemeClr>
                </a:solidFill>
              </a:defRPr>
            </a:lvl7pPr>
            <a:lvl8pPr marL="2577922" indent="0" algn="ctr">
              <a:buNone/>
              <a:defRPr>
                <a:solidFill>
                  <a:schemeClr val="tx1">
                    <a:tint val="75000"/>
                  </a:schemeClr>
                </a:solidFill>
              </a:defRPr>
            </a:lvl8pPr>
            <a:lvl9pPr marL="2946197"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5.8.2016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3109220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5.8.2016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407616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0973" y="4858812"/>
            <a:ext cx="4529852" cy="1501751"/>
          </a:xfrm>
        </p:spPr>
        <p:txBody>
          <a:bodyPr anchor="t"/>
          <a:lstStyle>
            <a:lvl1pPr algn="l">
              <a:defRPr sz="3200" b="1" cap="all"/>
            </a:lvl1pPr>
          </a:lstStyle>
          <a:p>
            <a:r>
              <a:rPr lang="en-US" smtClean="0"/>
              <a:t>Click to edit Master title style</a:t>
            </a:r>
            <a:endParaRPr lang="tr-TR"/>
          </a:p>
        </p:txBody>
      </p:sp>
      <p:sp>
        <p:nvSpPr>
          <p:cNvPr id="3" name="Text Placeholder 2"/>
          <p:cNvSpPr>
            <a:spLocks noGrp="1"/>
          </p:cNvSpPr>
          <p:nvPr>
            <p:ph type="body" idx="1"/>
          </p:nvPr>
        </p:nvSpPr>
        <p:spPr>
          <a:xfrm>
            <a:off x="420973" y="3204789"/>
            <a:ext cx="4529852" cy="1654025"/>
          </a:xfrm>
        </p:spPr>
        <p:txBody>
          <a:bodyPr anchor="b"/>
          <a:lstStyle>
            <a:lvl1pPr marL="0" indent="0">
              <a:buNone/>
              <a:defRPr sz="1600">
                <a:solidFill>
                  <a:schemeClr val="tx1">
                    <a:tint val="75000"/>
                  </a:schemeClr>
                </a:solidFill>
              </a:defRPr>
            </a:lvl1pPr>
            <a:lvl2pPr marL="368275" indent="0">
              <a:buNone/>
              <a:defRPr sz="1400">
                <a:solidFill>
                  <a:schemeClr val="tx1">
                    <a:tint val="75000"/>
                  </a:schemeClr>
                </a:solidFill>
              </a:defRPr>
            </a:lvl2pPr>
            <a:lvl3pPr marL="736549" indent="0">
              <a:buNone/>
              <a:defRPr sz="1300">
                <a:solidFill>
                  <a:schemeClr val="tx1">
                    <a:tint val="75000"/>
                  </a:schemeClr>
                </a:solidFill>
              </a:defRPr>
            </a:lvl3pPr>
            <a:lvl4pPr marL="1104824" indent="0">
              <a:buNone/>
              <a:defRPr sz="1100">
                <a:solidFill>
                  <a:schemeClr val="tx1">
                    <a:tint val="75000"/>
                  </a:schemeClr>
                </a:solidFill>
              </a:defRPr>
            </a:lvl4pPr>
            <a:lvl5pPr marL="1473098" indent="0">
              <a:buNone/>
              <a:defRPr sz="1100">
                <a:solidFill>
                  <a:schemeClr val="tx1">
                    <a:tint val="75000"/>
                  </a:schemeClr>
                </a:solidFill>
              </a:defRPr>
            </a:lvl5pPr>
            <a:lvl6pPr marL="1841373" indent="0">
              <a:buNone/>
              <a:defRPr sz="1100">
                <a:solidFill>
                  <a:schemeClr val="tx1">
                    <a:tint val="75000"/>
                  </a:schemeClr>
                </a:solidFill>
              </a:defRPr>
            </a:lvl6pPr>
            <a:lvl7pPr marL="2209648" indent="0">
              <a:buNone/>
              <a:defRPr sz="1100">
                <a:solidFill>
                  <a:schemeClr val="tx1">
                    <a:tint val="75000"/>
                  </a:schemeClr>
                </a:solidFill>
              </a:defRPr>
            </a:lvl7pPr>
            <a:lvl8pPr marL="2577922" indent="0">
              <a:buNone/>
              <a:defRPr sz="1100">
                <a:solidFill>
                  <a:schemeClr val="tx1">
                    <a:tint val="75000"/>
                  </a:schemeClr>
                </a:solidFill>
              </a:defRPr>
            </a:lvl8pPr>
            <a:lvl9pPr marL="2946197"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9FEBCE-E2AD-42FE-9052-5A49CFCC2C33}" type="datetimeFigureOut">
              <a:rPr lang="tr-TR" smtClean="0"/>
              <a:t>5.8.2016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3112936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199850"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2042877"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559FEBCE-E2AD-42FE-9052-5A49CFCC2C33}" type="datetimeFigureOut">
              <a:rPr lang="tr-TR" smtClean="0"/>
              <a:t>5.8.2016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572231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6462" y="302801"/>
            <a:ext cx="4796314" cy="1260211"/>
          </a:xfrm>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266462" y="1692534"/>
            <a:ext cx="2354672"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266462" y="2397900"/>
            <a:ext cx="2354672"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2707181" y="1692534"/>
            <a:ext cx="2355597"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2707181" y="2397900"/>
            <a:ext cx="2355597"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559FEBCE-E2AD-42FE-9052-5A49CFCC2C33}" type="datetimeFigureOut">
              <a:rPr lang="tr-TR" smtClean="0"/>
              <a:t>5.8.2016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1619084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559FEBCE-E2AD-42FE-9052-5A49CFCC2C33}" type="datetimeFigureOut">
              <a:rPr lang="tr-TR" smtClean="0"/>
              <a:t>5.8.2016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2940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9FEBCE-E2AD-42FE-9052-5A49CFCC2C33}" type="datetimeFigureOut">
              <a:rPr lang="tr-TR" smtClean="0"/>
              <a:t>5.8.2016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025567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6465" y="301051"/>
            <a:ext cx="1753283" cy="1281214"/>
          </a:xfrm>
        </p:spPr>
        <p:txBody>
          <a:bodyPr anchor="b"/>
          <a:lstStyle>
            <a:lvl1pPr algn="l">
              <a:defRPr sz="1600" b="1"/>
            </a:lvl1pPr>
          </a:lstStyle>
          <a:p>
            <a:r>
              <a:rPr lang="en-US" smtClean="0"/>
              <a:t>Click to edit Master title style</a:t>
            </a:r>
            <a:endParaRPr lang="tr-TR"/>
          </a:p>
        </p:txBody>
      </p:sp>
      <p:sp>
        <p:nvSpPr>
          <p:cNvPr id="3" name="Content Placeholder 2"/>
          <p:cNvSpPr>
            <a:spLocks noGrp="1"/>
          </p:cNvSpPr>
          <p:nvPr>
            <p:ph idx="1"/>
          </p:nvPr>
        </p:nvSpPr>
        <p:spPr>
          <a:xfrm>
            <a:off x="2083586" y="301053"/>
            <a:ext cx="2979192" cy="6453329"/>
          </a:xfrm>
        </p:spPr>
        <p:txBody>
          <a:bodyPr/>
          <a:lstStyle>
            <a:lvl1pPr>
              <a:defRPr sz="2600"/>
            </a:lvl1pPr>
            <a:lvl2pPr>
              <a:defRPr sz="23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266465" y="1582267"/>
            <a:ext cx="1753283" cy="5172115"/>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t>5.8.2016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181461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4568" y="5292887"/>
            <a:ext cx="3197543" cy="624855"/>
          </a:xfrm>
        </p:spPr>
        <p:txBody>
          <a:bodyPr anchor="b"/>
          <a:lstStyle>
            <a:lvl1pPr algn="l">
              <a:defRPr sz="1600" b="1"/>
            </a:lvl1pPr>
          </a:lstStyle>
          <a:p>
            <a:r>
              <a:rPr lang="en-US" smtClean="0"/>
              <a:t>Click to edit Master title style</a:t>
            </a:r>
            <a:endParaRPr lang="tr-TR"/>
          </a:p>
        </p:txBody>
      </p:sp>
      <p:sp>
        <p:nvSpPr>
          <p:cNvPr id="3" name="Picture Placeholder 2"/>
          <p:cNvSpPr>
            <a:spLocks noGrp="1"/>
          </p:cNvSpPr>
          <p:nvPr>
            <p:ph type="pic" idx="1"/>
          </p:nvPr>
        </p:nvSpPr>
        <p:spPr>
          <a:xfrm>
            <a:off x="1044568" y="675612"/>
            <a:ext cx="3197543" cy="4536758"/>
          </a:xfrm>
        </p:spPr>
        <p:txBody>
          <a:bodyPr/>
          <a:lstStyle>
            <a:lvl1pPr marL="0" indent="0">
              <a:buNone/>
              <a:defRPr sz="2600"/>
            </a:lvl1pPr>
            <a:lvl2pPr marL="368275" indent="0">
              <a:buNone/>
              <a:defRPr sz="2300"/>
            </a:lvl2pPr>
            <a:lvl3pPr marL="736549" indent="0">
              <a:buNone/>
              <a:defRPr sz="1900"/>
            </a:lvl3pPr>
            <a:lvl4pPr marL="1104824" indent="0">
              <a:buNone/>
              <a:defRPr sz="1600"/>
            </a:lvl4pPr>
            <a:lvl5pPr marL="1473098" indent="0">
              <a:buNone/>
              <a:defRPr sz="1600"/>
            </a:lvl5pPr>
            <a:lvl6pPr marL="1841373" indent="0">
              <a:buNone/>
              <a:defRPr sz="1600"/>
            </a:lvl6pPr>
            <a:lvl7pPr marL="2209648" indent="0">
              <a:buNone/>
              <a:defRPr sz="1600"/>
            </a:lvl7pPr>
            <a:lvl8pPr marL="2577922" indent="0">
              <a:buNone/>
              <a:defRPr sz="1600"/>
            </a:lvl8pPr>
            <a:lvl9pPr marL="2946197" indent="0">
              <a:buNone/>
              <a:defRPr sz="1600"/>
            </a:lvl9pPr>
          </a:lstStyle>
          <a:p>
            <a:endParaRPr lang="tr-TR"/>
          </a:p>
        </p:txBody>
      </p:sp>
      <p:sp>
        <p:nvSpPr>
          <p:cNvPr id="4" name="Text Placeholder 3"/>
          <p:cNvSpPr>
            <a:spLocks noGrp="1"/>
          </p:cNvSpPr>
          <p:nvPr>
            <p:ph type="body" sz="half" idx="2"/>
          </p:nvPr>
        </p:nvSpPr>
        <p:spPr>
          <a:xfrm>
            <a:off x="1044568" y="5917742"/>
            <a:ext cx="3197543" cy="887397"/>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t>5.8.2016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306832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5.8.2016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94168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97773" y="404319"/>
            <a:ext cx="899309" cy="8600937"/>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199848" y="404319"/>
            <a:ext cx="2609106" cy="86009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t>5.8.2016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t>‹#›</a:t>
            </a:fld>
            <a:endParaRPr lang="tr-TR"/>
          </a:p>
        </p:txBody>
      </p:sp>
    </p:spTree>
    <p:extLst>
      <p:ext uri="{BB962C8B-B14F-4D97-AF65-F5344CB8AC3E}">
        <p14:creationId xmlns:p14="http://schemas.microsoft.com/office/powerpoint/2010/main" val="2148629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462" y="302801"/>
            <a:ext cx="4796314" cy="1260211"/>
          </a:xfrm>
          <a:prstGeom prst="rect">
            <a:avLst/>
          </a:prstGeom>
        </p:spPr>
        <p:txBody>
          <a:bodyPr vert="horz" lIns="73655" tIns="36827" rIns="73655" bIns="36827"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266462" y="1764298"/>
            <a:ext cx="4796314" cy="4990084"/>
          </a:xfrm>
          <a:prstGeom prst="rect">
            <a:avLst/>
          </a:prstGeom>
        </p:spPr>
        <p:txBody>
          <a:bodyPr vert="horz" lIns="73655" tIns="36827" rIns="73655" bIns="368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266462" y="7008173"/>
            <a:ext cx="1243489" cy="402567"/>
          </a:xfrm>
          <a:prstGeom prst="rect">
            <a:avLst/>
          </a:prstGeom>
        </p:spPr>
        <p:txBody>
          <a:bodyPr vert="horz" lIns="73655" tIns="36827" rIns="73655" bIns="36827" rtlCol="0" anchor="ctr"/>
          <a:lstStyle>
            <a:lvl1pPr algn="l">
              <a:defRPr sz="1000">
                <a:solidFill>
                  <a:schemeClr val="tx1">
                    <a:tint val="75000"/>
                  </a:schemeClr>
                </a:solidFill>
              </a:defRPr>
            </a:lvl1pPr>
          </a:lstStyle>
          <a:p>
            <a:fld id="{559FEBCE-E2AD-42FE-9052-5A49CFCC2C33}" type="datetimeFigureOut">
              <a:rPr lang="tr-TR" smtClean="0"/>
              <a:t>5.8.2016</a:t>
            </a:fld>
            <a:endParaRPr lang="tr-TR"/>
          </a:p>
        </p:txBody>
      </p:sp>
      <p:sp>
        <p:nvSpPr>
          <p:cNvPr id="5" name="Footer Placeholder 4"/>
          <p:cNvSpPr>
            <a:spLocks noGrp="1"/>
          </p:cNvSpPr>
          <p:nvPr>
            <p:ph type="ftr" sz="quarter" idx="3"/>
          </p:nvPr>
        </p:nvSpPr>
        <p:spPr>
          <a:xfrm>
            <a:off x="1820824" y="7008173"/>
            <a:ext cx="1687592" cy="402567"/>
          </a:xfrm>
          <a:prstGeom prst="rect">
            <a:avLst/>
          </a:prstGeom>
        </p:spPr>
        <p:txBody>
          <a:bodyPr vert="horz" lIns="73655" tIns="36827" rIns="73655" bIns="36827" rtlCol="0" anchor="ctr"/>
          <a:lstStyle>
            <a:lvl1pPr algn="ctr">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3819287" y="7008173"/>
            <a:ext cx="1243489" cy="402567"/>
          </a:xfrm>
          <a:prstGeom prst="rect">
            <a:avLst/>
          </a:prstGeom>
        </p:spPr>
        <p:txBody>
          <a:bodyPr vert="horz" lIns="73655" tIns="36827" rIns="73655" bIns="36827" rtlCol="0" anchor="ctr"/>
          <a:lstStyle>
            <a:lvl1pPr algn="r">
              <a:defRPr sz="1000">
                <a:solidFill>
                  <a:schemeClr val="tx1">
                    <a:tint val="75000"/>
                  </a:schemeClr>
                </a:solidFill>
              </a:defRPr>
            </a:lvl1pPr>
          </a:lstStyle>
          <a:p>
            <a:fld id="{260B30BE-7D6A-4154-AD21-86F0A622D86C}" type="slidenum">
              <a:rPr lang="tr-TR" smtClean="0"/>
              <a:t>‹#›</a:t>
            </a:fld>
            <a:endParaRPr lang="tr-TR"/>
          </a:p>
        </p:txBody>
      </p:sp>
    </p:spTree>
    <p:extLst>
      <p:ext uri="{BB962C8B-B14F-4D97-AF65-F5344CB8AC3E}">
        <p14:creationId xmlns:p14="http://schemas.microsoft.com/office/powerpoint/2010/main" val="233863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736549" rtl="0" eaLnBrk="1" latinLnBrk="0" hangingPunct="1">
        <a:spcBef>
          <a:spcPct val="0"/>
        </a:spcBef>
        <a:buNone/>
        <a:defRPr sz="3500" kern="1200">
          <a:solidFill>
            <a:schemeClr val="tx1"/>
          </a:solidFill>
          <a:latin typeface="+mj-lt"/>
          <a:ea typeface="+mj-ea"/>
          <a:cs typeface="+mj-cs"/>
        </a:defRPr>
      </a:lvl1pPr>
    </p:titleStyle>
    <p:bodyStyle>
      <a:lvl1pPr marL="276206" indent="-276206" algn="l" defTabSz="736549"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1pPr>
      <a:lvl2pPr marL="598446" indent="-230172" algn="l" defTabSz="736549"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2pPr>
      <a:lvl3pPr marL="920687" indent="-184137" algn="l" defTabSz="736549"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3pPr>
      <a:lvl4pPr marL="1288961"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1657236"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02551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93785"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76206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130334"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p:bodyStyle>
    <p:other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r="40849" b="41113"/>
          <a:stretch/>
        </p:blipFill>
        <p:spPr>
          <a:xfrm>
            <a:off x="2406493" y="4356695"/>
            <a:ext cx="2948754" cy="3123849"/>
          </a:xfrm>
          <a:prstGeom prst="rect">
            <a:avLst/>
          </a:prstGeom>
        </p:spPr>
      </p:pic>
      <p:sp>
        <p:nvSpPr>
          <p:cNvPr id="8" name="Rounded Rectangle 7"/>
          <p:cNvSpPr/>
          <p:nvPr/>
        </p:nvSpPr>
        <p:spPr>
          <a:xfrm>
            <a:off x="144339" y="42300"/>
            <a:ext cx="1644127" cy="359431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73655" tIns="36827" rIns="73655" bIns="36827" rtlCol="0" anchor="ctr"/>
          <a:lstStyle/>
          <a:p>
            <a:pPr algn="ctr"/>
            <a:endParaRPr lang="tr-TR" dirty="0"/>
          </a:p>
        </p:txBody>
      </p:sp>
      <p:pic>
        <p:nvPicPr>
          <p:cNvPr id="1027" name="Picture 3" descr="RotaryMoE_RG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504" y="148442"/>
            <a:ext cx="1020038" cy="108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3576" y="1339325"/>
            <a:ext cx="986405" cy="1030125"/>
          </a:xfrm>
          <a:prstGeom prst="rect">
            <a:avLst/>
          </a:prstGeom>
        </p:spPr>
      </p:pic>
      <p:sp>
        <p:nvSpPr>
          <p:cNvPr id="10" name="TextBox 9"/>
          <p:cNvSpPr txBox="1"/>
          <p:nvPr/>
        </p:nvSpPr>
        <p:spPr>
          <a:xfrm>
            <a:off x="1993144" y="326561"/>
            <a:ext cx="2965680" cy="2998251"/>
          </a:xfrm>
          <a:prstGeom prst="rect">
            <a:avLst/>
          </a:prstGeom>
          <a:noFill/>
        </p:spPr>
        <p:txBody>
          <a:bodyPr wrap="square" lIns="73655" tIns="36827" rIns="73655" bIns="36827" rtlCol="0">
            <a:spAutoFit/>
          </a:bodyPr>
          <a:lstStyle/>
          <a:p>
            <a:pPr algn="ctr"/>
            <a:r>
              <a:rPr lang="tr-TR" sz="1900" b="1" dirty="0">
                <a:solidFill>
                  <a:schemeClr val="bg1"/>
                </a:solidFill>
              </a:rPr>
              <a:t>ULUSLARARASI ROTARY 2430. BÖLGE</a:t>
            </a:r>
          </a:p>
          <a:p>
            <a:pPr algn="ctr"/>
            <a:endParaRPr lang="tr-TR" sz="1900" b="1" dirty="0">
              <a:solidFill>
                <a:schemeClr val="bg1"/>
              </a:solidFill>
            </a:endParaRPr>
          </a:p>
          <a:p>
            <a:pPr algn="ctr"/>
            <a:endParaRPr lang="tr-TR" sz="1900" b="1" dirty="0">
              <a:solidFill>
                <a:schemeClr val="bg1"/>
              </a:solidFill>
            </a:endParaRPr>
          </a:p>
          <a:p>
            <a:pPr algn="ctr"/>
            <a:r>
              <a:rPr lang="tr-TR" sz="1900" b="1" dirty="0">
                <a:solidFill>
                  <a:schemeClr val="bg1"/>
                </a:solidFill>
              </a:rPr>
              <a:t>ANKARA BAHÇELİEVLER ROTARY KULÜBÜ</a:t>
            </a:r>
          </a:p>
          <a:p>
            <a:pPr algn="ctr"/>
            <a:endParaRPr lang="tr-TR" sz="1900" b="1" dirty="0">
              <a:solidFill>
                <a:schemeClr val="bg1"/>
              </a:solidFill>
            </a:endParaRPr>
          </a:p>
          <a:p>
            <a:pPr algn="ctr"/>
            <a:endParaRPr lang="tr-TR" sz="1900" b="1" dirty="0">
              <a:solidFill>
                <a:schemeClr val="bg1"/>
              </a:solidFill>
            </a:endParaRPr>
          </a:p>
          <a:p>
            <a:pPr algn="ctr"/>
            <a:r>
              <a:rPr lang="tr-TR" sz="1900" b="1" dirty="0" smtClean="0">
                <a:solidFill>
                  <a:schemeClr val="bg1"/>
                </a:solidFill>
              </a:rPr>
              <a:t>2016-17 </a:t>
            </a:r>
            <a:r>
              <a:rPr lang="tr-TR" sz="1900" b="1" dirty="0">
                <a:solidFill>
                  <a:schemeClr val="bg1"/>
                </a:solidFill>
              </a:rPr>
              <a:t>DÖNEMİ</a:t>
            </a:r>
          </a:p>
          <a:p>
            <a:pPr algn="ctr"/>
            <a:r>
              <a:rPr lang="tr-TR" sz="1900" b="1" dirty="0" smtClean="0">
                <a:solidFill>
                  <a:schemeClr val="bg1"/>
                </a:solidFill>
              </a:rPr>
              <a:t>Temmuz 2016</a:t>
            </a:r>
            <a:endParaRPr lang="tr-TR" sz="1900" b="1" dirty="0">
              <a:solidFill>
                <a:schemeClr val="bg1"/>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1831130118"/>
              </p:ext>
            </p:extLst>
          </p:nvPr>
        </p:nvGraphicFramePr>
        <p:xfrm>
          <a:off x="0" y="4356695"/>
          <a:ext cx="2720576" cy="1368072"/>
        </p:xfrm>
        <a:graphic>
          <a:graphicData uri="http://schemas.openxmlformats.org/drawingml/2006/table">
            <a:tbl>
              <a:tblPr firstRow="1" bandRow="1">
                <a:tableStyleId>{2D5ABB26-0587-4C30-8999-92F81FD0307C}</a:tableStyleId>
              </a:tblPr>
              <a:tblGrid>
                <a:gridCol w="1440483"/>
                <a:gridCol w="1280093"/>
              </a:tblGrid>
              <a:tr h="226838">
                <a:tc gridSpan="2">
                  <a:txBody>
                    <a:bodyPr/>
                    <a:lstStyle/>
                    <a:p>
                      <a:r>
                        <a:rPr lang="tr-TR" sz="1000" b="1" u="sng" dirty="0" smtClean="0">
                          <a:solidFill>
                            <a:schemeClr val="bg1"/>
                          </a:solidFill>
                        </a:rPr>
                        <a:t>KULÜP</a:t>
                      </a:r>
                      <a:r>
                        <a:rPr lang="tr-TR" sz="1000" b="1" u="sng" baseline="0" dirty="0" smtClean="0">
                          <a:solidFill>
                            <a:schemeClr val="bg1"/>
                          </a:solidFill>
                        </a:rPr>
                        <a:t> YÖNETİM KURULU</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Cengiz Kaya</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Asbaşkan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t>
                      </a:r>
                      <a:r>
                        <a:rPr lang="tr-TR" sz="1000" dirty="0" smtClean="0">
                          <a:solidFill>
                            <a:schemeClr val="bg1"/>
                          </a:solidFill>
                        </a:rPr>
                        <a:t>Eran Sözen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G. Sekreter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Mert Özmut</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Sayman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Murat Doğru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Üye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Emre Öztürk</a:t>
                      </a:r>
                      <a:endParaRPr lang="tr-TR" sz="1000" dirty="0">
                        <a:solidFill>
                          <a:schemeClr val="bg1"/>
                        </a:solidFill>
                      </a:endParaRPr>
                    </a:p>
                  </a:txBody>
                  <a:tcPr marL="71057" marR="71057" marT="37806" marB="37806"/>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630416436"/>
              </p:ext>
            </p:extLst>
          </p:nvPr>
        </p:nvGraphicFramePr>
        <p:xfrm>
          <a:off x="10824" y="5724847"/>
          <a:ext cx="2797811" cy="1824096"/>
        </p:xfrm>
        <a:graphic>
          <a:graphicData uri="http://schemas.openxmlformats.org/drawingml/2006/table">
            <a:tbl>
              <a:tblPr firstRow="1" firstCol="1" bandRow="1">
                <a:tableStyleId>{2D5ABB26-0587-4C30-8999-92F81FD0307C}</a:tableStyleId>
              </a:tblPr>
              <a:tblGrid>
                <a:gridCol w="1440483"/>
                <a:gridCol w="1357328"/>
              </a:tblGrid>
              <a:tr h="226838">
                <a:tc gridSpan="2">
                  <a:txBody>
                    <a:bodyPr/>
                    <a:lstStyle/>
                    <a:p>
                      <a:r>
                        <a:rPr lang="tr-TR" sz="1000" b="1" u="sng" dirty="0" smtClean="0">
                          <a:solidFill>
                            <a:schemeClr val="bg1"/>
                          </a:solidFill>
                        </a:rPr>
                        <a:t>ANA KOMİTE BAŞKANLARI</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Stratejik Planlama</a:t>
                      </a:r>
                      <a:endParaRPr lang="tr-TR" sz="1000" b="1" dirty="0">
                        <a:solidFill>
                          <a:schemeClr val="bg1"/>
                        </a:solidFill>
                      </a:endParaRPr>
                    </a:p>
                  </a:txBody>
                  <a:tcPr marL="71057" marR="71057" marT="37806" marB="37806"/>
                </a:tc>
                <a:tc>
                  <a:txBody>
                    <a:bodyPr/>
                    <a:lstStyle/>
                    <a:p>
                      <a:r>
                        <a:rPr lang="tr-TR" sz="1000" dirty="0" smtClean="0">
                          <a:solidFill>
                            <a:schemeClr val="bg1"/>
                          </a:solidFill>
                        </a:rPr>
                        <a:t>: Ömer Naci YUKARUÇ</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2017-2018</a:t>
                      </a:r>
                      <a:r>
                        <a:rPr lang="tr-TR" sz="1000" b="1" baseline="0" dirty="0" smtClean="0">
                          <a:solidFill>
                            <a:schemeClr val="bg1"/>
                          </a:solidFill>
                        </a:rPr>
                        <a:t> BES Asamble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Kadri Güneş</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Üyelik</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Ahmet Akyol</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İçi</a:t>
                      </a:r>
                      <a:r>
                        <a:rPr lang="tr-TR" sz="1000" b="1" baseline="0" dirty="0" smtClean="0">
                          <a:solidFill>
                            <a:schemeClr val="bg1"/>
                          </a:solidFill>
                        </a:rPr>
                        <a:t> Hizmetler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Namık Kodaman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Hizmet Projeleri</a:t>
                      </a:r>
                      <a:endParaRPr lang="tr-TR" sz="1000" b="1" dirty="0">
                        <a:solidFill>
                          <a:schemeClr val="bg1"/>
                        </a:solidFill>
                      </a:endParaRPr>
                    </a:p>
                  </a:txBody>
                  <a:tcPr marL="71057" marR="71057" marT="37806" marB="37806"/>
                </a:tc>
                <a:tc>
                  <a:txBody>
                    <a:bodyPr/>
                    <a:lstStyle/>
                    <a:p>
                      <a:pPr algn="l"/>
                      <a:r>
                        <a:rPr lang="tr-TR" sz="1000" dirty="0" smtClean="0">
                          <a:solidFill>
                            <a:schemeClr val="bg1"/>
                          </a:solidFill>
                        </a:rPr>
                        <a:t>: Necil Büyükpamukçu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Halkla İlişkiler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Levent Çolak</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Rotary Vakfı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Abdullah Küreğibüyük</a:t>
                      </a:r>
                      <a:endParaRPr lang="tr-TR" sz="1000" dirty="0">
                        <a:solidFill>
                          <a:schemeClr val="bg1"/>
                        </a:solidFill>
                      </a:endParaRPr>
                    </a:p>
                  </a:txBody>
                  <a:tcPr marL="71057" marR="71057" marT="37806" marB="37806"/>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01812831"/>
              </p:ext>
            </p:extLst>
          </p:nvPr>
        </p:nvGraphicFramePr>
        <p:xfrm>
          <a:off x="0" y="3651156"/>
          <a:ext cx="3024659" cy="705539"/>
        </p:xfrm>
        <a:graphic>
          <a:graphicData uri="http://schemas.openxmlformats.org/drawingml/2006/table">
            <a:tbl>
              <a:tblPr firstRow="1" bandRow="1">
                <a:tableStyleId>{2D5ABB26-0587-4C30-8999-92F81FD0307C}</a:tableStyleId>
              </a:tblPr>
              <a:tblGrid>
                <a:gridCol w="1407110"/>
                <a:gridCol w="1617549"/>
              </a:tblGrid>
              <a:tr h="226838">
                <a:tc>
                  <a:txBody>
                    <a:bodyPr/>
                    <a:lstStyle/>
                    <a:p>
                      <a:r>
                        <a:rPr lang="tr-TR" sz="1000" b="1" dirty="0" smtClean="0">
                          <a:solidFill>
                            <a:schemeClr val="bg1"/>
                          </a:solidFill>
                        </a:rPr>
                        <a:t>U.R Başkanı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John F. Germ</a:t>
                      </a:r>
                      <a:endParaRPr lang="tr-TR" sz="1000" dirty="0">
                        <a:solidFill>
                          <a:srgbClr val="FF0000"/>
                        </a:solidFill>
                      </a:endParaRPr>
                    </a:p>
                  </a:txBody>
                  <a:tcPr marL="71057" marR="71057" marT="37806" marB="37806"/>
                </a:tc>
              </a:tr>
              <a:tr h="249515">
                <a:tc>
                  <a:txBody>
                    <a:bodyPr/>
                    <a:lstStyle/>
                    <a:p>
                      <a:r>
                        <a:rPr lang="tr-TR" sz="1000" b="1" dirty="0" smtClean="0">
                          <a:solidFill>
                            <a:schemeClr val="bg1"/>
                          </a:solidFill>
                        </a:rPr>
                        <a:t>2430. Bölge Guvernörü</a:t>
                      </a:r>
                      <a:endParaRPr lang="tr-TR" sz="1000" b="1" dirty="0">
                        <a:solidFill>
                          <a:schemeClr val="bg1"/>
                        </a:solidFill>
                      </a:endParaRPr>
                    </a:p>
                  </a:txBody>
                  <a:tcPr marL="71057" marR="71057" marT="37806" marB="37806"/>
                </a:tc>
                <a:tc>
                  <a:txBody>
                    <a:bodyPr/>
                    <a:lstStyle/>
                    <a:p>
                      <a:r>
                        <a:rPr lang="tr-TR" sz="1000" dirty="0" smtClean="0">
                          <a:solidFill>
                            <a:schemeClr val="bg1"/>
                          </a:solidFill>
                        </a:rPr>
                        <a:t>: Güner İnci</a:t>
                      </a:r>
                      <a:endParaRPr lang="tr-TR" sz="1000" dirty="0">
                        <a:solidFill>
                          <a:schemeClr val="bg1"/>
                        </a:solidFill>
                      </a:endParaRPr>
                    </a:p>
                  </a:txBody>
                  <a:tcPr marL="71057" marR="71057" marT="37806" marB="37806"/>
                </a:tc>
              </a:tr>
              <a:tr h="0">
                <a:tc>
                  <a:txBody>
                    <a:bodyPr/>
                    <a:lstStyle/>
                    <a:p>
                      <a:r>
                        <a:rPr lang="tr-TR" sz="1000" b="1" dirty="0" smtClean="0">
                          <a:solidFill>
                            <a:schemeClr val="bg1"/>
                          </a:solidFill>
                        </a:rPr>
                        <a:t>17. Grup Kl. Guv. Yrd.</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A.Engin Bozkurt</a:t>
                      </a:r>
                      <a:endParaRPr lang="tr-TR" sz="1000" dirty="0">
                        <a:solidFill>
                          <a:schemeClr val="bg1"/>
                        </a:solidFill>
                      </a:endParaRPr>
                    </a:p>
                  </a:txBody>
                  <a:tcPr marL="71057" marR="71057" marT="37806" marB="37806"/>
                </a:tc>
              </a:tr>
            </a:tbl>
          </a:graphicData>
        </a:graphic>
      </p:graphicFrame>
      <p:pic>
        <p:nvPicPr>
          <p:cNvPr id="16" name="Picture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7743" y="2463441"/>
            <a:ext cx="907452" cy="101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85408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214" y="86113"/>
            <a:ext cx="3348704" cy="382150"/>
          </a:xfrm>
          <a:prstGeom prst="rect">
            <a:avLst/>
          </a:prstGeom>
        </p:spPr>
        <p:txBody>
          <a:bodyPr wrap="square" lIns="73655" tIns="36827" rIns="73655" bIns="36827">
            <a:spAutoFit/>
          </a:bodyPr>
          <a:lstStyle/>
          <a:p>
            <a:pPr algn="just"/>
            <a:r>
              <a:rPr lang="tr-TR" sz="1000" dirty="0"/>
              <a:t>Değerli Dostlarım,</a:t>
            </a:r>
          </a:p>
          <a:p>
            <a:pPr algn="just"/>
            <a:endParaRPr lang="tr-TR" sz="1000" dirty="0"/>
          </a:p>
        </p:txBody>
      </p:sp>
      <p:sp>
        <p:nvSpPr>
          <p:cNvPr id="3" name="Rectangle 2"/>
          <p:cNvSpPr/>
          <p:nvPr/>
        </p:nvSpPr>
        <p:spPr>
          <a:xfrm>
            <a:off x="211214" y="1764407"/>
            <a:ext cx="4979512" cy="5922128"/>
          </a:xfrm>
          <a:prstGeom prst="rect">
            <a:avLst/>
          </a:prstGeom>
        </p:spPr>
        <p:txBody>
          <a:bodyPr wrap="square" lIns="73655" tIns="36827" rIns="73655" bIns="36827">
            <a:spAutoFit/>
          </a:bodyPr>
          <a:lstStyle/>
          <a:p>
            <a:pPr algn="just"/>
            <a:r>
              <a:rPr lang="tr-TR" sz="1000" dirty="0" smtClean="0"/>
              <a:t>Sevil </a:t>
            </a:r>
            <a:r>
              <a:rPr lang="tr-TR" sz="1000" dirty="0"/>
              <a:t>ile birlikte hizmet etmekten onur duyacak ve zamanı geldiğinde de </a:t>
            </a:r>
            <a:r>
              <a:rPr lang="tr-TR" sz="1000" dirty="0" smtClean="0"/>
              <a:t>Haziran 2017 son haftasında, liderliği </a:t>
            </a:r>
            <a:r>
              <a:rPr lang="tr-TR" sz="1000" dirty="0"/>
              <a:t>değerli dostum </a:t>
            </a:r>
            <a:r>
              <a:rPr lang="tr-TR" sz="1000" dirty="0" smtClean="0"/>
              <a:t>Eran  Sözen </a:t>
            </a:r>
            <a:r>
              <a:rPr lang="tr-TR" sz="1000" dirty="0"/>
              <a:t>ve sevgili eşi </a:t>
            </a:r>
            <a:r>
              <a:rPr lang="tr-TR" sz="1000" dirty="0" smtClean="0"/>
              <a:t>Fisun’ a </a:t>
            </a:r>
            <a:r>
              <a:rPr lang="tr-TR" sz="1000" dirty="0"/>
              <a:t>devredeceğiz.</a:t>
            </a:r>
          </a:p>
          <a:p>
            <a:r>
              <a:rPr lang="tr-TR" sz="1000" dirty="0" smtClean="0"/>
              <a:t>Dönemimiz, 1 temmuz 2016 tarihinde Anıtkabir ziyareti ile coşkuyla başladı. Uzun tatil süresi nedeniyle Ramazan Bayramı’nda evimizde bir araya gelemediğimiz dostlarımızın bazıları ile Bodrum’da bayramlaştık. Sevil ve ben, tüm dostlarımızın geçmiş Ramazan Bayramı’nı kutlar, Kurban Bayramı’nda birlikte kutlamayı dileriz.</a:t>
            </a:r>
          </a:p>
          <a:p>
            <a:r>
              <a:rPr lang="tr-TR" sz="1000" dirty="0" smtClean="0"/>
              <a:t>15 </a:t>
            </a:r>
            <a:r>
              <a:rPr lang="tr-TR" sz="1000" dirty="0"/>
              <a:t>Temmuz tarihinde </a:t>
            </a:r>
            <a:r>
              <a:rPr lang="tr-TR" sz="1000" dirty="0" smtClean="0"/>
              <a:t>maalesef demokrasimize </a:t>
            </a:r>
            <a:r>
              <a:rPr lang="tr-TR" sz="1000" dirty="0"/>
              <a:t>karşı bir darbe girişimi </a:t>
            </a:r>
            <a:r>
              <a:rPr lang="tr-TR" sz="1000" dirty="0" smtClean="0"/>
              <a:t>yapıldı. Demokrasiye </a:t>
            </a:r>
            <a:r>
              <a:rPr lang="tr-TR" sz="1000" dirty="0"/>
              <a:t>ve insan </a:t>
            </a:r>
            <a:r>
              <a:rPr lang="tr-TR" sz="1000" dirty="0" smtClean="0"/>
              <a:t>yaşamının </a:t>
            </a:r>
            <a:r>
              <a:rPr lang="tr-TR" sz="1000" dirty="0"/>
              <a:t>kutsallığına inanan insanlar olarak, </a:t>
            </a:r>
            <a:r>
              <a:rPr lang="tr-TR" sz="1000" dirty="0" smtClean="0"/>
              <a:t>bu darbe girişimini ve  </a:t>
            </a:r>
            <a:r>
              <a:rPr lang="tr-TR" sz="1000" dirty="0"/>
              <a:t>yaşananları asla onaylamıyoruz.  Devletimize, demokrasimize ve halkımıza yapılan tüm olumsuz girişimleri şiddetle kınıyoruz</a:t>
            </a:r>
            <a:r>
              <a:rPr lang="tr-TR" sz="1000" dirty="0" smtClean="0"/>
              <a:t>. Bu </a:t>
            </a:r>
            <a:r>
              <a:rPr lang="tr-TR" sz="1000" dirty="0"/>
              <a:t>darbe teşebbüsü esnasında şehit olan görevli ve sivil vatandaşlarımıza Allah’tan rahmet, yaralılarımıza acil şifalar diliyoruz</a:t>
            </a:r>
            <a:r>
              <a:rPr lang="tr-TR" sz="1000" dirty="0" smtClean="0"/>
              <a:t>.</a:t>
            </a:r>
          </a:p>
          <a:p>
            <a:r>
              <a:rPr lang="tr-TR" sz="1000" dirty="0" smtClean="0"/>
              <a:t>Sevil </a:t>
            </a:r>
            <a:r>
              <a:rPr lang="tr-TR" sz="1000" dirty="0"/>
              <a:t>ve ben, kurulduğu 1985 yılından beri olduğu gibi, 2016-2017 Rotary döneminde de artan heyecan ve coşkumuz ile İnteractlarımız, Rotaractlarımız ve sevgili </a:t>
            </a:r>
            <a:r>
              <a:rPr lang="tr-TR" sz="1000" dirty="0" smtClean="0"/>
              <a:t>Eşlerimiz </a:t>
            </a:r>
            <a:r>
              <a:rPr lang="tr-TR" sz="1000" dirty="0"/>
              <a:t>ile birlikte gönüllülüğün çalışma dinamikleri ile eleştiren değil, geliştiren ve gerçekleştirilen projeler ile dostluğa ve topluma hizmet edeceğimize inanıyoruz</a:t>
            </a:r>
            <a:r>
              <a:rPr lang="tr-TR" sz="1000" dirty="0" smtClean="0"/>
              <a:t>. Bu </a:t>
            </a:r>
            <a:r>
              <a:rPr lang="tr-TR" sz="1000" dirty="0"/>
              <a:t>dönemde de </a:t>
            </a:r>
            <a:r>
              <a:rPr lang="tr-TR" sz="1000" dirty="0" smtClean="0"/>
              <a:t>;Whatsapp </a:t>
            </a:r>
            <a:r>
              <a:rPr lang="tr-TR" sz="1000" dirty="0"/>
              <a:t>grubu ile hızlı ve etkin </a:t>
            </a:r>
            <a:r>
              <a:rPr lang="tr-TR" sz="1000" dirty="0" smtClean="0"/>
              <a:t>iletişim, Edebiyete </a:t>
            </a:r>
            <a:r>
              <a:rPr lang="tr-TR" sz="1000" dirty="0"/>
              <a:t>intikal etmiş olan klüp üyelerimiz için  “ Göğe Selam” seansları</a:t>
            </a:r>
            <a:r>
              <a:rPr lang="tr-TR" sz="1000" dirty="0" smtClean="0"/>
              <a:t>, “ </a:t>
            </a:r>
            <a:r>
              <a:rPr lang="tr-TR" sz="1000" dirty="0"/>
              <a:t>Tarihte Bu Ay ” bilgilendirme seansları</a:t>
            </a:r>
            <a:r>
              <a:rPr lang="tr-TR" sz="1000" dirty="0" smtClean="0"/>
              <a:t>, Rotary </a:t>
            </a:r>
            <a:r>
              <a:rPr lang="tr-TR" sz="1000" dirty="0"/>
              <a:t>bilgilerimizin güncellenmesi ve/veya  her ayın temasına uygun  konular, deneyimli rotaryen dostlarımızın yer alacağı “Rotary Bilgileri” sunum </a:t>
            </a:r>
            <a:r>
              <a:rPr lang="tr-TR" sz="1000" dirty="0" smtClean="0"/>
              <a:t>toplantıları </a:t>
            </a:r>
            <a:r>
              <a:rPr lang="tr-TR" sz="1000" dirty="0"/>
              <a:t>uygulamaları devam </a:t>
            </a:r>
            <a:r>
              <a:rPr lang="tr-TR" sz="1000" dirty="0" smtClean="0"/>
              <a:t>edecektir.</a:t>
            </a:r>
            <a:endParaRPr lang="tr-TR" sz="1000" dirty="0"/>
          </a:p>
          <a:p>
            <a:r>
              <a:rPr lang="tr-TR" sz="1000" dirty="0"/>
              <a:t>Bildiğiniz gibi, 2017-2018 dönemi guvernörümüz Serdar Ünlü’nün Bölge Asamblesinin </a:t>
            </a:r>
            <a:r>
              <a:rPr lang="tr-TR" sz="1000" dirty="0" smtClean="0"/>
              <a:t>gerçekleştirilmesi </a:t>
            </a:r>
            <a:r>
              <a:rPr lang="tr-TR" sz="1000" dirty="0"/>
              <a:t>görevi bizim klübümüze ait. Bu büyük projeyi gerçekleştirmek için, geçen dönemde varolan  </a:t>
            </a:r>
            <a:r>
              <a:rPr lang="tr-TR" sz="1000" dirty="0" smtClean="0"/>
              <a:t>komitelerimize, </a:t>
            </a:r>
            <a:r>
              <a:rPr lang="tr-TR" sz="1000" dirty="0"/>
              <a:t>“2017-2018 </a:t>
            </a:r>
            <a:r>
              <a:rPr lang="tr-TR" sz="1000" dirty="0" smtClean="0"/>
              <a:t>BES / Asamble Komitesi</a:t>
            </a:r>
            <a:r>
              <a:rPr lang="tr-TR" sz="1000" dirty="0"/>
              <a:t>” isimli yeni bir komite ilave </a:t>
            </a:r>
            <a:r>
              <a:rPr lang="tr-TR" sz="1000" dirty="0" smtClean="0"/>
              <a:t>ettik. </a:t>
            </a:r>
            <a:r>
              <a:rPr lang="tr-TR" sz="1000" dirty="0"/>
              <a:t>Amacımız, </a:t>
            </a:r>
            <a:r>
              <a:rPr lang="tr-TR" sz="1000" dirty="0" smtClean="0"/>
              <a:t> bu komite çalışmaları ile 12-16 Nisan 2017 tarihlerinde  Bahçelievler </a:t>
            </a:r>
            <a:r>
              <a:rPr lang="tr-TR" sz="1000" dirty="0"/>
              <a:t>Rotary </a:t>
            </a:r>
            <a:r>
              <a:rPr lang="tr-TR" sz="1000" dirty="0" smtClean="0"/>
              <a:t>Kulübü’ne </a:t>
            </a:r>
            <a:r>
              <a:rPr lang="tr-TR" sz="1000" dirty="0"/>
              <a:t>yakışır bir </a:t>
            </a:r>
            <a:r>
              <a:rPr lang="tr-TR" sz="1000" dirty="0" smtClean="0"/>
              <a:t>BES ve Asamble </a:t>
            </a:r>
            <a:r>
              <a:rPr lang="tr-TR" sz="1000" dirty="0"/>
              <a:t>gerçekleştirmektir.</a:t>
            </a:r>
          </a:p>
          <a:p>
            <a:r>
              <a:rPr lang="tr-TR" sz="1000" dirty="0" smtClean="0"/>
              <a:t>Bilindiği gibi, San </a:t>
            </a:r>
            <a:r>
              <a:rPr lang="tr-TR" sz="1000" dirty="0"/>
              <a:t>Diego’da yapılan Uluslararası Asamble’de Dönem Guvernörümüz Güner İnci ve sevgili eşi Nagihan’ında katıldıkları Asamble’de dönemimizin teması ve logosu ilan edildi. Bahçelievler Rotary Kulübü olarak, dönemimizde  “Rotary İnsanlığa Hizmet Eder” “Rotary Serving Humanity” teması ile hizmetlerimizi dünyaya armağan edeceğiz.</a:t>
            </a:r>
          </a:p>
          <a:p>
            <a:r>
              <a:rPr lang="tr-TR" sz="1000" dirty="0"/>
              <a:t>Sevil ve ben, yeni Rotary dönemimizin hepimize hayırlı olmasını temeni eder, hepimize </a:t>
            </a:r>
            <a:r>
              <a:rPr lang="tr-TR" sz="1000" dirty="0" smtClean="0"/>
              <a:t>başarılı </a:t>
            </a:r>
            <a:r>
              <a:rPr lang="tr-TR" sz="1000" dirty="0"/>
              <a:t>bir dönem dileriz.</a:t>
            </a:r>
          </a:p>
          <a:p>
            <a:r>
              <a:rPr lang="tr-TR" sz="1000" dirty="0"/>
              <a:t>2016-2017 Rotary yılının, </a:t>
            </a:r>
            <a:r>
              <a:rPr lang="tr-TR" sz="1000" dirty="0" smtClean="0"/>
              <a:t>Kulübümüze</a:t>
            </a:r>
            <a:r>
              <a:rPr lang="tr-TR" sz="1000" dirty="0"/>
              <a:t>, </a:t>
            </a:r>
            <a:r>
              <a:rPr lang="tr-TR" sz="1000" dirty="0" smtClean="0"/>
              <a:t>Ülkemize </a:t>
            </a:r>
            <a:r>
              <a:rPr lang="tr-TR" sz="1000" dirty="0"/>
              <a:t>ve </a:t>
            </a:r>
            <a:r>
              <a:rPr lang="tr-TR" sz="1000" dirty="0" smtClean="0"/>
              <a:t>İnsanlığa </a:t>
            </a:r>
            <a:r>
              <a:rPr lang="tr-TR" sz="1000" dirty="0"/>
              <a:t>faydalı olması dileğimle, “Rotary İnsanlığa Hizmet Eder” diyerek, hepinize </a:t>
            </a:r>
            <a:r>
              <a:rPr lang="tr-TR" sz="1000" dirty="0" smtClean="0"/>
              <a:t>Rotaryen Sevgi </a:t>
            </a:r>
            <a:r>
              <a:rPr lang="tr-TR" sz="1000" dirty="0"/>
              <a:t>ve </a:t>
            </a:r>
            <a:r>
              <a:rPr lang="tr-TR" sz="1000" dirty="0" smtClean="0"/>
              <a:t>Saygılarımızı sunarız..</a:t>
            </a:r>
            <a:endParaRPr lang="tr-TR" sz="1000" dirty="0"/>
          </a:p>
          <a:p>
            <a:r>
              <a:rPr lang="tr-TR" sz="1000" dirty="0" smtClean="0"/>
              <a:t>Sevgiyle </a:t>
            </a:r>
            <a:r>
              <a:rPr lang="tr-TR" sz="1000" dirty="0"/>
              <a:t>kalın,</a:t>
            </a:r>
          </a:p>
          <a:p>
            <a:r>
              <a:rPr lang="tr-TR" sz="1000" dirty="0" smtClean="0"/>
              <a:t>Rtn</a:t>
            </a:r>
            <a:r>
              <a:rPr lang="tr-TR" sz="1000" dirty="0"/>
              <a:t>. Cengiz KAYA &amp; Sevil</a:t>
            </a:r>
          </a:p>
          <a:p>
            <a:r>
              <a:rPr lang="tr-TR" sz="1000" dirty="0"/>
              <a:t>U.R. 2430. Bölge</a:t>
            </a:r>
          </a:p>
          <a:p>
            <a:r>
              <a:rPr lang="tr-TR" sz="1000" dirty="0"/>
              <a:t>Ankara Bahçelievler Rotary Kulübü</a:t>
            </a:r>
          </a:p>
          <a:p>
            <a:r>
              <a:rPr lang="tr-TR" sz="1000" dirty="0"/>
              <a:t>2016-2017 Dönem Başkanı </a:t>
            </a:r>
            <a:r>
              <a:rPr lang="tr-TR" sz="1000" dirty="0" smtClean="0"/>
              <a:t> ve Eşi  </a:t>
            </a:r>
            <a:endParaRPr lang="tr-TR" sz="1000" dirty="0"/>
          </a:p>
          <a:p>
            <a:pPr algn="just"/>
            <a:endParaRPr lang="tr-TR" sz="1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8715" y="180231"/>
            <a:ext cx="1698060" cy="1604941"/>
          </a:xfrm>
          <a:prstGeom prst="rect">
            <a:avLst/>
          </a:prstGeom>
        </p:spPr>
      </p:pic>
      <p:sp>
        <p:nvSpPr>
          <p:cNvPr id="7" name="Rectangle 6"/>
          <p:cNvSpPr/>
          <p:nvPr/>
        </p:nvSpPr>
        <p:spPr>
          <a:xfrm>
            <a:off x="185285" y="252239"/>
            <a:ext cx="3343430" cy="1631216"/>
          </a:xfrm>
          <a:prstGeom prst="rect">
            <a:avLst/>
          </a:prstGeom>
        </p:spPr>
        <p:txBody>
          <a:bodyPr wrap="square">
            <a:spAutoFit/>
          </a:bodyPr>
          <a:lstStyle/>
          <a:p>
            <a:pPr algn="just"/>
            <a:r>
              <a:rPr lang="tr-TR" sz="1000" dirty="0"/>
              <a:t>Liderliği ile 2015-2016 döneminde Kulübümüzü </a:t>
            </a:r>
            <a:r>
              <a:rPr lang="tr-TR" sz="1000" dirty="0" smtClean="0"/>
              <a:t>bir  </a:t>
            </a:r>
            <a:r>
              <a:rPr lang="tr-TR" sz="1000" dirty="0"/>
              <a:t>adım </a:t>
            </a:r>
            <a:r>
              <a:rPr lang="tr-TR" sz="1000" dirty="0" smtClean="0"/>
              <a:t>daha ileriye </a:t>
            </a:r>
            <a:r>
              <a:rPr lang="tr-TR" sz="1000" dirty="0"/>
              <a:t>götüren değerli Emre Başkanım,  Rotary geleneklerine göre bir yılllık dönem sonunda </a:t>
            </a:r>
            <a:r>
              <a:rPr lang="tr-TR" sz="1000" dirty="0" smtClean="0"/>
              <a:t>Başkanlık </a:t>
            </a:r>
            <a:r>
              <a:rPr lang="tr-TR" sz="1000" dirty="0"/>
              <a:t>görevini </a:t>
            </a:r>
            <a:r>
              <a:rPr lang="tr-TR" sz="1000" dirty="0" smtClean="0"/>
              <a:t>28 Haziran’da </a:t>
            </a:r>
            <a:r>
              <a:rPr lang="tr-TR" sz="1000" dirty="0"/>
              <a:t>yaptığımız </a:t>
            </a:r>
            <a:r>
              <a:rPr lang="tr-TR" sz="1000" dirty="0" smtClean="0"/>
              <a:t>Devir Teslim Töreni </a:t>
            </a:r>
            <a:r>
              <a:rPr lang="tr-TR" sz="1000" dirty="0"/>
              <a:t>ile bana devretti. Başkanlığı </a:t>
            </a:r>
            <a:r>
              <a:rPr lang="tr-TR" sz="1000" dirty="0" smtClean="0"/>
              <a:t>devraldığım </a:t>
            </a:r>
            <a:r>
              <a:rPr lang="tr-TR" sz="1000" dirty="0"/>
              <a:t>Emre Başkanım ve sevgili eşi Gülce’ye, eşim Sevil ve ben yaptığı liderlik ve hizmetlerden dolayı </a:t>
            </a:r>
            <a:r>
              <a:rPr lang="tr-TR" sz="1000" dirty="0" smtClean="0"/>
              <a:t>Klübümüz </a:t>
            </a:r>
            <a:r>
              <a:rPr lang="tr-TR" sz="1000" dirty="0"/>
              <a:t>adına </a:t>
            </a:r>
            <a:r>
              <a:rPr lang="tr-TR" sz="1000" dirty="0" smtClean="0"/>
              <a:t>teşekkürlerimizi sunarız. Her rotaryen gibi bende, 18 Şubat 1999 tarihinde ki Giriş Tören’imizde başkanlığına aday olduğum Kulübümüze tüm başkanlarımız gibi 2016-2017 Rotary döneminde sevgili eşim</a:t>
            </a:r>
            <a:endParaRPr lang="tr-TR" sz="1000" dirty="0"/>
          </a:p>
        </p:txBody>
      </p:sp>
    </p:spTree>
    <p:extLst>
      <p:ext uri="{BB962C8B-B14F-4D97-AF65-F5344CB8AC3E}">
        <p14:creationId xmlns:p14="http://schemas.microsoft.com/office/powerpoint/2010/main" val="30353542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947144" y="108223"/>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1501.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940018541"/>
              </p:ext>
            </p:extLst>
          </p:nvPr>
        </p:nvGraphicFramePr>
        <p:xfrm>
          <a:off x="202545" y="180231"/>
          <a:ext cx="4980104" cy="7389135"/>
        </p:xfrm>
        <a:graphic>
          <a:graphicData uri="http://schemas.openxmlformats.org/drawingml/2006/table">
            <a:tbl>
              <a:tblPr firstRow="1" bandRow="1">
                <a:tableStyleId>{2D5ABB26-0587-4C30-8999-92F81FD0307C}</a:tableStyleId>
              </a:tblPr>
              <a:tblGrid>
                <a:gridCol w="1510818"/>
                <a:gridCol w="3469286"/>
              </a:tblGrid>
              <a:tr h="306651">
                <a:tc>
                  <a:txBody>
                    <a:bodyPr/>
                    <a:lstStyle/>
                    <a:p>
                      <a:endParaRPr lang="tr-TR" sz="1000" b="1" dirty="0" smtClean="0"/>
                    </a:p>
                    <a:p>
                      <a:r>
                        <a:rPr lang="tr-TR" sz="1000" b="1" dirty="0" smtClean="0"/>
                        <a:t>Toplantı Tarihi : </a:t>
                      </a:r>
                    </a:p>
                    <a:p>
                      <a:endParaRPr lang="tr-TR" sz="1000" b="1" dirty="0" smtClean="0"/>
                    </a:p>
                    <a:p>
                      <a:r>
                        <a:rPr lang="tr-TR" sz="1000" b="1" dirty="0" smtClean="0"/>
                        <a:t>lk Gelen Dostumuz:</a:t>
                      </a:r>
                      <a:endParaRPr lang="tr-TR" sz="1000" b="1" dirty="0"/>
                    </a:p>
                  </a:txBody>
                  <a:tcPr marL="71057" marR="71057" marT="37806" marB="37806"/>
                </a:tc>
                <a:tc>
                  <a:txBody>
                    <a:bodyPr/>
                    <a:lstStyle/>
                    <a:p>
                      <a:endParaRPr lang="tr-TR" sz="1000" dirty="0" smtClean="0"/>
                    </a:p>
                    <a:p>
                      <a:r>
                        <a:rPr lang="tr-TR" sz="1000" dirty="0" smtClean="0"/>
                        <a:t>14.07.2016</a:t>
                      </a:r>
                    </a:p>
                    <a:p>
                      <a:endParaRPr lang="tr-TR" sz="1000" dirty="0" smtClean="0"/>
                    </a:p>
                    <a:p>
                      <a:r>
                        <a:rPr lang="tr-TR" sz="1000" dirty="0" smtClean="0"/>
                        <a:t>Serdar Ünlü</a:t>
                      </a:r>
                      <a:endParaRPr lang="tr-TR" sz="1000" dirty="0"/>
                    </a:p>
                  </a:txBody>
                  <a:tcPr marL="71057" marR="71057" marT="37806" marB="37806"/>
                </a:tc>
              </a:tr>
              <a:tr h="306651">
                <a:tc>
                  <a:txBody>
                    <a:bodyPr/>
                    <a:lstStyle/>
                    <a:p>
                      <a:r>
                        <a:rPr lang="tr-TR" sz="1000" b="1" dirty="0" smtClean="0"/>
                        <a:t>Devam Oranımız:</a:t>
                      </a:r>
                      <a:endParaRPr lang="tr-TR" sz="1000" b="1" dirty="0"/>
                    </a:p>
                  </a:txBody>
                  <a:tcPr marL="71057" marR="71057" marT="37806" marB="37806"/>
                </a:tc>
                <a:tc>
                  <a:txBody>
                    <a:bodyPr/>
                    <a:lstStyle/>
                    <a:p>
                      <a:r>
                        <a:rPr lang="tr-TR" sz="1000" dirty="0" smtClean="0">
                          <a:solidFill>
                            <a:schemeClr val="tx1"/>
                          </a:solidFill>
                        </a:rPr>
                        <a:t>%68</a:t>
                      </a:r>
                      <a:endParaRPr lang="tr-TR" sz="1000" dirty="0">
                        <a:solidFill>
                          <a:schemeClr val="tx1"/>
                        </a:solidFill>
                      </a:endParaRPr>
                    </a:p>
                  </a:txBody>
                  <a:tcPr marL="71057" marR="71057" marT="37806" marB="37806"/>
                </a:tc>
              </a:tr>
              <a:tr h="219276">
                <a:tc>
                  <a:txBody>
                    <a:bodyPr/>
                    <a:lstStyle/>
                    <a:p>
                      <a:r>
                        <a:rPr lang="tr-TR" sz="1000" b="1" dirty="0" smtClean="0"/>
                        <a:t>Mazeretli Dostlarımız</a:t>
                      </a:r>
                      <a:endParaRPr lang="tr-TR" sz="1000" b="1" dirty="0"/>
                    </a:p>
                  </a:txBody>
                  <a:tcPr marL="71057" marR="71057" marT="37806" marB="37806"/>
                </a:tc>
                <a:tc>
                  <a:txBody>
                    <a:bodyPr/>
                    <a:lstStyle/>
                    <a:p>
                      <a:pPr lvl="0"/>
                      <a:r>
                        <a:rPr lang="tr-TR" sz="1000" b="0" dirty="0" smtClean="0"/>
                        <a:t> Kadri</a:t>
                      </a:r>
                      <a:r>
                        <a:rPr lang="tr-TR" sz="1000" b="0" baseline="0" dirty="0" smtClean="0"/>
                        <a:t> Güneş, </a:t>
                      </a:r>
                      <a:endParaRPr lang="tr-TR" sz="1000" b="0" dirty="0" smtClean="0"/>
                    </a:p>
                  </a:txBody>
                  <a:tcPr marL="71057" marR="71057" marT="37806" marB="37806"/>
                </a:tc>
              </a:tr>
              <a:tr h="219276">
                <a:tc>
                  <a:txBody>
                    <a:bodyPr/>
                    <a:lstStyle/>
                    <a:p>
                      <a:r>
                        <a:rPr lang="tr-TR" sz="1000" b="1" dirty="0" smtClean="0"/>
                        <a:t>Konuklarımız</a:t>
                      </a:r>
                      <a:endParaRPr lang="tr-TR" sz="1000" b="1" dirty="0"/>
                    </a:p>
                  </a:txBody>
                  <a:tcPr marL="71057" marR="71057" marT="37806" marB="37806"/>
                </a:tc>
                <a:tc>
                  <a:txBody>
                    <a:bodyPr/>
                    <a:lstStyle/>
                    <a:p>
                      <a:endParaRPr lang="tr-TR" sz="1000" dirty="0">
                        <a:solidFill>
                          <a:srgbClr val="FF0000"/>
                        </a:solidFill>
                      </a:endParaRPr>
                    </a:p>
                  </a:txBody>
                  <a:tcPr marL="71057" marR="71057" marT="37806" marB="37806"/>
                </a:tc>
              </a:tr>
              <a:tr h="143145">
                <a:tc>
                  <a:txBody>
                    <a:bodyPr/>
                    <a:lstStyle/>
                    <a:p>
                      <a:r>
                        <a:rPr lang="tr-TR" sz="1000" b="1" dirty="0" smtClean="0"/>
                        <a:t>Mutlu Günler</a:t>
                      </a:r>
                      <a:endParaRPr lang="tr-TR" sz="1000" b="1" dirty="0"/>
                    </a:p>
                  </a:txBody>
                  <a:tcPr marL="71057" marR="71057" marT="37806" marB="37806"/>
                </a:tc>
                <a:tc>
                  <a:txBody>
                    <a:bodyPr/>
                    <a:lstStyle/>
                    <a:p>
                      <a:endParaRPr lang="tr-TR" sz="1000" dirty="0"/>
                    </a:p>
                  </a:txBody>
                  <a:tcPr marL="71057" marR="71057" marT="37806" marB="37806"/>
                </a:tc>
              </a:tr>
              <a:tr h="306651">
                <a:tc gridSpan="2">
                  <a:txBody>
                    <a:bodyPr/>
                    <a:lstStyle/>
                    <a:p>
                      <a:pPr lvl="1"/>
                      <a:r>
                        <a:rPr lang="tr-TR" sz="1000" dirty="0" smtClean="0"/>
                        <a:t>1 Temmuz – Nursun Doğru dostumuzun doğumgünü</a:t>
                      </a:r>
                    </a:p>
                    <a:p>
                      <a:pPr lvl="1"/>
                      <a:r>
                        <a:rPr lang="tr-TR" sz="1000" dirty="0" smtClean="0"/>
                        <a:t>4 Temmuz – Emre Öztürk dostumuzun</a:t>
                      </a:r>
                      <a:r>
                        <a:rPr lang="tr-TR" sz="1000" baseline="0" dirty="0" smtClean="0"/>
                        <a:t> doğumgünü</a:t>
                      </a:r>
                    </a:p>
                    <a:p>
                      <a:pPr lvl="1"/>
                      <a:r>
                        <a:rPr lang="tr-TR" sz="1000" baseline="0" dirty="0" smtClean="0"/>
                        <a:t>4 Temmuz – Emre-Gülce Öztürk dostlarımızın oğlu Arman Ateş’in doğumgünü</a:t>
                      </a:r>
                    </a:p>
                    <a:p>
                      <a:pPr lvl="1"/>
                      <a:r>
                        <a:rPr lang="tr-TR" sz="1000" dirty="0" smtClean="0"/>
                        <a:t>6 Temmuz – Arif-Türkan</a:t>
                      </a:r>
                      <a:r>
                        <a:rPr lang="tr-TR" sz="1000" baseline="0" dirty="0" smtClean="0"/>
                        <a:t> Merdol dostlarımızın evlilik yıldönümü</a:t>
                      </a:r>
                    </a:p>
                    <a:p>
                      <a:pPr lvl="1"/>
                      <a:r>
                        <a:rPr lang="tr-TR" sz="1000" baseline="0" dirty="0" smtClean="0"/>
                        <a:t>7 Temmuz – Necil-Feride Büyükpamukçu dostlarımızın evlilik yıldönümü</a:t>
                      </a:r>
                    </a:p>
                    <a:p>
                      <a:pPr lvl="1"/>
                      <a:r>
                        <a:rPr lang="tr-TR" sz="1000" dirty="0" smtClean="0"/>
                        <a:t>09 Temmuz – Ayhan-Lale İldam</a:t>
                      </a:r>
                      <a:r>
                        <a:rPr lang="tr-TR" sz="1000" baseline="0" dirty="0" smtClean="0"/>
                        <a:t> dostlarımızın kızı İyican Ezgi’nin doğumgünü</a:t>
                      </a:r>
                    </a:p>
                    <a:p>
                      <a:pPr lvl="1"/>
                      <a:r>
                        <a:rPr lang="tr-TR" sz="1000" baseline="0" dirty="0" smtClean="0"/>
                        <a:t>11 Temmuz – Erkan-Özlem Ulukan dostlarımızın evlilik yıldönümü</a:t>
                      </a:r>
                    </a:p>
                    <a:p>
                      <a:pPr lvl="1"/>
                      <a:r>
                        <a:rPr lang="tr-TR" sz="1000" baseline="0" dirty="0" smtClean="0"/>
                        <a:t>12 Temmuz – Ayhan-Lale İldam dostlarımızın evlilik yıldönümü</a:t>
                      </a:r>
                    </a:p>
                    <a:p>
                      <a:pPr lvl="1"/>
                      <a:r>
                        <a:rPr lang="tr-TR" sz="1000" baseline="0" dirty="0" smtClean="0"/>
                        <a:t>15 Temmuz – Yaşar-Gülay Kaynak dostlarımızın oğlu Doğacan’ın doğumgünü</a:t>
                      </a:r>
                    </a:p>
                    <a:p>
                      <a:pPr lvl="1"/>
                      <a:r>
                        <a:rPr lang="tr-TR" sz="1000" baseline="0" dirty="0" smtClean="0"/>
                        <a:t>16 Temmuz – Levent-Meriç Çolak dostlarımızın oğlu Arhan Yavuz’un doğumgünü</a:t>
                      </a:r>
                    </a:p>
                    <a:p>
                      <a:pPr lvl="1"/>
                      <a:r>
                        <a:rPr lang="tr-TR" sz="1000" baseline="0" dirty="0" smtClean="0"/>
                        <a:t>17 Temmuz – Murat-Nursun Doğru dostlarımızın oğlu Yiğit Bora’nın doğumgünü</a:t>
                      </a:r>
                    </a:p>
                  </a:txBody>
                  <a:tcPr marL="71057" marR="71057" marT="37806" marB="37806"/>
                </a:tc>
                <a:tc hMerge="1">
                  <a:txBody>
                    <a:bodyPr/>
                    <a:lstStyle/>
                    <a:p>
                      <a:endParaRPr lang="tr-TR" sz="1000" dirty="0"/>
                    </a:p>
                  </a:txBody>
                  <a:tcPr marL="71057" marR="71057" marT="37806" marB="37806"/>
                </a:tc>
              </a:tr>
              <a:tr h="306651">
                <a:tc gridSpan="2">
                  <a:txBody>
                    <a:bodyPr/>
                    <a:lstStyle/>
                    <a:p>
                      <a:pPr marL="0" marR="0" indent="0" algn="just" defTabSz="736549" rtl="0" eaLnBrk="1" fontAlgn="auto" latinLnBrk="0" hangingPunct="1">
                        <a:lnSpc>
                          <a:spcPct val="100000"/>
                        </a:lnSpc>
                        <a:spcBef>
                          <a:spcPts val="0"/>
                        </a:spcBef>
                        <a:spcAft>
                          <a:spcPts val="0"/>
                        </a:spcAft>
                        <a:buClrTx/>
                        <a:buSzTx/>
                        <a:buFontTx/>
                        <a:buNone/>
                        <a:tabLst/>
                        <a:defRPr/>
                      </a:pPr>
                      <a:r>
                        <a:rPr lang="tr-TR" sz="1000" b="1" dirty="0" smtClean="0"/>
                        <a:t>Toplantı</a:t>
                      </a:r>
                      <a:r>
                        <a:rPr lang="tr-TR" sz="1000" b="1" baseline="0" dirty="0" smtClean="0"/>
                        <a:t> Akışı: </a:t>
                      </a:r>
                      <a:r>
                        <a:rPr lang="tr-TR" sz="1000" dirty="0" smtClean="0"/>
                        <a:t>Dönemimizin ilk toplantısı Bilkent Otel’de Ankara’da bulunan tüm dostlarımızın katılımı ile yapıldı. Kulüp Genel Sekreteri Mert Özmut</a:t>
                      </a:r>
                      <a:r>
                        <a:rPr lang="tr-TR" sz="1000" baseline="0" dirty="0" smtClean="0"/>
                        <a:t> tarafından Katılım Oranı, Mazeretli Dostlarımız, Kulüp Haberleri ve Mutlu Günler  duyurusu sonrasında, </a:t>
                      </a:r>
                      <a:r>
                        <a:rPr lang="tr-TR" sz="1000" dirty="0" smtClean="0"/>
                        <a:t>Başkanımız Cengiz Kaya</a:t>
                      </a:r>
                      <a:r>
                        <a:rPr lang="tr-TR" sz="1000" baseline="0" dirty="0" smtClean="0"/>
                        <a:t> «Döneme Başlarken» konulu konuşmasını yaptı. Akabinde, Uluslararası Rotary Vakfı tarafından yapılan  «2016 yılı Tüzük Konseyi Değişiklikleri» ile ilgili sunum, GDB. Abdullah Küreğibüyük tarafından yapıldı. Tüzük değişiklikleri hakkında   Gelecek Dönem Guvernörümüz Serdar Ünlü’de açıklamalarıyla katkıda bulundu. Toplantıda bulunan GDB. Veli Mörel Dostumuz da konu ile ilgili düşüncelerini paylaştı.</a:t>
                      </a:r>
                    </a:p>
                    <a:p>
                      <a:pPr marL="0" marR="0" indent="0" algn="just" defTabSz="736549" rtl="0" eaLnBrk="1" fontAlgn="auto" latinLnBrk="0" hangingPunct="1">
                        <a:lnSpc>
                          <a:spcPct val="100000"/>
                        </a:lnSpc>
                        <a:spcBef>
                          <a:spcPts val="0"/>
                        </a:spcBef>
                        <a:spcAft>
                          <a:spcPts val="0"/>
                        </a:spcAft>
                        <a:buClrTx/>
                        <a:buSzTx/>
                        <a:buFontTx/>
                        <a:buNone/>
                        <a:tabLst/>
                        <a:defRPr/>
                      </a:pPr>
                      <a:r>
                        <a:rPr lang="tr-TR" sz="1000" baseline="0" dirty="0" smtClean="0"/>
                        <a:t>Toplantının duyurular bölümünde, Kulüp Saymanımız Murat Doğru, Ağustos ayında yapılacak Evlenme Törenleri ve bu dönemde mezun olacak bursiyerlerimiz yerine 2 yeni bursiyer seçileceğini, konu ile ilgili başvuruların 15 gün içinde yapılması gerekliliğini duyurdu.</a:t>
                      </a:r>
                    </a:p>
                    <a:p>
                      <a:pPr marL="0" marR="0" indent="0" algn="just" defTabSz="736549" rtl="0" eaLnBrk="1" fontAlgn="auto" latinLnBrk="0" hangingPunct="1">
                        <a:lnSpc>
                          <a:spcPct val="100000"/>
                        </a:lnSpc>
                        <a:spcBef>
                          <a:spcPts val="0"/>
                        </a:spcBef>
                        <a:spcAft>
                          <a:spcPts val="0"/>
                        </a:spcAft>
                        <a:buClrTx/>
                        <a:buSzTx/>
                        <a:buFontTx/>
                        <a:buNone/>
                        <a:tabLst/>
                        <a:defRPr/>
                      </a:pPr>
                      <a:r>
                        <a:rPr lang="tr-TR" sz="1000" baseline="0" dirty="0" smtClean="0"/>
                        <a:t>Başkanımız, 01 Temmuz’da yapılan Anıtkabir Ziyareti ile  Bayramın 1. günü Bayramlaşma nedeniyle Bodrum’da bazı dostlarımız ile Balıkçı Hasan’da  bir araya gelmelerinden bahsetti. Ayrıca, 21 Temmuz’da eşli toplantıda Dönemin Birinci Asamlesi’nin yapılacağını, 28 Temmuz toplantısının mutat toplantı olacağını duyurdu.Ünye’de yapılacak Vakıf Semineri, Yeni üye kazanımı için emekli Rotaractlara ve Uzun Dönem Gençlik Proğramına yönelik katılımlar hakkında bilgi verdi. GDB. Selçuk Menteş dostumuz, rahatsızlığı nedeniyle göreceği uzun dönemli tedavi için bu dönem toplantılara katılamayacağını duyurdu. Başkanımız ve tüm dostlarımız Selçuk Menteş dostumuzu her zaman kulüpte görmek istediğimizi belirterek, kendisine acil şifalar dilediler.Başkanımız duyuruların ardından Son Söz ve Haftanın Sözü için dostlarımıza söz verdi. Başkanımız, toplantıyı «Rotary İnsanlığa Hizmet Eder»  iyi dilekleri ile kapattı.</a:t>
                      </a:r>
                      <a:endParaRPr lang="tr-TR" sz="1000" dirty="0"/>
                    </a:p>
                  </a:txBody>
                  <a:tcPr marL="71057" marR="71057" marT="37806" marB="37806"/>
                </a:tc>
                <a:tc hMerge="1">
                  <a:txBody>
                    <a:bodyPr/>
                    <a:lstStyle/>
                    <a:p>
                      <a:endParaRPr lang="tr-TR" sz="1000" dirty="0"/>
                    </a:p>
                  </a:txBody>
                  <a:tcPr marL="71057" marR="71057" marT="37806" marB="37806"/>
                </a:tc>
              </a:tr>
              <a:tr h="306651">
                <a:tc gridSpan="2">
                  <a:txBody>
                    <a:bodyPr/>
                    <a:lstStyle/>
                    <a:p>
                      <a:r>
                        <a:rPr lang="tr-TR" sz="1000" b="1" dirty="0" smtClean="0"/>
                        <a:t>Haftanın</a:t>
                      </a:r>
                      <a:r>
                        <a:rPr lang="tr-TR" sz="1000" b="1" baseline="0" dirty="0" smtClean="0"/>
                        <a:t> Sözü: </a:t>
                      </a:r>
                    </a:p>
                    <a:p>
                      <a:pPr lvl="1"/>
                      <a:r>
                        <a:rPr lang="tr-TR" sz="1000" b="0" kern="1200" baseline="0" dirty="0" smtClean="0">
                          <a:solidFill>
                            <a:schemeClr val="tx1"/>
                          </a:solidFill>
                          <a:latin typeface="+mn-lt"/>
                          <a:ea typeface="+mn-ea"/>
                          <a:cs typeface="+mn-cs"/>
                        </a:rPr>
                        <a:t>Selçuk Menteş dostumuzdan «Halk İçinde Muteber Bir Nesne Yok Devlet Gibi, Olmaya Devlet Cihanda Bir Nefes Sıhhat Gibi</a:t>
                      </a:r>
                      <a:r>
                        <a:rPr lang="tr-TR" sz="1000" kern="1200" baseline="0" dirty="0" smtClean="0">
                          <a:solidFill>
                            <a:schemeClr val="tx1"/>
                          </a:solidFill>
                          <a:latin typeface="+mn-lt"/>
                          <a:ea typeface="+mn-ea"/>
                          <a:cs typeface="+mn-cs"/>
                        </a:rPr>
                        <a:t>»</a:t>
                      </a:r>
                      <a:endParaRPr lang="tr-TR" sz="1000" kern="1200" baseline="0" dirty="0">
                        <a:solidFill>
                          <a:schemeClr val="tx1"/>
                        </a:solidFill>
                        <a:latin typeface="+mn-lt"/>
                        <a:ea typeface="+mn-ea"/>
                        <a:cs typeface="+mn-cs"/>
                      </a:endParaRPr>
                    </a:p>
                  </a:txBody>
                  <a:tcPr marL="71057" marR="71057" marT="37806" marB="37806"/>
                </a:tc>
                <a:tc hMerge="1">
                  <a:txBody>
                    <a:bodyPr/>
                    <a:lstStyle/>
                    <a:p>
                      <a:endParaRPr lang="tr-TR" sz="1000" dirty="0"/>
                    </a:p>
                  </a:txBody>
                  <a:tcPr marL="71057" marR="71057" marT="37806" marB="37806"/>
                </a:tc>
              </a:tr>
            </a:tbl>
          </a:graphicData>
        </a:graphic>
      </p:graphicFrame>
    </p:spTree>
    <p:extLst>
      <p:ext uri="{BB962C8B-B14F-4D97-AF65-F5344CB8AC3E}">
        <p14:creationId xmlns:p14="http://schemas.microsoft.com/office/powerpoint/2010/main" val="8003577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947144" y="108223"/>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1502.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159655871"/>
              </p:ext>
            </p:extLst>
          </p:nvPr>
        </p:nvGraphicFramePr>
        <p:xfrm>
          <a:off x="202545" y="468263"/>
          <a:ext cx="4910346" cy="6788115"/>
        </p:xfrm>
        <a:graphic>
          <a:graphicData uri="http://schemas.openxmlformats.org/drawingml/2006/table">
            <a:tbl>
              <a:tblPr firstRow="1" bandRow="1">
                <a:tableStyleId>{2D5ABB26-0587-4C30-8999-92F81FD0307C}</a:tableStyleId>
              </a:tblPr>
              <a:tblGrid>
                <a:gridCol w="1454862"/>
                <a:gridCol w="3455484"/>
              </a:tblGrid>
              <a:tr h="306651">
                <a:tc>
                  <a:txBody>
                    <a:bodyPr/>
                    <a:lstStyle/>
                    <a:p>
                      <a:r>
                        <a:rPr lang="tr-TR" sz="1000" b="1" dirty="0" smtClean="0"/>
                        <a:t>Toplantı Tarihi</a:t>
                      </a:r>
                      <a:endParaRPr lang="tr-TR" sz="1000" b="1" dirty="0"/>
                    </a:p>
                  </a:txBody>
                  <a:tcPr marL="71057" marR="71057" marT="37806" marB="37806"/>
                </a:tc>
                <a:tc>
                  <a:txBody>
                    <a:bodyPr/>
                    <a:lstStyle/>
                    <a:p>
                      <a:r>
                        <a:rPr lang="tr-TR" sz="1000" dirty="0" smtClean="0"/>
                        <a:t>21.07.2016</a:t>
                      </a:r>
                      <a:endParaRPr lang="tr-TR" sz="1000" dirty="0"/>
                    </a:p>
                  </a:txBody>
                  <a:tcPr marL="71057" marR="71057" marT="37806" marB="37806"/>
                </a:tc>
              </a:tr>
              <a:tr h="306651">
                <a:tc>
                  <a:txBody>
                    <a:bodyPr/>
                    <a:lstStyle/>
                    <a:p>
                      <a:r>
                        <a:rPr lang="tr-TR" sz="1000" b="1" smtClean="0"/>
                        <a:t>İlk Gelen Dostumuz</a:t>
                      </a:r>
                      <a:endParaRPr lang="tr-TR" sz="1000" b="1" dirty="0"/>
                    </a:p>
                  </a:txBody>
                  <a:tcPr marL="71057" marR="71057" marT="37806" marB="37806"/>
                </a:tc>
                <a:tc>
                  <a:txBody>
                    <a:bodyPr/>
                    <a:lstStyle/>
                    <a:p>
                      <a:r>
                        <a:rPr lang="tr-TR" sz="1000" dirty="0" smtClean="0"/>
                        <a:t>Emre Öztürk</a:t>
                      </a:r>
                      <a:endParaRPr lang="tr-TR" sz="1000" dirty="0"/>
                    </a:p>
                  </a:txBody>
                  <a:tcPr marL="71057" marR="71057" marT="37806" marB="37806"/>
                </a:tc>
              </a:tr>
              <a:tr h="306651">
                <a:tc>
                  <a:txBody>
                    <a:bodyPr/>
                    <a:lstStyle/>
                    <a:p>
                      <a:r>
                        <a:rPr lang="tr-TR" sz="1000" b="1" smtClean="0"/>
                        <a:t>Devam Oranımız</a:t>
                      </a:r>
                      <a:endParaRPr lang="tr-TR" sz="1000" b="1" dirty="0"/>
                    </a:p>
                  </a:txBody>
                  <a:tcPr marL="71057" marR="71057" marT="37806" marB="37806"/>
                </a:tc>
                <a:tc>
                  <a:txBody>
                    <a:bodyPr/>
                    <a:lstStyle/>
                    <a:p>
                      <a:r>
                        <a:rPr lang="tr-TR" sz="1000" dirty="0" smtClean="0"/>
                        <a:t>%74</a:t>
                      </a:r>
                      <a:endParaRPr lang="tr-TR" sz="1000" dirty="0"/>
                    </a:p>
                  </a:txBody>
                  <a:tcPr marL="71057" marR="71057" marT="37806" marB="37806"/>
                </a:tc>
              </a:tr>
              <a:tr h="306651">
                <a:tc>
                  <a:txBody>
                    <a:bodyPr/>
                    <a:lstStyle/>
                    <a:p>
                      <a:r>
                        <a:rPr lang="tr-TR" sz="1000" b="1" smtClean="0"/>
                        <a:t>Mazeretli Dostlarımız</a:t>
                      </a:r>
                      <a:endParaRPr lang="tr-TR" sz="1000" b="1" dirty="0"/>
                    </a:p>
                  </a:txBody>
                  <a:tcPr marL="71057" marR="71057" marT="37806" marB="37806"/>
                </a:tc>
                <a:tc>
                  <a:txBody>
                    <a:bodyPr/>
                    <a:lstStyle/>
                    <a:p>
                      <a:r>
                        <a:rPr lang="tr-TR" sz="1000" dirty="0" smtClean="0"/>
                        <a:t>Eran Sözen, Sinan Onat, Mert Özmut, Ayhan İldam</a:t>
                      </a:r>
                      <a:r>
                        <a:rPr lang="tr-TR" sz="1000" baseline="0" dirty="0" smtClean="0"/>
                        <a:t>, </a:t>
                      </a:r>
                      <a:endParaRPr lang="tr-TR" sz="1000" dirty="0"/>
                    </a:p>
                  </a:txBody>
                  <a:tcPr marL="71057" marR="71057" marT="37806" marB="37806"/>
                </a:tc>
              </a:tr>
              <a:tr h="213977">
                <a:tc>
                  <a:txBody>
                    <a:bodyPr/>
                    <a:lstStyle/>
                    <a:p>
                      <a:r>
                        <a:rPr lang="tr-TR" sz="1000" b="1" smtClean="0"/>
                        <a:t>Konuklarımız</a:t>
                      </a:r>
                      <a:endParaRPr lang="tr-TR" sz="1000" b="1" dirty="0"/>
                    </a:p>
                  </a:txBody>
                  <a:tcPr marL="71057" marR="71057" marT="37806" marB="37806"/>
                </a:tc>
                <a:tc>
                  <a:txBody>
                    <a:bodyPr/>
                    <a:lstStyle/>
                    <a:p>
                      <a:endParaRPr lang="tr-TR" sz="1000" dirty="0"/>
                    </a:p>
                  </a:txBody>
                  <a:tcPr marL="71057" marR="71057" marT="37806" marB="37806"/>
                </a:tc>
              </a:tr>
              <a:tr h="306651">
                <a:tc gridSpan="2">
                  <a:txBody>
                    <a:bodyPr/>
                    <a:lstStyle/>
                    <a:p>
                      <a:pPr lvl="1"/>
                      <a:r>
                        <a:rPr lang="tr-TR" sz="1000" dirty="0" smtClean="0"/>
                        <a:t>17.Grup Kulüpleri Guvernör Yardımcısı  Engin Bulut ve Sevgili Eşi Sema</a:t>
                      </a:r>
                    </a:p>
                    <a:p>
                      <a:pPr lvl="1"/>
                      <a:endParaRPr lang="tr-TR" sz="1000" dirty="0"/>
                    </a:p>
                  </a:txBody>
                  <a:tcPr marL="71057" marR="71057" marT="37806" marB="37806"/>
                </a:tc>
                <a:tc hMerge="1">
                  <a:txBody>
                    <a:bodyPr/>
                    <a:lstStyle/>
                    <a:p>
                      <a:endParaRPr lang="tr-TR" sz="1000" dirty="0"/>
                    </a:p>
                  </a:txBody>
                  <a:tcPr marL="71057" marR="71057" marT="37806" marB="37806"/>
                </a:tc>
              </a:tr>
              <a:tr h="181617">
                <a:tc>
                  <a:txBody>
                    <a:bodyPr/>
                    <a:lstStyle/>
                    <a:p>
                      <a:r>
                        <a:rPr lang="tr-TR" sz="1000" b="1" smtClean="0"/>
                        <a:t>Mutlu Günler</a:t>
                      </a:r>
                      <a:endParaRPr lang="tr-TR" sz="1000" b="1" dirty="0"/>
                    </a:p>
                  </a:txBody>
                  <a:tcPr marL="71057" marR="71057" marT="37806" marB="37806"/>
                </a:tc>
                <a:tc>
                  <a:txBody>
                    <a:bodyPr/>
                    <a:lstStyle/>
                    <a:p>
                      <a:endParaRPr lang="tr-TR" sz="1000" dirty="0"/>
                    </a:p>
                  </a:txBody>
                  <a:tcPr marL="71057" marR="71057" marT="37806" marB="37806"/>
                </a:tc>
              </a:tr>
              <a:tr h="306651">
                <a:tc gridSpan="2">
                  <a:txBody>
                    <a:bodyPr/>
                    <a:lstStyle/>
                    <a:p>
                      <a:pPr lvl="1"/>
                      <a:r>
                        <a:rPr lang="tr-TR" sz="1000" baseline="0" dirty="0" smtClean="0"/>
                        <a:t>18 Temmuz - Engin-Rabia Bülbül dostlarımızın oğlu Kaan’ın doğumgünü</a:t>
                      </a:r>
                      <a:endParaRPr lang="tr-TR" sz="1000" dirty="0" smtClean="0"/>
                    </a:p>
                    <a:p>
                      <a:pPr lvl="1"/>
                      <a:r>
                        <a:rPr lang="tr-TR" sz="1000" dirty="0" smtClean="0"/>
                        <a:t>21 Temmuz - Ahmet Gürcan Kumrulu ve Engin Kumrulu dostlarımızın evlilik yıldönümü</a:t>
                      </a:r>
                    </a:p>
                    <a:p>
                      <a:pPr lvl="1"/>
                      <a:r>
                        <a:rPr lang="tr-TR" sz="1000" dirty="0" smtClean="0"/>
                        <a:t>24 Temmuz - Lale Akyol dostumuzun doğum günü</a:t>
                      </a:r>
                    </a:p>
                    <a:p>
                      <a:pPr lvl="1"/>
                      <a:endParaRPr lang="tr-TR" sz="1000" dirty="0"/>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1000" b="1" dirty="0" smtClean="0"/>
                        <a:t>Toplantı Akışı </a:t>
                      </a:r>
                    </a:p>
                    <a:p>
                      <a:pPr lvl="1" algn="just"/>
                      <a:r>
                        <a:rPr lang="tr-TR" sz="1000" dirty="0" smtClean="0"/>
                        <a:t>Dönemimizin 2. toplantısı Eşli toplantı olarak yapıldı. Başkanımız Cengiz</a:t>
                      </a:r>
                      <a:r>
                        <a:rPr lang="tr-TR" sz="1000" baseline="0" dirty="0" smtClean="0"/>
                        <a:t> Kaya tarafından toplantının başında «Toplantı Gündemi» değerli dostlarımıza duyuruldu.</a:t>
                      </a:r>
                    </a:p>
                    <a:p>
                      <a:pPr lvl="1" algn="just"/>
                      <a:r>
                        <a:rPr lang="tr-TR" sz="1000" baseline="0" dirty="0" smtClean="0"/>
                        <a:t>Katılım Oranımız, Mazeretli Dostlarımız, Mutlu Gün bilgilendirilmeleri ve Kulüp haberleri Genel Sekreterliğe vekalet eden Murat Doğru tarafından yapıldı.</a:t>
                      </a:r>
                    </a:p>
                    <a:p>
                      <a:pPr lvl="1" algn="just"/>
                      <a:r>
                        <a:rPr lang="tr-TR" sz="1000" baseline="0" dirty="0" smtClean="0"/>
                        <a:t>Cengiz Kaya Başkanımız, Lale İldam dostumuzun hastalığının tekrarlanması nedeniyle, tekrar hastahaneye yatırıldığını ve geçmiş olsun dileklerini iletti. Ziyaretçi kabul edilmediğini, telefon ile iletişim kurulabileceği dostlarımıza bildirdi.   </a:t>
                      </a:r>
                    </a:p>
                    <a:p>
                      <a:pPr lvl="1" algn="just"/>
                      <a:r>
                        <a:rPr lang="tr-TR" sz="1000" baseline="0" dirty="0" smtClean="0"/>
                        <a:t>Toplantının «İlk Kulüp Asamblesi» bölümünde, sırasıyla Kulüp Komite Başkanları komiteleri hakkında sunuşlarını yapıp, projeleri hakkında  toplantıya katılan konuklarımızı, dostlarımızı ve eşlerimizi bilgilendirdiler.</a:t>
                      </a:r>
                    </a:p>
                    <a:p>
                      <a:pPr lvl="1" algn="just"/>
                      <a:r>
                        <a:rPr lang="tr-TR" sz="1000" baseline="0" dirty="0" smtClean="0"/>
                        <a:t>Guvernör Yardımcımız Engin Bozkurt söz alarak, Kulübümüz, yapılan asamblemiz ve projelerimiz hakkında takdirlerini belirtti. Rtn. Gence Erdağı dostumuza «Benefactor Beratı»nı da takdim eden  Guvernör Yardımcımız Engin Bozkurt, UR ve 2430 Bölge hedefleri ve beklentilerini bizlere iletti.</a:t>
                      </a:r>
                    </a:p>
                    <a:p>
                      <a:pPr lvl="1" algn="just"/>
                      <a:r>
                        <a:rPr lang="tr-TR" sz="1000" baseline="0" dirty="0" smtClean="0"/>
                        <a:t>Asamble sonrası, Başkanımız toplantıyı en iyi dilekler ile kapatırken, tüm dostlarımıza ve değerli eşlerine toplantıya katıldıkları için teşekkür edip, mutluluk, sağlık ve esenlikler dolu bir hafta diledi.</a:t>
                      </a:r>
                    </a:p>
                    <a:p>
                      <a:pPr lvl="1" algn="just"/>
                      <a:endParaRPr lang="tr-TR" sz="1000" baseline="0" dirty="0" smtClean="0"/>
                    </a:p>
                    <a:p>
                      <a:r>
                        <a:rPr lang="tr-TR" sz="1000" b="1" dirty="0" smtClean="0"/>
                        <a:t>Haftanın</a:t>
                      </a:r>
                      <a:r>
                        <a:rPr lang="tr-TR" sz="1000" b="1" baseline="0" dirty="0" smtClean="0"/>
                        <a:t> Sözü: </a:t>
                      </a:r>
                    </a:p>
                    <a:p>
                      <a:pPr lvl="1"/>
                      <a:r>
                        <a:rPr lang="tr-TR" sz="1000" b="0" kern="1200" baseline="0" dirty="0" smtClean="0">
                          <a:solidFill>
                            <a:schemeClr val="tx1"/>
                          </a:solidFill>
                          <a:latin typeface="+mn-lt"/>
                          <a:ea typeface="+mn-ea"/>
                          <a:cs typeface="+mn-cs"/>
                        </a:rPr>
                        <a:t>Levet Çolak dostumuzdan « Yürüdüğü Yolda İz Bırakmayan, O Yoldan Geçmiş Sayılmaz</a:t>
                      </a:r>
                      <a:r>
                        <a:rPr lang="tr-TR" sz="1000" kern="1200" baseline="0" dirty="0" smtClean="0">
                          <a:solidFill>
                            <a:schemeClr val="tx1"/>
                          </a:solidFill>
                          <a:latin typeface="+mn-lt"/>
                          <a:ea typeface="+mn-ea"/>
                          <a:cs typeface="+mn-cs"/>
                        </a:rPr>
                        <a:t>»</a:t>
                      </a:r>
                    </a:p>
                    <a:p>
                      <a:pPr lvl="1" algn="just"/>
                      <a:endParaRPr lang="tr-TR" sz="1000" dirty="0"/>
                    </a:p>
                  </a:txBody>
                  <a:tcPr marL="71057" marR="71057" marT="37806" marB="37806"/>
                </a:tc>
                <a:tc hMerge="1">
                  <a:txBody>
                    <a:bodyPr/>
                    <a:lstStyle/>
                    <a:p>
                      <a:endParaRPr lang="tr-TR" sz="1000" dirty="0"/>
                    </a:p>
                  </a:txBody>
                  <a:tcPr marL="71057" marR="71057" marT="37806" marB="37806"/>
                </a:tc>
              </a:tr>
              <a:tr h="306651">
                <a:tc>
                  <a:txBody>
                    <a:bodyPr/>
                    <a:lstStyle/>
                    <a:p>
                      <a:endParaRPr lang="tr-TR" sz="1000" dirty="0"/>
                    </a:p>
                  </a:txBody>
                  <a:tcPr marL="71057" marR="71057" marT="37806" marB="37806"/>
                </a:tc>
                <a:tc>
                  <a:txBody>
                    <a:bodyPr/>
                    <a:lstStyle/>
                    <a:p>
                      <a:endParaRPr lang="tr-TR" sz="1000" dirty="0"/>
                    </a:p>
                  </a:txBody>
                  <a:tcPr marL="71057" marR="71057" marT="37806" marB="37806"/>
                </a:tc>
              </a:tr>
            </a:tbl>
          </a:graphicData>
        </a:graphic>
      </p:graphicFrame>
    </p:spTree>
    <p:extLst>
      <p:ext uri="{BB962C8B-B14F-4D97-AF65-F5344CB8AC3E}">
        <p14:creationId xmlns:p14="http://schemas.microsoft.com/office/powerpoint/2010/main" val="14506051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3" name="TextBox 2"/>
          <p:cNvSpPr txBox="1"/>
          <p:nvPr/>
        </p:nvSpPr>
        <p:spPr>
          <a:xfrm>
            <a:off x="1947144" y="108223"/>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1503.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val="997006424"/>
              </p:ext>
            </p:extLst>
          </p:nvPr>
        </p:nvGraphicFramePr>
        <p:xfrm>
          <a:off x="202545" y="468263"/>
          <a:ext cx="4910346" cy="7171554"/>
        </p:xfrm>
        <a:graphic>
          <a:graphicData uri="http://schemas.openxmlformats.org/drawingml/2006/table">
            <a:tbl>
              <a:tblPr firstRow="1" bandRow="1">
                <a:tableStyleId>{2D5ABB26-0587-4C30-8999-92F81FD0307C}</a:tableStyleId>
              </a:tblPr>
              <a:tblGrid>
                <a:gridCol w="1454862"/>
                <a:gridCol w="3455484"/>
              </a:tblGrid>
              <a:tr h="306651">
                <a:tc>
                  <a:txBody>
                    <a:bodyPr/>
                    <a:lstStyle/>
                    <a:p>
                      <a:r>
                        <a:rPr lang="tr-TR" sz="1000" b="1" dirty="0" smtClean="0"/>
                        <a:t>Toplantı Tarihi</a:t>
                      </a:r>
                      <a:endParaRPr lang="tr-TR" sz="1000" b="1" dirty="0"/>
                    </a:p>
                  </a:txBody>
                  <a:tcPr marL="71057" marR="71057" marT="37806" marB="37806"/>
                </a:tc>
                <a:tc>
                  <a:txBody>
                    <a:bodyPr/>
                    <a:lstStyle/>
                    <a:p>
                      <a:r>
                        <a:rPr lang="tr-TR" sz="1000" dirty="0" smtClean="0"/>
                        <a:t>28.07.2016</a:t>
                      </a:r>
                      <a:endParaRPr lang="tr-TR" sz="1000" dirty="0"/>
                    </a:p>
                  </a:txBody>
                  <a:tcPr marL="71057" marR="71057" marT="37806" marB="37806"/>
                </a:tc>
              </a:tr>
              <a:tr h="306651">
                <a:tc>
                  <a:txBody>
                    <a:bodyPr/>
                    <a:lstStyle/>
                    <a:p>
                      <a:r>
                        <a:rPr lang="tr-TR" sz="1000" b="1" smtClean="0"/>
                        <a:t>İlk Gelen Dostumuz</a:t>
                      </a:r>
                      <a:endParaRPr lang="tr-TR" sz="1000" b="1" dirty="0"/>
                    </a:p>
                  </a:txBody>
                  <a:tcPr marL="71057" marR="71057" marT="37806" marB="37806"/>
                </a:tc>
                <a:tc>
                  <a:txBody>
                    <a:bodyPr/>
                    <a:lstStyle/>
                    <a:p>
                      <a:r>
                        <a:rPr lang="tr-TR" sz="1000" dirty="0" smtClean="0">
                          <a:solidFill>
                            <a:schemeClr val="tx1"/>
                          </a:solidFill>
                        </a:rPr>
                        <a:t>Emre Öztürk</a:t>
                      </a:r>
                      <a:endParaRPr lang="tr-TR" sz="1000" dirty="0">
                        <a:solidFill>
                          <a:schemeClr val="tx1"/>
                        </a:solidFill>
                      </a:endParaRPr>
                    </a:p>
                  </a:txBody>
                  <a:tcPr marL="71057" marR="71057" marT="37806" marB="37806"/>
                </a:tc>
              </a:tr>
              <a:tr h="306651">
                <a:tc>
                  <a:txBody>
                    <a:bodyPr/>
                    <a:lstStyle/>
                    <a:p>
                      <a:r>
                        <a:rPr lang="tr-TR" sz="1000" b="1" smtClean="0"/>
                        <a:t>Devam Oranımız</a:t>
                      </a:r>
                      <a:endParaRPr lang="tr-TR" sz="1000" b="1" dirty="0"/>
                    </a:p>
                  </a:txBody>
                  <a:tcPr marL="71057" marR="71057" marT="37806" marB="37806"/>
                </a:tc>
                <a:tc>
                  <a:txBody>
                    <a:bodyPr/>
                    <a:lstStyle/>
                    <a:p>
                      <a:r>
                        <a:rPr lang="tr-TR" sz="1000" dirty="0" smtClean="0">
                          <a:solidFill>
                            <a:schemeClr val="tx1"/>
                          </a:solidFill>
                        </a:rPr>
                        <a:t>%83</a:t>
                      </a:r>
                      <a:endParaRPr lang="tr-TR" sz="1000" dirty="0">
                        <a:solidFill>
                          <a:schemeClr val="tx1"/>
                        </a:solidFill>
                      </a:endParaRPr>
                    </a:p>
                  </a:txBody>
                  <a:tcPr marL="71057" marR="71057" marT="37806" marB="37806"/>
                </a:tc>
              </a:tr>
              <a:tr h="306651">
                <a:tc>
                  <a:txBody>
                    <a:bodyPr/>
                    <a:lstStyle/>
                    <a:p>
                      <a:r>
                        <a:rPr lang="tr-TR" sz="1000" b="1" smtClean="0"/>
                        <a:t>Mazeretli Dostlarımız</a:t>
                      </a:r>
                      <a:endParaRPr lang="tr-TR" sz="1000" b="1" dirty="0"/>
                    </a:p>
                  </a:txBody>
                  <a:tcPr marL="71057" marR="71057" marT="37806" marB="37806"/>
                </a:tc>
                <a:tc>
                  <a:txBody>
                    <a:bodyPr/>
                    <a:lstStyle/>
                    <a:p>
                      <a:r>
                        <a:rPr lang="tr-TR" sz="1000" dirty="0" smtClean="0">
                          <a:solidFill>
                            <a:schemeClr val="tx1"/>
                          </a:solidFill>
                        </a:rPr>
                        <a:t>Sinan Onat, Ayhan İldam</a:t>
                      </a:r>
                      <a:r>
                        <a:rPr lang="tr-TR" sz="1000" baseline="0" dirty="0" smtClean="0">
                          <a:solidFill>
                            <a:schemeClr val="tx1"/>
                          </a:solidFill>
                        </a:rPr>
                        <a:t>, </a:t>
                      </a:r>
                      <a:endParaRPr lang="tr-TR" sz="1000" dirty="0">
                        <a:solidFill>
                          <a:schemeClr val="tx1"/>
                        </a:solidFill>
                      </a:endParaRPr>
                    </a:p>
                  </a:txBody>
                  <a:tcPr marL="71057" marR="71057" marT="37806" marB="37806"/>
                </a:tc>
              </a:tr>
              <a:tr h="213977">
                <a:tc>
                  <a:txBody>
                    <a:bodyPr/>
                    <a:lstStyle/>
                    <a:p>
                      <a:r>
                        <a:rPr lang="tr-TR" sz="1000" b="1" smtClean="0"/>
                        <a:t>Konuklarımız</a:t>
                      </a:r>
                      <a:endParaRPr lang="tr-TR" sz="1000" b="1" dirty="0"/>
                    </a:p>
                  </a:txBody>
                  <a:tcPr marL="71057" marR="71057" marT="37806" marB="37806"/>
                </a:tc>
                <a:tc>
                  <a:txBody>
                    <a:bodyPr/>
                    <a:lstStyle/>
                    <a:p>
                      <a:endParaRPr lang="tr-TR" sz="1000" dirty="0">
                        <a:solidFill>
                          <a:srgbClr val="FF0000"/>
                        </a:solidFill>
                      </a:endParaRPr>
                    </a:p>
                  </a:txBody>
                  <a:tcPr marL="71057" marR="71057" marT="37806" marB="37806"/>
                </a:tc>
              </a:tr>
              <a:tr h="306651">
                <a:tc gridSpan="2">
                  <a:txBody>
                    <a:bodyPr/>
                    <a:lstStyle/>
                    <a:p>
                      <a:pPr lvl="1"/>
                      <a:r>
                        <a:rPr lang="tr-TR" sz="1000" dirty="0" smtClean="0">
                          <a:solidFill>
                            <a:schemeClr val="tx1"/>
                          </a:solidFill>
                        </a:rPr>
                        <a:t>Uzun Dönem Değişim Proğramı öğrencimiz  Mert Çağrı Danışman.</a:t>
                      </a:r>
                      <a:endParaRPr lang="tr-TR" sz="1000" dirty="0">
                        <a:solidFill>
                          <a:schemeClr val="tx1"/>
                        </a:solidFill>
                      </a:endParaRPr>
                    </a:p>
                  </a:txBody>
                  <a:tcPr marL="71057" marR="71057" marT="37806" marB="37806"/>
                </a:tc>
                <a:tc hMerge="1">
                  <a:txBody>
                    <a:bodyPr/>
                    <a:lstStyle/>
                    <a:p>
                      <a:endParaRPr lang="tr-TR" sz="1000" dirty="0"/>
                    </a:p>
                  </a:txBody>
                  <a:tcPr marL="71057" marR="71057" marT="37806" marB="37806"/>
                </a:tc>
              </a:tr>
              <a:tr h="181617">
                <a:tc>
                  <a:txBody>
                    <a:bodyPr/>
                    <a:lstStyle/>
                    <a:p>
                      <a:r>
                        <a:rPr lang="tr-TR" sz="1000" b="1" smtClean="0"/>
                        <a:t>Mutlu Günler</a:t>
                      </a:r>
                      <a:endParaRPr lang="tr-TR" sz="1000" b="1" dirty="0"/>
                    </a:p>
                  </a:txBody>
                  <a:tcPr marL="71057" marR="71057" marT="37806" marB="37806"/>
                </a:tc>
                <a:tc>
                  <a:txBody>
                    <a:bodyPr/>
                    <a:lstStyle/>
                    <a:p>
                      <a:endParaRPr lang="tr-TR" sz="1000" dirty="0"/>
                    </a:p>
                  </a:txBody>
                  <a:tcPr marL="71057" marR="71057" marT="37806" marB="37806"/>
                </a:tc>
              </a:tr>
              <a:tr h="306651">
                <a:tc gridSpan="2">
                  <a:txBody>
                    <a:bodyPr/>
                    <a:lstStyle/>
                    <a:p>
                      <a:pPr lvl="1"/>
                      <a:r>
                        <a:rPr lang="tr-TR" sz="1000" dirty="0" smtClean="0"/>
                        <a:t>25 Temmuz - Abdullah Küreğibüyük</a:t>
                      </a:r>
                      <a:r>
                        <a:rPr lang="tr-TR" sz="1000" baseline="0" dirty="0" smtClean="0"/>
                        <a:t> dostumuzun doğum günü</a:t>
                      </a:r>
                    </a:p>
                    <a:p>
                      <a:pPr lvl="1"/>
                      <a:r>
                        <a:rPr lang="tr-TR" sz="1000" baseline="0" dirty="0" smtClean="0"/>
                        <a:t>28 Temmuz – Birgül Küreğibüyük dostumuzun doğum günü</a:t>
                      </a:r>
                      <a:endParaRPr lang="tr-TR" sz="1000" dirty="0" smtClean="0"/>
                    </a:p>
                    <a:p>
                      <a:pPr lvl="1"/>
                      <a:r>
                        <a:rPr lang="tr-TR" sz="1000" dirty="0" smtClean="0"/>
                        <a:t>30 Temmuz -  İrfan-Tülin Kandemir dostlarımızın kızı Pelin’in doğum günü</a:t>
                      </a:r>
                    </a:p>
                    <a:p>
                      <a:pPr lvl="1"/>
                      <a:endParaRPr lang="tr-TR" sz="1000" dirty="0"/>
                    </a:p>
                  </a:txBody>
                  <a:tcPr marL="71057" marR="71057" marT="37806" marB="37806"/>
                </a:tc>
                <a:tc hMerge="1">
                  <a:txBody>
                    <a:bodyPr/>
                    <a:lstStyle/>
                    <a:p>
                      <a:endParaRPr lang="tr-TR" sz="1000" dirty="0"/>
                    </a:p>
                  </a:txBody>
                  <a:tcPr marL="71057" marR="71057" marT="37806" marB="37806"/>
                </a:tc>
              </a:tr>
              <a:tr h="306651">
                <a:tc gridSpan="2">
                  <a:txBody>
                    <a:bodyPr/>
                    <a:lstStyle/>
                    <a:p>
                      <a:pPr algn="just"/>
                      <a:r>
                        <a:rPr lang="tr-TR" sz="1000" b="1" dirty="0" smtClean="0"/>
                        <a:t>Toplantı Akışı </a:t>
                      </a:r>
                    </a:p>
                    <a:p>
                      <a:pPr lvl="1" algn="just"/>
                      <a:r>
                        <a:rPr lang="tr-TR" sz="1000" dirty="0" smtClean="0"/>
                        <a:t>Dönemimizin 3. toplantısında  Başkanımız Cengiz</a:t>
                      </a:r>
                      <a:r>
                        <a:rPr lang="tr-TR" sz="1000" baseline="0" dirty="0" smtClean="0"/>
                        <a:t> Kaya tarafından toplantının başında «Toplantı Gündemi» değerli dostlarımıza duyuruldu. Misafirimiz Uzun Dönem öğrencimiz Mert Çağrı Danışman’ın dostlarımıza tanıtılmasından sonra, Kulüp Genel Sekreteri Mert Özmut tarafından, Katılım Oranımız, Mazeretli Dostlarımız, Mutlu Gün bilgilendirilmeleri yapıldı. Lale İldam dostumuzun, hastahaneden eve çıktığı, ilaç tedavisinin evde sürdürüldüğü ve durumunun iyi olduğu dostlarımıza duyuruldu.</a:t>
                      </a:r>
                    </a:p>
                    <a:p>
                      <a:pPr lvl="1" algn="just"/>
                      <a:r>
                        <a:rPr lang="tr-TR" sz="1000" baseline="0" dirty="0" smtClean="0"/>
                        <a:t>Amerika’ya Uzun Dönem öğrencisi olarak  gidecek olan Mert Çağrı Danışman kendisini, dostlarımıza tanıttı.</a:t>
                      </a:r>
                    </a:p>
                    <a:p>
                      <a:pPr lvl="1" algn="just"/>
                      <a:r>
                        <a:rPr lang="tr-TR" sz="1000" baseline="0" dirty="0" smtClean="0"/>
                        <a:t>Bu dönem ilk defa yapılan «Göğe Selam» seansında, 1989-1990 yıllarında Kulübümüze başkanlık yapmış olan ve 16.Temmuz 2011 yılında kaybettiğimiz GDB. Hüsamettin Yarımsakal ile  1985-1986 yıllarında Kulüp ve Kurucu Başkanımız olan ve 18 Temmuz 2008 tarhinde kaybettiğimiz GDB. Berdan Akalın anıldı. Dostlarımızın örnek liderlikleri ve birlikte yaşanan anektodlar, Gelecek Dönem Guvernörü Serdar Ünlü, GDB. Levent Çolak ve GBD. Veli Mörel tarafından dostlarımıza anlatıldı. </a:t>
                      </a:r>
                    </a:p>
                    <a:p>
                      <a:pPr lvl="1" algn="just"/>
                      <a:r>
                        <a:rPr lang="tr-TR" sz="1000" baseline="0" dirty="0" smtClean="0"/>
                        <a:t>«Tarihte Bu Ay» seansında Temmuz Ayı’nda yaşanmış önemli olaylar dostlarımıza aktarıldı.</a:t>
                      </a:r>
                    </a:p>
                    <a:p>
                      <a:pPr lvl="1" algn="just"/>
                      <a:r>
                        <a:rPr lang="tr-TR" sz="1000" baseline="0" dirty="0" smtClean="0"/>
                        <a:t>Duyurular Bölümünde, GDB. Emre Öztürk Sanatçılar ile yapılması düşünülen  proje ile ilgili bilgi verdi. Dostlarımızın. bu proje ile ilgili görüşlerinin alınmasından sonra, GDB. Haluk Yüceel tarafından BES ‘te giyilecek elbise konusunda bilgi aktarıldı.</a:t>
                      </a:r>
                    </a:p>
                    <a:p>
                      <a:pPr lvl="1" algn="just"/>
                      <a:r>
                        <a:rPr lang="tr-TR" sz="1000" baseline="0" dirty="0" smtClean="0"/>
                        <a:t>Başkanımız toplantıyı en iyi dilekler ile kapatırken, tüm dostlarımıza toplantıya katıldıkları için teşekkür edip, mutluluk, sağlık ve esenlikler dolu bir hafta diledi.</a:t>
                      </a:r>
                    </a:p>
                    <a:p>
                      <a:pPr lvl="1" algn="just"/>
                      <a:endParaRPr lang="tr-TR" sz="1000" baseline="0" dirty="0" smtClean="0"/>
                    </a:p>
                    <a:p>
                      <a:r>
                        <a:rPr lang="tr-TR" sz="1000" b="1" dirty="0" smtClean="0"/>
                        <a:t>Haftanın</a:t>
                      </a:r>
                      <a:r>
                        <a:rPr lang="tr-TR" sz="1000" b="1" baseline="0" dirty="0" smtClean="0"/>
                        <a:t> Sözü: </a:t>
                      </a:r>
                    </a:p>
                    <a:p>
                      <a:pPr algn="ctr"/>
                      <a:r>
                        <a:rPr lang="tr-TR" sz="1000" b="0" kern="1200" baseline="0" dirty="0" smtClean="0">
                          <a:solidFill>
                            <a:schemeClr val="tx1"/>
                          </a:solidFill>
                          <a:latin typeface="+mn-lt"/>
                          <a:ea typeface="+mn-ea"/>
                          <a:cs typeface="+mn-cs"/>
                        </a:rPr>
                        <a:t>Cengiz Kaya Başkanımızdan «</a:t>
                      </a:r>
                      <a:r>
                        <a:rPr lang="tr-TR" sz="1000" b="1" kern="1200" dirty="0" smtClean="0">
                          <a:solidFill>
                            <a:schemeClr val="tx1"/>
                          </a:solidFill>
                          <a:latin typeface="+mn-lt"/>
                          <a:ea typeface="+mn-ea"/>
                          <a:cs typeface="+mn-cs"/>
                        </a:rPr>
                        <a:t>Sorgulanmayan bir hayat yaşanmaya değmez «</a:t>
                      </a:r>
                      <a:endParaRPr lang="tr-TR" sz="4000" b="1" kern="1200" dirty="0" smtClean="0">
                        <a:solidFill>
                          <a:schemeClr val="tx1"/>
                        </a:solidFill>
                        <a:latin typeface="+mn-lt"/>
                        <a:ea typeface="+mn-ea"/>
                        <a:cs typeface="+mn-cs"/>
                      </a:endParaRPr>
                    </a:p>
                    <a:p>
                      <a:pPr algn="ctr"/>
                      <a:r>
                        <a:rPr lang="tr-TR" sz="1000" b="1" kern="1200" dirty="0" smtClean="0">
                          <a:solidFill>
                            <a:schemeClr val="tx1"/>
                          </a:solidFill>
                          <a:latin typeface="+mn-lt"/>
                          <a:ea typeface="+mn-ea"/>
                          <a:cs typeface="+mn-cs"/>
                        </a:rPr>
                        <a:t>SOKRATES</a:t>
                      </a:r>
                      <a:endParaRPr lang="en-US" sz="1000" b="1" kern="1200" dirty="0" smtClean="0">
                        <a:solidFill>
                          <a:schemeClr val="tx1"/>
                        </a:solidFill>
                        <a:latin typeface="+mn-lt"/>
                        <a:ea typeface="+mn-ea"/>
                        <a:cs typeface="+mn-cs"/>
                      </a:endParaRPr>
                    </a:p>
                    <a:p>
                      <a:pPr lvl="1" algn="just"/>
                      <a:endParaRPr lang="tr-TR" sz="1000" dirty="0"/>
                    </a:p>
                  </a:txBody>
                  <a:tcPr marL="71057" marR="71057" marT="37806" marB="37806"/>
                </a:tc>
                <a:tc hMerge="1">
                  <a:txBody>
                    <a:bodyPr/>
                    <a:lstStyle/>
                    <a:p>
                      <a:endParaRPr lang="tr-TR" sz="1000" dirty="0"/>
                    </a:p>
                  </a:txBody>
                  <a:tcPr marL="71057" marR="71057" marT="37806" marB="37806"/>
                </a:tc>
              </a:tr>
              <a:tr h="306651">
                <a:tc>
                  <a:txBody>
                    <a:bodyPr/>
                    <a:lstStyle/>
                    <a:p>
                      <a:endParaRPr lang="tr-TR" sz="1000" dirty="0"/>
                    </a:p>
                  </a:txBody>
                  <a:tcPr marL="71057" marR="71057" marT="37806" marB="37806"/>
                </a:tc>
                <a:tc>
                  <a:txBody>
                    <a:bodyPr/>
                    <a:lstStyle/>
                    <a:p>
                      <a:endParaRPr lang="tr-TR" sz="1000" dirty="0"/>
                    </a:p>
                  </a:txBody>
                  <a:tcPr marL="71057" marR="71057" marT="37806" marB="37806"/>
                </a:tc>
              </a:tr>
            </a:tbl>
          </a:graphicData>
        </a:graphic>
      </p:graphicFrame>
    </p:spTree>
    <p:extLst>
      <p:ext uri="{BB962C8B-B14F-4D97-AF65-F5344CB8AC3E}">
        <p14:creationId xmlns:p14="http://schemas.microsoft.com/office/powerpoint/2010/main" val="875455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088555" y="4591259"/>
            <a:ext cx="1676411" cy="320595"/>
          </a:xfrm>
          <a:prstGeom prst="rect">
            <a:avLst/>
          </a:prstGeom>
          <a:noFill/>
        </p:spPr>
        <p:txBody>
          <a:bodyPr wrap="none" lIns="73655" tIns="36827" rIns="73655" bIns="36827" rtlCol="0">
            <a:spAutoFit/>
          </a:bodyPr>
          <a:lstStyle/>
          <a:p>
            <a:endParaRPr lang="tr-TR" sz="800" dirty="0" smtClean="0"/>
          </a:p>
          <a:p>
            <a:r>
              <a:rPr lang="tr-TR" sz="800" dirty="0" smtClean="0"/>
              <a:t>Devir Teslim Balomuz  (28.06.2016)</a:t>
            </a:r>
            <a:endParaRPr lang="tr-TR" sz="800" dirty="0"/>
          </a:p>
        </p:txBody>
      </p:sp>
      <p:sp>
        <p:nvSpPr>
          <p:cNvPr id="8" name="TextBox 7"/>
          <p:cNvSpPr txBox="1"/>
          <p:nvPr/>
        </p:nvSpPr>
        <p:spPr>
          <a:xfrm>
            <a:off x="3396151" y="2935075"/>
            <a:ext cx="1860756" cy="197484"/>
          </a:xfrm>
          <a:prstGeom prst="rect">
            <a:avLst/>
          </a:prstGeom>
          <a:noFill/>
        </p:spPr>
        <p:txBody>
          <a:bodyPr wrap="none" lIns="73655" tIns="36827" rIns="73655" bIns="36827" rtlCol="0">
            <a:spAutoFit/>
          </a:bodyPr>
          <a:lstStyle/>
          <a:p>
            <a:r>
              <a:rPr lang="tr-TR" sz="800" dirty="0"/>
              <a:t>Başkanımız ve </a:t>
            </a:r>
            <a:r>
              <a:rPr lang="tr-TR" sz="800" dirty="0" smtClean="0"/>
              <a:t> Sevgili Eşi </a:t>
            </a:r>
            <a:r>
              <a:rPr lang="tr-TR" sz="800" dirty="0"/>
              <a:t>Asamble’deler</a:t>
            </a:r>
          </a:p>
        </p:txBody>
      </p:sp>
      <p:sp>
        <p:nvSpPr>
          <p:cNvPr id="9" name="TextBox 8"/>
          <p:cNvSpPr txBox="1"/>
          <p:nvPr/>
        </p:nvSpPr>
        <p:spPr>
          <a:xfrm>
            <a:off x="600918" y="2916535"/>
            <a:ext cx="2061132" cy="197484"/>
          </a:xfrm>
          <a:prstGeom prst="rect">
            <a:avLst/>
          </a:prstGeom>
          <a:noFill/>
        </p:spPr>
        <p:txBody>
          <a:bodyPr wrap="none" lIns="73655" tIns="36827" rIns="73655" bIns="36827" rtlCol="0">
            <a:spAutoFit/>
          </a:bodyPr>
          <a:lstStyle/>
          <a:p>
            <a:r>
              <a:rPr lang="tr-TR" sz="800" dirty="0" smtClean="0"/>
              <a:t>2016-2017 BES </a:t>
            </a:r>
            <a:r>
              <a:rPr lang="tr-TR" sz="800" dirty="0"/>
              <a:t>&amp; </a:t>
            </a:r>
            <a:r>
              <a:rPr lang="tr-TR" sz="800" dirty="0" smtClean="0"/>
              <a:t>Asamble’sinde Dostlarımız</a:t>
            </a:r>
            <a:endParaRPr lang="tr-TR" sz="800" dirty="0"/>
          </a:p>
        </p:txBody>
      </p:sp>
      <p:sp>
        <p:nvSpPr>
          <p:cNvPr id="10" name="TextBox 9"/>
          <p:cNvSpPr txBox="1"/>
          <p:nvPr/>
        </p:nvSpPr>
        <p:spPr>
          <a:xfrm>
            <a:off x="110386" y="7143313"/>
            <a:ext cx="2667067" cy="320595"/>
          </a:xfrm>
          <a:prstGeom prst="rect">
            <a:avLst/>
          </a:prstGeom>
          <a:noFill/>
        </p:spPr>
        <p:txBody>
          <a:bodyPr wrap="none" lIns="73655" tIns="36827" rIns="73655" bIns="36827" rtlCol="0">
            <a:spAutoFit/>
          </a:bodyPr>
          <a:lstStyle/>
          <a:p>
            <a:r>
              <a:rPr lang="tr-TR" sz="800" dirty="0" smtClean="0"/>
              <a:t>2016-2017 Dönem Guvernörümüz Güner İnci ve Eşi Nagihan </a:t>
            </a:r>
          </a:p>
          <a:p>
            <a:r>
              <a:rPr lang="tr-TR" sz="800" dirty="0" smtClean="0"/>
              <a:t>                                 </a:t>
            </a:r>
            <a:r>
              <a:rPr lang="tr-TR" sz="800" dirty="0"/>
              <a:t>Devir Teslim </a:t>
            </a:r>
            <a:r>
              <a:rPr lang="tr-TR" sz="800" dirty="0" smtClean="0"/>
              <a:t>Balomuzda</a:t>
            </a:r>
            <a:endParaRPr lang="tr-TR" sz="800" dirty="0"/>
          </a:p>
        </p:txBody>
      </p:sp>
      <p:sp>
        <p:nvSpPr>
          <p:cNvPr id="11" name="TextBox 10"/>
          <p:cNvSpPr txBox="1"/>
          <p:nvPr/>
        </p:nvSpPr>
        <p:spPr>
          <a:xfrm>
            <a:off x="3397549" y="7183547"/>
            <a:ext cx="1067270" cy="197484"/>
          </a:xfrm>
          <a:prstGeom prst="rect">
            <a:avLst/>
          </a:prstGeom>
          <a:noFill/>
        </p:spPr>
        <p:txBody>
          <a:bodyPr wrap="none" lIns="73655" tIns="36827" rIns="73655" bIns="36827" rtlCol="0">
            <a:spAutoFit/>
          </a:bodyPr>
          <a:lstStyle/>
          <a:p>
            <a:r>
              <a:rPr lang="tr-TR" sz="800" dirty="0" smtClean="0"/>
              <a:t>Devir Teslim Balomuz </a:t>
            </a:r>
            <a:endParaRPr lang="tr-TR" sz="800" dirty="0"/>
          </a:p>
        </p:txBody>
      </p:sp>
      <p:sp>
        <p:nvSpPr>
          <p:cNvPr id="13" name="Rectangle 12"/>
          <p:cNvSpPr>
            <a:spLocks noChangeArrowheads="1"/>
          </p:cNvSpPr>
          <p:nvPr/>
        </p:nvSpPr>
        <p:spPr bwMode="auto">
          <a:xfrm>
            <a:off x="1030706" y="178446"/>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a:solidFill>
                  <a:srgbClr val="0070C0"/>
                </a:solidFill>
                <a:latin typeface="+mj-lt"/>
              </a:rPr>
              <a:t>Konuşan Fotoğraflar</a:t>
            </a:r>
            <a:endParaRPr lang="tr-TR" altLang="tr-TR" dirty="0">
              <a:solidFill>
                <a:srgbClr val="0070C0"/>
              </a:solidFill>
              <a:latin typeface="+mj-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339" y="540271"/>
            <a:ext cx="3008215" cy="225616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4831" y="540271"/>
            <a:ext cx="1698060" cy="2264079"/>
          </a:xfrm>
          <a:prstGeom prst="rect">
            <a:avLst/>
          </a:prstGeom>
        </p:spPr>
      </p:pic>
      <p:pic>
        <p:nvPicPr>
          <p:cNvPr id="6" name="Picture 5"/>
          <p:cNvPicPr>
            <a:picLocks noChangeAspect="1"/>
          </p:cNvPicPr>
          <p:nvPr/>
        </p:nvPicPr>
        <p:blipFill>
          <a:blip r:embed="rId4"/>
          <a:stretch>
            <a:fillRect/>
          </a:stretch>
        </p:blipFill>
        <p:spPr>
          <a:xfrm>
            <a:off x="83620" y="3334100"/>
            <a:ext cx="5161996" cy="1166611"/>
          </a:xfrm>
          <a:prstGeom prst="rect">
            <a:avLst/>
          </a:prstGeom>
        </p:spPr>
      </p:pic>
      <p:pic>
        <p:nvPicPr>
          <p:cNvPr id="7" name="Picture 6"/>
          <p:cNvPicPr>
            <a:picLocks noChangeAspect="1"/>
          </p:cNvPicPr>
          <p:nvPr/>
        </p:nvPicPr>
        <p:blipFill>
          <a:blip r:embed="rId5"/>
          <a:stretch>
            <a:fillRect/>
          </a:stretch>
        </p:blipFill>
        <p:spPr>
          <a:xfrm>
            <a:off x="207248" y="5292799"/>
            <a:ext cx="2408932" cy="1803258"/>
          </a:xfrm>
          <a:prstGeom prst="rect">
            <a:avLst/>
          </a:prstGeom>
        </p:spPr>
      </p:pic>
      <p:pic>
        <p:nvPicPr>
          <p:cNvPr id="12" name="Picture 11"/>
          <p:cNvPicPr>
            <a:picLocks noChangeAspect="1"/>
          </p:cNvPicPr>
          <p:nvPr/>
        </p:nvPicPr>
        <p:blipFill>
          <a:blip r:embed="rId6"/>
          <a:stretch>
            <a:fillRect/>
          </a:stretch>
        </p:blipFill>
        <p:spPr>
          <a:xfrm>
            <a:off x="2765376" y="5266218"/>
            <a:ext cx="2535883" cy="1898789"/>
          </a:xfrm>
          <a:prstGeom prst="rect">
            <a:avLst/>
          </a:prstGeom>
        </p:spPr>
      </p:pic>
    </p:spTree>
    <p:extLst>
      <p:ext uri="{BB962C8B-B14F-4D97-AF65-F5344CB8AC3E}">
        <p14:creationId xmlns:p14="http://schemas.microsoft.com/office/powerpoint/2010/main" val="1482364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864419" y="7255555"/>
            <a:ext cx="3712225" cy="197484"/>
          </a:xfrm>
          <a:prstGeom prst="rect">
            <a:avLst/>
          </a:prstGeom>
          <a:noFill/>
        </p:spPr>
        <p:txBody>
          <a:bodyPr wrap="none" lIns="73655" tIns="36827" rIns="73655" bIns="36827" rtlCol="0">
            <a:spAutoFit/>
          </a:bodyPr>
          <a:lstStyle/>
          <a:p>
            <a:r>
              <a:rPr lang="tr-TR" sz="800" dirty="0" smtClean="0"/>
              <a:t>1 </a:t>
            </a:r>
            <a:r>
              <a:rPr lang="tr-TR" sz="800" dirty="0"/>
              <a:t>Temmuz’da </a:t>
            </a:r>
            <a:r>
              <a:rPr lang="tr-TR" sz="800" dirty="0" smtClean="0"/>
              <a:t>Bahçelievler Rotary ve Rotaract Kulüpleri Olarak </a:t>
            </a:r>
            <a:r>
              <a:rPr lang="tr-TR" sz="800" dirty="0"/>
              <a:t>Atamızın </a:t>
            </a:r>
            <a:r>
              <a:rPr lang="tr-TR" sz="800" dirty="0" smtClean="0"/>
              <a:t>Huzundaydık</a:t>
            </a:r>
            <a:endParaRPr lang="tr-TR" sz="800" dirty="0"/>
          </a:p>
        </p:txBody>
      </p:sp>
      <p:sp>
        <p:nvSpPr>
          <p:cNvPr id="8" name="TextBox 7"/>
          <p:cNvSpPr txBox="1"/>
          <p:nvPr/>
        </p:nvSpPr>
        <p:spPr>
          <a:xfrm>
            <a:off x="323" y="4807283"/>
            <a:ext cx="2849809" cy="197484"/>
          </a:xfrm>
          <a:prstGeom prst="rect">
            <a:avLst/>
          </a:prstGeom>
          <a:noFill/>
        </p:spPr>
        <p:txBody>
          <a:bodyPr wrap="none" lIns="73655" tIns="36827" rIns="73655" bIns="36827" rtlCol="0">
            <a:spAutoFit/>
          </a:bodyPr>
          <a:lstStyle/>
          <a:p>
            <a:r>
              <a:rPr lang="tr-TR" sz="800" dirty="0" smtClean="0"/>
              <a:t>2015-2016 Dönem Guv. Canan Ersöz  </a:t>
            </a:r>
            <a:r>
              <a:rPr lang="tr-TR" sz="800" dirty="0"/>
              <a:t>Devir Teslim </a:t>
            </a:r>
            <a:r>
              <a:rPr lang="tr-TR" sz="800" dirty="0" smtClean="0"/>
              <a:t>Törenimizde</a:t>
            </a:r>
            <a:endParaRPr lang="tr-TR" sz="800" dirty="0"/>
          </a:p>
        </p:txBody>
      </p:sp>
      <p:sp>
        <p:nvSpPr>
          <p:cNvPr id="9" name="TextBox 8"/>
          <p:cNvSpPr txBox="1"/>
          <p:nvPr/>
        </p:nvSpPr>
        <p:spPr>
          <a:xfrm>
            <a:off x="2215219" y="2498872"/>
            <a:ext cx="953456" cy="197484"/>
          </a:xfrm>
          <a:prstGeom prst="rect">
            <a:avLst/>
          </a:prstGeom>
          <a:noFill/>
        </p:spPr>
        <p:txBody>
          <a:bodyPr wrap="none" lIns="73655" tIns="36827" rIns="73655" bIns="36827" rtlCol="0">
            <a:spAutoFit/>
          </a:bodyPr>
          <a:lstStyle/>
          <a:p>
            <a:r>
              <a:rPr lang="tr-TR" sz="800" dirty="0" smtClean="0"/>
              <a:t>Devir </a:t>
            </a:r>
            <a:r>
              <a:rPr lang="tr-TR" sz="800" dirty="0"/>
              <a:t>Teslim Töreni</a:t>
            </a:r>
          </a:p>
        </p:txBody>
      </p:sp>
      <p:sp>
        <p:nvSpPr>
          <p:cNvPr id="13" name="Rectangle 12"/>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a:solidFill>
                  <a:srgbClr val="0070C0"/>
                </a:solidFill>
                <a:latin typeface="+mj-lt"/>
              </a:rPr>
              <a:t>Konuşan Fotoğraflar</a:t>
            </a:r>
            <a:endParaRPr lang="tr-TR" altLang="tr-TR" dirty="0">
              <a:solidFill>
                <a:srgbClr val="0070C0"/>
              </a:solidFill>
              <a:latin typeface="+mj-lt"/>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83" y="2915300"/>
            <a:ext cx="2486128" cy="1657419"/>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0778" y="2918628"/>
            <a:ext cx="2486129" cy="1657420"/>
          </a:xfrm>
          <a:prstGeom prst="rect">
            <a:avLst/>
          </a:prstGeom>
        </p:spPr>
      </p:pic>
      <p:pic>
        <p:nvPicPr>
          <p:cNvPr id="14" name="Picture 13"/>
          <p:cNvPicPr>
            <a:picLocks noChangeAspect="1"/>
          </p:cNvPicPr>
          <p:nvPr/>
        </p:nvPicPr>
        <p:blipFill>
          <a:blip r:embed="rId4"/>
          <a:stretch>
            <a:fillRect/>
          </a:stretch>
        </p:blipFill>
        <p:spPr>
          <a:xfrm>
            <a:off x="200808" y="5364807"/>
            <a:ext cx="2346487" cy="1759865"/>
          </a:xfrm>
          <a:prstGeom prst="rect">
            <a:avLst/>
          </a:prstGeom>
        </p:spPr>
      </p:pic>
      <p:pic>
        <p:nvPicPr>
          <p:cNvPr id="15" name="Picture 14"/>
          <p:cNvPicPr>
            <a:picLocks noChangeAspect="1"/>
          </p:cNvPicPr>
          <p:nvPr/>
        </p:nvPicPr>
        <p:blipFill>
          <a:blip r:embed="rId5"/>
          <a:stretch>
            <a:fillRect/>
          </a:stretch>
        </p:blipFill>
        <p:spPr>
          <a:xfrm>
            <a:off x="2865104" y="5333134"/>
            <a:ext cx="2346486" cy="1759865"/>
          </a:xfrm>
          <a:prstGeom prst="rect">
            <a:avLst/>
          </a:prstGeom>
        </p:spPr>
      </p:pic>
      <p:pic>
        <p:nvPicPr>
          <p:cNvPr id="4" name="Picture 3"/>
          <p:cNvPicPr>
            <a:picLocks noChangeAspect="1"/>
          </p:cNvPicPr>
          <p:nvPr/>
        </p:nvPicPr>
        <p:blipFill>
          <a:blip r:embed="rId6"/>
          <a:stretch>
            <a:fillRect/>
          </a:stretch>
        </p:blipFill>
        <p:spPr>
          <a:xfrm>
            <a:off x="1028472" y="540271"/>
            <a:ext cx="3220323" cy="1789068"/>
          </a:xfrm>
          <a:prstGeom prst="rect">
            <a:avLst/>
          </a:prstGeom>
        </p:spPr>
      </p:pic>
      <p:sp>
        <p:nvSpPr>
          <p:cNvPr id="5" name="Rectangle 4"/>
          <p:cNvSpPr/>
          <p:nvPr/>
        </p:nvSpPr>
        <p:spPr>
          <a:xfrm>
            <a:off x="3259422" y="4789323"/>
            <a:ext cx="1292341" cy="215444"/>
          </a:xfrm>
          <a:prstGeom prst="rect">
            <a:avLst/>
          </a:prstGeom>
        </p:spPr>
        <p:txBody>
          <a:bodyPr wrap="none">
            <a:spAutoFit/>
          </a:bodyPr>
          <a:lstStyle/>
          <a:p>
            <a:r>
              <a:rPr lang="tr-TR" sz="800" dirty="0" smtClean="0"/>
              <a:t>Başkanlık Kolyesi Değişimi </a:t>
            </a:r>
            <a:endParaRPr lang="tr-TR" sz="800" dirty="0"/>
          </a:p>
        </p:txBody>
      </p:sp>
    </p:spTree>
    <p:extLst>
      <p:ext uri="{BB962C8B-B14F-4D97-AF65-F5344CB8AC3E}">
        <p14:creationId xmlns:p14="http://schemas.microsoft.com/office/powerpoint/2010/main" val="28294894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216347" y="7237015"/>
            <a:ext cx="7783852" cy="197484"/>
          </a:xfrm>
          <a:prstGeom prst="rect">
            <a:avLst/>
          </a:prstGeom>
          <a:noFill/>
        </p:spPr>
        <p:txBody>
          <a:bodyPr wrap="none" lIns="73655" tIns="36827" rIns="73655" bIns="36827" rtlCol="0">
            <a:spAutoFit/>
          </a:bodyPr>
          <a:lstStyle/>
          <a:p>
            <a:r>
              <a:rPr lang="tr-TR" sz="800" dirty="0" smtClean="0"/>
              <a:t>Ana Komite Başkanları’mızın Komite Faaliyetleri ve Projelerini sundukları İlk Kulüp ASAMBLE’ sinde (21.07.2016),                                                                                                                                    </a:t>
            </a:r>
            <a:endParaRPr lang="tr-TR" sz="800" dirty="0"/>
          </a:p>
        </p:txBody>
      </p:sp>
      <p:sp>
        <p:nvSpPr>
          <p:cNvPr id="8" name="TextBox 7"/>
          <p:cNvSpPr txBox="1"/>
          <p:nvPr/>
        </p:nvSpPr>
        <p:spPr>
          <a:xfrm>
            <a:off x="1044849" y="2203839"/>
            <a:ext cx="3162394" cy="352656"/>
          </a:xfrm>
          <a:prstGeom prst="rect">
            <a:avLst/>
          </a:prstGeom>
          <a:noFill/>
        </p:spPr>
        <p:txBody>
          <a:bodyPr wrap="none" lIns="73655" tIns="36827" rIns="73655" bIns="36827" rtlCol="0">
            <a:spAutoFit/>
          </a:bodyPr>
          <a:lstStyle/>
          <a:p>
            <a:endParaRPr lang="tr-TR" sz="800" dirty="0" smtClean="0"/>
          </a:p>
          <a:p>
            <a:r>
              <a:rPr lang="tr-TR" sz="800" dirty="0" smtClean="0"/>
              <a:t>Dönemimizin İlk  Toplantısını Bilkent Otelde Gerçekleştirdik (14.07.2016)</a:t>
            </a:r>
            <a:endParaRPr lang="tr-TR" sz="800" dirty="0"/>
          </a:p>
        </p:txBody>
      </p:sp>
      <p:sp>
        <p:nvSpPr>
          <p:cNvPr id="17" name="Rectangle 16"/>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a:solidFill>
                  <a:srgbClr val="0070C0"/>
                </a:solidFill>
                <a:latin typeface="+mj-lt"/>
              </a:rPr>
              <a:t>Konuşan Fotoğraflar</a:t>
            </a:r>
            <a:endParaRPr lang="tr-TR" altLang="tr-TR" dirty="0">
              <a:solidFill>
                <a:srgbClr val="0070C0"/>
              </a:solidFill>
              <a:latin typeface="+mj-lt"/>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488" y="504447"/>
            <a:ext cx="2260117" cy="1695087"/>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0868" y="504447"/>
            <a:ext cx="2260117" cy="169508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919" y="2527675"/>
            <a:ext cx="2054652" cy="1540988"/>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6347" y="5665160"/>
            <a:ext cx="1054361" cy="1405815"/>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5133" y="4479983"/>
            <a:ext cx="1275777" cy="956832"/>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58530" y="5615176"/>
            <a:ext cx="1054361" cy="1405815"/>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6347" y="4479983"/>
            <a:ext cx="1275777" cy="956832"/>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60563" y="5652839"/>
            <a:ext cx="1054361" cy="1405815"/>
          </a:xfrm>
          <a:prstGeom prst="rect">
            <a:avLst/>
          </a:prstGeom>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58239" y="2484487"/>
            <a:ext cx="2054652" cy="1540988"/>
          </a:xfrm>
          <a:prstGeom prst="rect">
            <a:avLst/>
          </a:prstGeom>
        </p:spPr>
      </p:pic>
      <p:pic>
        <p:nvPicPr>
          <p:cNvPr id="15" name="Picture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67112" y="4479983"/>
            <a:ext cx="1275777" cy="956832"/>
          </a:xfrm>
          <a:prstGeom prst="rect">
            <a:avLst/>
          </a:prstGeom>
        </p:spPr>
      </p:pic>
      <p:sp>
        <p:nvSpPr>
          <p:cNvPr id="16" name="Rectangle 15"/>
          <p:cNvSpPr/>
          <p:nvPr/>
        </p:nvSpPr>
        <p:spPr>
          <a:xfrm>
            <a:off x="465769" y="4162157"/>
            <a:ext cx="4719130" cy="215444"/>
          </a:xfrm>
          <a:prstGeom prst="rect">
            <a:avLst/>
          </a:prstGeom>
        </p:spPr>
        <p:txBody>
          <a:bodyPr>
            <a:spAutoFit/>
          </a:bodyPr>
          <a:lstStyle/>
          <a:p>
            <a:r>
              <a:rPr lang="tr-TR" sz="800" dirty="0"/>
              <a:t>Dönemimizin </a:t>
            </a:r>
            <a:r>
              <a:rPr lang="tr-TR" sz="800" dirty="0" smtClean="0"/>
              <a:t>2. Toplantısını, İlk Eşli Toplantımızı ve İlk Kulüp  ASAMBLE’mizi  gerçekleştirdik (21.07.2016</a:t>
            </a:r>
            <a:r>
              <a:rPr lang="tr-TR" sz="800" dirty="0"/>
              <a:t>)</a:t>
            </a:r>
          </a:p>
        </p:txBody>
      </p:sp>
    </p:spTree>
    <p:extLst>
      <p:ext uri="{BB962C8B-B14F-4D97-AF65-F5344CB8AC3E}">
        <p14:creationId xmlns:p14="http://schemas.microsoft.com/office/powerpoint/2010/main" val="29116652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23" y="2595940"/>
            <a:ext cx="2054720" cy="320595"/>
          </a:xfrm>
          <a:prstGeom prst="rect">
            <a:avLst/>
          </a:prstGeom>
          <a:noFill/>
        </p:spPr>
        <p:txBody>
          <a:bodyPr wrap="none" lIns="73655" tIns="36827" rIns="73655" bIns="36827" rtlCol="0">
            <a:spAutoFit/>
          </a:bodyPr>
          <a:lstStyle/>
          <a:p>
            <a:r>
              <a:rPr lang="tr-TR" sz="800" dirty="0" smtClean="0"/>
              <a:t>Rtn. Gence ERDAĞI Benefactor   Beratı’nı</a:t>
            </a:r>
          </a:p>
          <a:p>
            <a:r>
              <a:rPr lang="tr-TR" sz="800" dirty="0" smtClean="0"/>
              <a:t>Guv. Yrd. Engin Bozkurt’tan aldı. (21.07.2016)</a:t>
            </a:r>
            <a:endParaRPr lang="tr-TR" sz="800" dirty="0"/>
          </a:p>
        </p:txBody>
      </p:sp>
      <p:sp>
        <p:nvSpPr>
          <p:cNvPr id="8" name="TextBox 7"/>
          <p:cNvSpPr txBox="1"/>
          <p:nvPr/>
        </p:nvSpPr>
        <p:spPr>
          <a:xfrm>
            <a:off x="2581952" y="2595940"/>
            <a:ext cx="2602947" cy="320595"/>
          </a:xfrm>
          <a:prstGeom prst="rect">
            <a:avLst/>
          </a:prstGeom>
          <a:noFill/>
        </p:spPr>
        <p:txBody>
          <a:bodyPr wrap="none" lIns="73655" tIns="36827" rIns="73655" bIns="36827" rtlCol="0">
            <a:spAutoFit/>
          </a:bodyPr>
          <a:lstStyle/>
          <a:p>
            <a:endParaRPr lang="tr-TR" sz="800" dirty="0" smtClean="0"/>
          </a:p>
          <a:p>
            <a:r>
              <a:rPr lang="tr-TR" sz="800" dirty="0" smtClean="0"/>
              <a:t>Dönemimizin 3. Toplantısını gerçekleştirdik (28..07.2016)</a:t>
            </a:r>
            <a:endParaRPr lang="tr-TR" sz="800" dirty="0"/>
          </a:p>
        </p:txBody>
      </p:sp>
      <p:sp>
        <p:nvSpPr>
          <p:cNvPr id="17" name="Rectangle 16"/>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a:solidFill>
                  <a:srgbClr val="0070C0"/>
                </a:solidFill>
                <a:latin typeface="+mj-lt"/>
              </a:rPr>
              <a:t>Konuşan Fotoğraflar</a:t>
            </a:r>
            <a:endParaRPr lang="tr-TR" altLang="tr-TR" dirty="0">
              <a:solidFill>
                <a:srgbClr val="0070C0"/>
              </a:solidFill>
              <a:latin typeface="+mj-lt"/>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941" y="626390"/>
            <a:ext cx="1403355" cy="1871141"/>
          </a:xfrm>
          <a:prstGeom prst="rect">
            <a:avLst/>
          </a:prstGeom>
        </p:spPr>
      </p:pic>
      <p:sp>
        <p:nvSpPr>
          <p:cNvPr id="10" name="Rectangle 9"/>
          <p:cNvSpPr/>
          <p:nvPr/>
        </p:nvSpPr>
        <p:spPr>
          <a:xfrm>
            <a:off x="1073976" y="4860751"/>
            <a:ext cx="5191043" cy="215444"/>
          </a:xfrm>
          <a:prstGeom prst="rect">
            <a:avLst/>
          </a:prstGeom>
        </p:spPr>
        <p:txBody>
          <a:bodyPr>
            <a:spAutoFit/>
          </a:bodyPr>
          <a:lstStyle/>
          <a:p>
            <a:r>
              <a:rPr lang="tr-TR" sz="800" dirty="0" smtClean="0"/>
              <a:t>Bahçelievler Rotary Kulübünün 1503.  Dönemimizin 3. Toplantısı 28.07.2016</a:t>
            </a:r>
            <a:endParaRPr lang="tr-TR" sz="800" dirty="0"/>
          </a:p>
        </p:txBody>
      </p:sp>
      <p:sp>
        <p:nvSpPr>
          <p:cNvPr id="19" name="Rectangle 18"/>
          <p:cNvSpPr/>
          <p:nvPr/>
        </p:nvSpPr>
        <p:spPr>
          <a:xfrm>
            <a:off x="1052211" y="7237595"/>
            <a:ext cx="3223229" cy="215444"/>
          </a:xfrm>
          <a:prstGeom prst="rect">
            <a:avLst/>
          </a:prstGeom>
        </p:spPr>
        <p:txBody>
          <a:bodyPr>
            <a:spAutoFit/>
          </a:bodyPr>
          <a:lstStyle/>
          <a:p>
            <a:r>
              <a:rPr lang="tr-TR" sz="800" dirty="0" smtClean="0"/>
              <a:t>Uzun Dönem Değişim Proğramı Öğrencimiz Mert Çağrı DANIŞMAN</a:t>
            </a:r>
            <a:endParaRPr lang="tr-TR" sz="8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6467" y="5300411"/>
            <a:ext cx="2486128" cy="1864596"/>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4755" y="640132"/>
            <a:ext cx="2486128" cy="1864596"/>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36751" y="3093656"/>
            <a:ext cx="2260116" cy="1695087"/>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463" y="3093656"/>
            <a:ext cx="2260116" cy="1695087"/>
          </a:xfrm>
          <a:prstGeom prst="rect">
            <a:avLst/>
          </a:prstGeom>
        </p:spPr>
      </p:pic>
    </p:spTree>
    <p:extLst>
      <p:ext uri="{BB962C8B-B14F-4D97-AF65-F5344CB8AC3E}">
        <p14:creationId xmlns:p14="http://schemas.microsoft.com/office/powerpoint/2010/main" val="2162635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a:solidFill>
                  <a:srgbClr val="0070C0"/>
                </a:solidFill>
                <a:latin typeface="+mj-lt"/>
              </a:rPr>
              <a:t>Konuşan Fotoğraflar</a:t>
            </a:r>
            <a:endParaRPr lang="tr-TR" altLang="tr-TR" dirty="0">
              <a:solidFill>
                <a:srgbClr val="0070C0"/>
              </a:solidFill>
              <a:latin typeface="+mj-lt"/>
            </a:endParaRPr>
          </a:p>
        </p:txBody>
      </p:sp>
      <p:pic>
        <p:nvPicPr>
          <p:cNvPr id="6" name="Picture 5"/>
          <p:cNvPicPr>
            <a:picLocks noChangeAspect="1"/>
          </p:cNvPicPr>
          <p:nvPr/>
        </p:nvPicPr>
        <p:blipFill>
          <a:blip r:embed="rId2"/>
          <a:stretch>
            <a:fillRect/>
          </a:stretch>
        </p:blipFill>
        <p:spPr>
          <a:xfrm>
            <a:off x="144339" y="900311"/>
            <a:ext cx="2058126" cy="1541750"/>
          </a:xfrm>
          <a:prstGeom prst="rect">
            <a:avLst/>
          </a:prstGeom>
        </p:spPr>
      </p:pic>
      <p:pic>
        <p:nvPicPr>
          <p:cNvPr id="9" name="Picture 8"/>
          <p:cNvPicPr>
            <a:picLocks noChangeAspect="1"/>
          </p:cNvPicPr>
          <p:nvPr/>
        </p:nvPicPr>
        <p:blipFill>
          <a:blip r:embed="rId3"/>
          <a:stretch>
            <a:fillRect/>
          </a:stretch>
        </p:blipFill>
        <p:spPr>
          <a:xfrm>
            <a:off x="2910749" y="870729"/>
            <a:ext cx="2058126" cy="1541750"/>
          </a:xfrm>
          <a:prstGeom prst="rect">
            <a:avLst/>
          </a:prstGeom>
        </p:spPr>
      </p:pic>
      <p:sp>
        <p:nvSpPr>
          <p:cNvPr id="10" name="Rectangle 9"/>
          <p:cNvSpPr/>
          <p:nvPr/>
        </p:nvSpPr>
        <p:spPr>
          <a:xfrm>
            <a:off x="323" y="2700511"/>
            <a:ext cx="5191043" cy="338554"/>
          </a:xfrm>
          <a:prstGeom prst="rect">
            <a:avLst/>
          </a:prstGeom>
        </p:spPr>
        <p:txBody>
          <a:bodyPr>
            <a:spAutoFit/>
          </a:bodyPr>
          <a:lstStyle/>
          <a:p>
            <a:pPr algn="ctr"/>
            <a:r>
              <a:rPr lang="tr-TR" sz="800" dirty="0"/>
              <a:t>Yönetim Kurulu ve Komite Başkanları </a:t>
            </a:r>
            <a:r>
              <a:rPr lang="tr-TR" sz="800" dirty="0" smtClean="0"/>
              <a:t>Toplantısı ( </a:t>
            </a:r>
            <a:r>
              <a:rPr lang="tr-TR" sz="800" dirty="0"/>
              <a:t>24.07.2016 PATALYA OTEL </a:t>
            </a:r>
            <a:r>
              <a:rPr lang="tr-TR" sz="800" dirty="0" smtClean="0"/>
              <a:t>) sonrası, Lale Akyol ve Birgül Küreğibüyük </a:t>
            </a:r>
            <a:r>
              <a:rPr lang="tr-TR" sz="800" dirty="0" smtClean="0"/>
              <a:t>                    Dostlarımızın </a:t>
            </a:r>
            <a:r>
              <a:rPr lang="tr-TR" sz="800" dirty="0" smtClean="0"/>
              <a:t>Yaş Günü Kutlaması </a:t>
            </a:r>
            <a:endParaRPr lang="tr-TR" sz="800" dirty="0"/>
          </a:p>
        </p:txBody>
      </p:sp>
      <p:pic>
        <p:nvPicPr>
          <p:cNvPr id="11" name="Picture 10"/>
          <p:cNvPicPr>
            <a:picLocks noChangeAspect="1"/>
          </p:cNvPicPr>
          <p:nvPr/>
        </p:nvPicPr>
        <p:blipFill>
          <a:blip r:embed="rId4"/>
          <a:stretch>
            <a:fillRect/>
          </a:stretch>
        </p:blipFill>
        <p:spPr>
          <a:xfrm>
            <a:off x="178040" y="3348583"/>
            <a:ext cx="2054531" cy="1542423"/>
          </a:xfrm>
          <a:prstGeom prst="rect">
            <a:avLst/>
          </a:prstGeom>
        </p:spPr>
      </p:pic>
      <p:pic>
        <p:nvPicPr>
          <p:cNvPr id="15" name="Picture 14"/>
          <p:cNvPicPr>
            <a:picLocks noChangeAspect="1"/>
          </p:cNvPicPr>
          <p:nvPr/>
        </p:nvPicPr>
        <p:blipFill>
          <a:blip r:embed="rId5"/>
          <a:stretch>
            <a:fillRect/>
          </a:stretch>
        </p:blipFill>
        <p:spPr>
          <a:xfrm>
            <a:off x="2914344" y="3348583"/>
            <a:ext cx="2054531" cy="1542423"/>
          </a:xfrm>
          <a:prstGeom prst="rect">
            <a:avLst/>
          </a:prstGeom>
        </p:spPr>
      </p:pic>
      <p:sp>
        <p:nvSpPr>
          <p:cNvPr id="19" name="Rectangle 18"/>
          <p:cNvSpPr/>
          <p:nvPr/>
        </p:nvSpPr>
        <p:spPr>
          <a:xfrm>
            <a:off x="1052211" y="5076775"/>
            <a:ext cx="3223229" cy="338554"/>
          </a:xfrm>
          <a:prstGeom prst="rect">
            <a:avLst/>
          </a:prstGeom>
        </p:spPr>
        <p:txBody>
          <a:bodyPr>
            <a:spAutoFit/>
          </a:bodyPr>
          <a:lstStyle/>
          <a:p>
            <a:r>
              <a:rPr lang="tr-TR" sz="800" dirty="0" smtClean="0"/>
              <a:t>Sevil, Fisun ve Birgül Patalya Otelde Piknik Alanlarını İncelerken</a:t>
            </a:r>
            <a:endParaRPr lang="tr-TR" sz="800" dirty="0"/>
          </a:p>
        </p:txBody>
      </p:sp>
    </p:spTree>
    <p:extLst>
      <p:ext uri="{BB962C8B-B14F-4D97-AF65-F5344CB8AC3E}">
        <p14:creationId xmlns:p14="http://schemas.microsoft.com/office/powerpoint/2010/main" val="23035482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468263"/>
            <a:ext cx="4694322" cy="6383793"/>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Kulübümüz açısından, dönemimizin en önemli projesi olan 12-16 Nisan 2017  tarihlerinde gerçekleştireceğimiz,  BES ve Asamble çalışmaları, GDB. Kadri Güneş’in başkanlığındaki «2017-2018 BES/Asamble Komitesi» çatısı altında sürdürülmektedir. Yoğun zaman ve çalışma gerektiren faaliyetlerin gerçekleştirilmesinde, komitelerde görevlendirilen Dostlarımız ve Eşlerimiz gerekli çalışmaları sürdürmektedirler. Kadri Başkanımız, haftalık toplantılarımızda gelişmeler bazında tüm dostlarımızı gelişmeler ve ihtiyaçlar bazında bilgilendirecektir.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2430. Bölge tarafından Küresel Bağış Projeleri kapsamına alınan, «Çankaya İlçesi Kırsalında Süt Tesisi Kurulması» isimli Küresel </a:t>
            </a:r>
            <a:r>
              <a:rPr lang="tr-TR" sz="1000" dirty="0"/>
              <a:t>Bağış projemiz ile ilgili olarak çalışmalarımız Vakıf Komitesi Başkanımız Abdullah Küreğibüyük tarafından sürdürülmektedir. Şu ana kadar İtalyan Agusto Kulübünden </a:t>
            </a:r>
            <a:r>
              <a:rPr lang="tr-TR" sz="1000" dirty="0" smtClean="0"/>
              <a:t>bulunan dış destek yanısıra, dış kaynak bulma çalışmalarımız  yoğun şekilde sürmektedir. Abdullah Başkanımızın Bölge desteği için Guvernörümüzle de görüşmeleri devam ediyor.</a:t>
            </a: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Bu dönem, Ana </a:t>
            </a:r>
            <a:r>
              <a:rPr lang="tr-TR" sz="1000" dirty="0"/>
              <a:t>sınıfı öğretmenlerine yönelik erken teşhis amaçlı Göz Taraması </a:t>
            </a:r>
            <a:r>
              <a:rPr lang="tr-TR" sz="1000" dirty="0" smtClean="0"/>
              <a:t>projesini Çankaya Rotary Kulübü ile ortak yapacağız. Ana Komite Başkanımız Necil Büyükpamukçu ile Çankaya Rotary Kulübünden Dr. Teoman Şeren bu projeyi birlikte yürüteceklerdir.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Dönemimizde, Sincan Kadın Cezaevindeki projemizi Bilkent TDP ( Toplumsal Duyarlılık Projeleri) öğrencileri, Rotaractlarımız ve İnteractlarımız ile birlikte «Hayal Köprüsü» adı altında cezaevindeki çocuklara yönelik yapmayı planladık. Bu proje, Komite Başkanımız Necil Büyükpamukçu ve GDB. Yaşar Kaynak tarafından yürütülecektir.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Geçen dönemde düşünülen, Kıbrısçık Rotary Toplum Birliği ile ilgili olarak eğitim programı planlıyoruz. Necil Büyükpamukçu dostumuzun gayretleri ile Kıbrısçık’taki Rotary Toplum Birliğimizi tekrar canlandırmayı hedefliyoruz.</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Kulübümüz hamiliğinde kurulan Kastamonu Rotary Kulübü’nün her sene düzenlediği Engelliler RYLA’sına bu sene de katılım göstereceğiz ve ayrıca 2 adet tekerlekli sandalye bağışında bulunacağız.</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Bu sene yedincisini yapacağımız Rotary Bowling Turnuvamız için GDB. Levent Çolak çalışmalara başladı. Uluslararası Vakıf Başkanımızın Ankara’da bulunacağı Aralık ayında yapılması düşünülen turnuvaya UR. Başkanı John Germ’in de oyuncu olarak katılması planlanmaktadır.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Rotary Ormanı projemiz ASO 2. OSB Bölgesi’nde yapılacak ağaçlandırma ile  bu sene de devam ettirilecektir.</a:t>
            </a:r>
          </a:p>
        </p:txBody>
      </p:sp>
    </p:spTree>
    <p:extLst>
      <p:ext uri="{BB962C8B-B14F-4D97-AF65-F5344CB8AC3E}">
        <p14:creationId xmlns:p14="http://schemas.microsoft.com/office/powerpoint/2010/main" val="13258373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a:solidFill>
                  <a:srgbClr val="0070C0"/>
                </a:solidFill>
                <a:latin typeface="+mj-lt"/>
              </a:rPr>
              <a:t>Kulüp İçi İletişim</a:t>
            </a:r>
            <a:endParaRPr lang="tr-TR" altLang="tr-TR" dirty="0">
              <a:solidFill>
                <a:srgbClr val="0070C0"/>
              </a:solidFill>
              <a:latin typeface="+mj-lt"/>
            </a:endParaRPr>
          </a:p>
        </p:txBody>
      </p:sp>
      <p:sp>
        <p:nvSpPr>
          <p:cNvPr id="6" name="TextBox 5"/>
          <p:cNvSpPr txBox="1"/>
          <p:nvPr/>
        </p:nvSpPr>
        <p:spPr>
          <a:xfrm>
            <a:off x="202545" y="684337"/>
            <a:ext cx="2238630" cy="5306575"/>
          </a:xfrm>
          <a:prstGeom prst="rect">
            <a:avLst/>
          </a:prstGeom>
          <a:noFill/>
        </p:spPr>
        <p:txBody>
          <a:bodyPr wrap="square" lIns="73655" tIns="36827" rIns="73655" bIns="36827" rtlCol="0">
            <a:spAutoFit/>
          </a:bodyPr>
          <a:lstStyle/>
          <a:p>
            <a:pPr algn="just"/>
            <a:r>
              <a:rPr lang="tr-TR" sz="1000" dirty="0" smtClean="0"/>
              <a:t>2016-17 Döneminde de Kulüp </a:t>
            </a:r>
            <a:r>
              <a:rPr lang="tr-TR" sz="1000" dirty="0"/>
              <a:t>İçi </a:t>
            </a:r>
            <a:r>
              <a:rPr lang="tr-TR" sz="1000" dirty="0" smtClean="0"/>
              <a:t>iletişimimiz aynı şekilde devam edecektir.</a:t>
            </a:r>
          </a:p>
          <a:p>
            <a:pPr algn="just"/>
            <a:endParaRPr lang="tr-TR" sz="1000" dirty="0"/>
          </a:p>
          <a:p>
            <a:pPr algn="just"/>
            <a:r>
              <a:rPr lang="tr-TR" sz="1000" dirty="0" smtClean="0"/>
              <a:t>Tüm </a:t>
            </a:r>
            <a:r>
              <a:rPr lang="tr-TR" sz="1000" dirty="0"/>
              <a:t>üye ve üye eşlerinin kullanabileceği,  tüm üyelerin iletişim bilgilerine ulaşabileceğimiz, anlık mesajlaşma (push mesaj) yapabildiğimiz, duyurlarımızı iletebileceğimiz, bülten, ocakbaşı listeleri gibi basılı malzemeleri yayınlayabileceğimizi bir platform olarak </a:t>
            </a:r>
            <a:r>
              <a:rPr lang="tr-TR" sz="1000" dirty="0" smtClean="0"/>
              <a:t>hazırlanan Bahçelievler Mobil Cep Uygulaması bu dönem de devam edecektir.</a:t>
            </a:r>
          </a:p>
          <a:p>
            <a:pPr algn="just"/>
            <a:endParaRPr lang="tr-TR" sz="1000" dirty="0"/>
          </a:p>
          <a:p>
            <a:pPr algn="just"/>
            <a:r>
              <a:rPr lang="tr-TR" sz="1000" dirty="0" smtClean="0"/>
              <a:t>Facebook’ta </a:t>
            </a:r>
            <a:r>
              <a:rPr lang="tr-TR" sz="1000" dirty="0"/>
              <a:t>Ankara Bahçelievler Rotary Kulübü </a:t>
            </a:r>
            <a:r>
              <a:rPr lang="tr-TR" sz="1000" dirty="0" smtClean="0"/>
              <a:t>adına açılan sayfamız, </a:t>
            </a:r>
            <a:r>
              <a:rPr lang="tr-TR" sz="1000" dirty="0"/>
              <a:t>dışarıya kapalı olup içerikleri yalnızca üyeler tarafından görülebilen , etkinliklerimize ait resim ve videoları daha rahat paylaşabileceğimiz bir </a:t>
            </a:r>
            <a:r>
              <a:rPr lang="tr-TR" sz="1000" dirty="0" smtClean="0"/>
              <a:t>ortam olup, bu dönemde kullanılmaya devam edilecektir.</a:t>
            </a:r>
            <a:endParaRPr lang="tr-TR" sz="1000" dirty="0"/>
          </a:p>
          <a:p>
            <a:pPr algn="just"/>
            <a:endParaRPr lang="tr-TR" sz="1000" dirty="0"/>
          </a:p>
          <a:p>
            <a:pPr algn="just"/>
            <a:r>
              <a:rPr lang="tr-TR" sz="1000" dirty="0" smtClean="0"/>
              <a:t>Üyelerimiz ve Eşlerimiz tarafından  </a:t>
            </a:r>
            <a:r>
              <a:rPr lang="tr-TR" sz="1000" dirty="0"/>
              <a:t>yoğun olarak </a:t>
            </a:r>
            <a:r>
              <a:rPr lang="tr-TR" sz="1000" dirty="0" smtClean="0"/>
              <a:t>kullanılan Whatsapp grubumuzu, Kulüp içi iletişimimizde bu dönemde yoğun olarak  </a:t>
            </a:r>
            <a:r>
              <a:rPr lang="tr-TR" sz="1000" dirty="0"/>
              <a:t>kullanmaya devam </a:t>
            </a:r>
            <a:r>
              <a:rPr lang="tr-TR" sz="1000" dirty="0" smtClean="0"/>
              <a:t>edeceğiz.</a:t>
            </a:r>
          </a:p>
          <a:p>
            <a:pPr algn="just"/>
            <a:endParaRPr lang="tr-TR" sz="1000" dirty="0"/>
          </a:p>
          <a:p>
            <a:pPr algn="just"/>
            <a:r>
              <a:rPr lang="tr-TR" sz="1000" dirty="0"/>
              <a:t>Web sitemiz </a:t>
            </a:r>
            <a:r>
              <a:rPr lang="tr-TR" sz="1000" dirty="0" smtClean="0"/>
              <a:t>bu dönemde sürekli olarak güncelenecektir. Web </a:t>
            </a:r>
            <a:r>
              <a:rPr lang="tr-TR" sz="1000" dirty="0"/>
              <a:t>sitemizin bu sene </a:t>
            </a:r>
            <a:r>
              <a:rPr lang="tr-TR" sz="1000" dirty="0" smtClean="0"/>
              <a:t>de Bölge’nin en iyi web sitesi ödülünü almasına gayret edeceğiz.</a:t>
            </a:r>
            <a:endParaRPr lang="tr-TR" sz="1000" dirty="0"/>
          </a:p>
        </p:txBody>
      </p:sp>
      <p:pic>
        <p:nvPicPr>
          <p:cNvPr id="2050" name="Picture 2" descr="C:\Users\emre\AppData\Local\Microsoft\Windows\INetCache\Content.Outlook\357RN19F\Screenshot_2015-07-19-01-19-4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9448" y="706100"/>
            <a:ext cx="1271258" cy="24049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1" name="Picture 3" descr="C:\Users\emre\AppData\Local\Microsoft\Windows\INetCache\Content.Outlook\357RN19F\Screenshot_2015-07-19-01-15-5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8466" y="706101"/>
            <a:ext cx="1271259" cy="24049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41175" y="3423368"/>
            <a:ext cx="2771571" cy="14527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72539" y="5206738"/>
            <a:ext cx="2708838" cy="15264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44310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939870" y="218290"/>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Haberleri</a:t>
            </a:r>
            <a:endParaRPr lang="tr-TR" altLang="tr-TR" dirty="0">
              <a:solidFill>
                <a:srgbClr val="0070C0"/>
              </a:solidFill>
              <a:latin typeface="+mj-lt"/>
            </a:endParaRPr>
          </a:p>
        </p:txBody>
      </p:sp>
      <p:sp>
        <p:nvSpPr>
          <p:cNvPr id="6" name="TextBox 5"/>
          <p:cNvSpPr txBox="1"/>
          <p:nvPr/>
        </p:nvSpPr>
        <p:spPr>
          <a:xfrm>
            <a:off x="216347" y="468263"/>
            <a:ext cx="5080701" cy="1767144"/>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r>
              <a:rPr lang="tr-TR" sz="1000" dirty="0" smtClean="0"/>
              <a:t>İrfan – Tülin Kandemir dostlarımızın 3.torunları Arda bebek 28.07.2016 </a:t>
            </a:r>
          </a:p>
          <a:p>
            <a:pPr algn="just"/>
            <a:r>
              <a:rPr lang="tr-TR" sz="1000" dirty="0" smtClean="0"/>
              <a:t>tarihinde dünyaya gözlerini açtı. Dönemimizin ilk bebeğine sağlıklı uzun </a:t>
            </a:r>
          </a:p>
          <a:p>
            <a:pPr algn="just"/>
            <a:r>
              <a:rPr lang="tr-TR" sz="1000" dirty="0" smtClean="0"/>
              <a:t>ömürler diliyoruz.</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Ağustos Ayında 3 düğün yapılacak.</a:t>
            </a:r>
          </a:p>
          <a:p>
            <a:pPr marL="506378" lvl="1" indent="-138103" algn="just">
              <a:buFont typeface="Arial" panose="020B0604020202020204" pitchFamily="34" charset="0"/>
              <a:buChar char="•"/>
            </a:pPr>
            <a:r>
              <a:rPr lang="tr-TR" sz="1000" dirty="0" smtClean="0"/>
              <a:t>13 Ağustos Haluk- Seda Yüceel dostlarımızın kızı  Simge evlenecek,</a:t>
            </a:r>
          </a:p>
          <a:p>
            <a:pPr marL="506378" lvl="1" indent="-138103" algn="just">
              <a:buFont typeface="Arial" panose="020B0604020202020204" pitchFamily="34" charset="0"/>
              <a:buChar char="•"/>
            </a:pPr>
            <a:r>
              <a:rPr lang="tr-TR" sz="1000" dirty="0" smtClean="0"/>
              <a:t>20 Ağustos Yaşar-Gülay Kaynak dostlarımızın oğlu Çağrı evlenecek,</a:t>
            </a:r>
          </a:p>
          <a:p>
            <a:pPr marL="506378" lvl="1" indent="-138103">
              <a:buFont typeface="Arial" panose="020B0604020202020204" pitchFamily="34" charset="0"/>
              <a:buChar char="•"/>
            </a:pPr>
            <a:r>
              <a:rPr lang="tr-TR" sz="1000" dirty="0" smtClean="0"/>
              <a:t>28 Ağustos Kulüp Genel Sekreterimiz Mert Özmut ile  Rtn. Emine evleneceklerdir.</a:t>
            </a:r>
          </a:p>
          <a:p>
            <a:r>
              <a:rPr lang="tr-TR" sz="1000" dirty="0" smtClean="0"/>
              <a:t>Tüm evlenecek çiftlere ömür boyu mutluluklar diliyoruz.</a:t>
            </a:r>
          </a:p>
          <a:p>
            <a:endParaRPr lang="tr-TR" sz="1000" dirty="0"/>
          </a:p>
          <a:p>
            <a:endParaRPr lang="tr-TR" sz="1000" dirty="0" smtClean="0"/>
          </a:p>
        </p:txBody>
      </p:sp>
      <p:sp>
        <p:nvSpPr>
          <p:cNvPr id="2" name="Rectangle 1"/>
          <p:cNvSpPr/>
          <p:nvPr/>
        </p:nvSpPr>
        <p:spPr>
          <a:xfrm>
            <a:off x="216347" y="4742102"/>
            <a:ext cx="4884394" cy="2400657"/>
          </a:xfrm>
          <a:prstGeom prst="rect">
            <a:avLst/>
          </a:prstGeom>
        </p:spPr>
        <p:txBody>
          <a:bodyPr wrap="square">
            <a:spAutoFit/>
          </a:bodyPr>
          <a:lstStyle/>
          <a:p>
            <a:pPr marL="138103" indent="-138103" algn="just">
              <a:buFont typeface="Arial" panose="020B0604020202020204" pitchFamily="34" charset="0"/>
              <a:buChar char="•"/>
            </a:pPr>
            <a:r>
              <a:rPr lang="tr-TR" sz="1000" dirty="0" smtClean="0"/>
              <a:t>UR 2430 Bölge Guvernörü Güner İnci’nin, Demokrasi Darbe Girişimi adı altında yayımladığı mesaj şöyledir;</a:t>
            </a:r>
          </a:p>
          <a:p>
            <a:r>
              <a:rPr lang="tr-TR" sz="1000" dirty="0" smtClean="0"/>
              <a:t>     </a:t>
            </a:r>
          </a:p>
          <a:p>
            <a:r>
              <a:rPr lang="tr-TR" sz="1000" dirty="0" smtClean="0"/>
              <a:t>Sevgili </a:t>
            </a:r>
            <a:r>
              <a:rPr lang="tr-TR" sz="1000" dirty="0"/>
              <a:t>Rotary Ailemiz,</a:t>
            </a:r>
          </a:p>
          <a:p>
            <a:endParaRPr lang="tr-TR" sz="1000" dirty="0"/>
          </a:p>
          <a:p>
            <a:r>
              <a:rPr lang="tr-TR" sz="1000" dirty="0"/>
              <a:t>15 Temmuz tarihinde maalesef demokrasimize karşı bir darbe girişimi gerçekleşmiştir.  Demokrasiye ve insan yaşamınının kutsallığına inanan insanlar olarak, bu yaşananları asla onaylamıyoruz.  Devletimize, demokrasimize ve halkımıza yapılan tüm olumsuz girişimleri şiddetle kınıyoruz.</a:t>
            </a:r>
          </a:p>
          <a:p>
            <a:r>
              <a:rPr lang="tr-TR" sz="1000" dirty="0"/>
              <a:t>Bu darbe teşebbüsü esnasında şehit olan görevli ve sivil vatandaşlarımıza Allah’tan rahmet, yaralılarımıza acil şifalar diliyoruz.</a:t>
            </a:r>
          </a:p>
          <a:p>
            <a:endParaRPr lang="tr-TR" sz="1000" dirty="0"/>
          </a:p>
          <a:p>
            <a:r>
              <a:rPr lang="tr-TR" sz="1000" dirty="0"/>
              <a:t>Sevgi ve Saygılarımızla,</a:t>
            </a:r>
          </a:p>
          <a:p>
            <a:r>
              <a:rPr lang="tr-TR" sz="1000" dirty="0"/>
              <a:t>Güner İnci</a:t>
            </a:r>
          </a:p>
          <a:p>
            <a:r>
              <a:rPr lang="tr-TR" sz="1000" dirty="0"/>
              <a:t>UR 2430. Bölge </a:t>
            </a:r>
            <a:r>
              <a:rPr lang="tr-TR" sz="1000" dirty="0" smtClean="0"/>
              <a:t>Guvernörü </a:t>
            </a:r>
            <a:endParaRPr lang="tr-TR" sz="1000" dirty="0"/>
          </a:p>
        </p:txBody>
      </p:sp>
      <p:sp>
        <p:nvSpPr>
          <p:cNvPr id="7" name="Rectangle 6"/>
          <p:cNvSpPr>
            <a:spLocks noChangeArrowheads="1"/>
          </p:cNvSpPr>
          <p:nvPr/>
        </p:nvSpPr>
        <p:spPr bwMode="auto">
          <a:xfrm>
            <a:off x="1030705" y="4356695"/>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Bölge Duyuruları &amp; Haberler</a:t>
            </a:r>
            <a:endParaRPr lang="tr-TR" altLang="tr-TR" dirty="0">
              <a:solidFill>
                <a:srgbClr val="0070C0"/>
              </a:solidFill>
              <a:latin typeface="+mj-lt"/>
            </a:endParaRPr>
          </a:p>
        </p:txBody>
      </p:sp>
      <p:sp>
        <p:nvSpPr>
          <p:cNvPr id="8" name="TextBox 7"/>
          <p:cNvSpPr txBox="1"/>
          <p:nvPr/>
        </p:nvSpPr>
        <p:spPr>
          <a:xfrm>
            <a:off x="216347" y="2268463"/>
            <a:ext cx="4896544" cy="2228809"/>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r>
              <a:rPr lang="tr-TR" sz="1000" dirty="0" smtClean="0"/>
              <a:t>Yönetim Kurulu Üyeleri, Komite Başkanlarımız ve Eşleri ile birlikte 24.07.2016 tarihinde Gölbaşı Patalya tesislerinde Brunch ve akabinde  yönetim toplantısı yapıldı. Çok verimli geçen toplantımızda Dönemimiz ile ilgili hedefler ve projeler konuşuldu.</a:t>
            </a:r>
          </a:p>
          <a:p>
            <a:pPr algn="just"/>
            <a:endParaRPr lang="tr-TR" sz="1000" dirty="0" smtClean="0"/>
          </a:p>
          <a:p>
            <a:pPr marL="138103" indent="-138103" algn="just">
              <a:buFont typeface="Arial" panose="020B0604020202020204" pitchFamily="34" charset="0"/>
              <a:buChar char="•"/>
            </a:pPr>
            <a:r>
              <a:rPr lang="tr-TR" sz="1000" dirty="0" smtClean="0"/>
              <a:t>Dönemimizde ilk «Göğe Selam Oturumu» Temmuz ayında Ebediyete </a:t>
            </a:r>
            <a:r>
              <a:rPr lang="tr-TR" sz="1000" dirty="0"/>
              <a:t>göçmüş Geçmiş Dönem </a:t>
            </a:r>
            <a:r>
              <a:rPr lang="tr-TR" sz="1000" dirty="0" smtClean="0"/>
              <a:t>Başkanlarımızdan Hüsamettin Yarımsakal (17.07.  ) ve Kurucu başkanımız Berdan Akalın ( 18.07.2  ) için yapıldı. Dostlarımızı iyi </a:t>
            </a:r>
            <a:r>
              <a:rPr lang="tr-TR" sz="1000" dirty="0"/>
              <a:t>tanıyan </a:t>
            </a:r>
            <a:r>
              <a:rPr lang="tr-TR" sz="1000" dirty="0" smtClean="0"/>
              <a:t>Serdar Ünlü, Veli Mörel ve Levent Çolak dostlarımızın örnek liderliklerinden bahsedip, yaşadıkları anektodları anlatmışlardır.</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Amerika’ya gidecek olan Uzun Dönem Değişim Proğramı öğrencimiz Mert Çağrı Danışman kendisini dostlarımıza tanıtmıştır. Mert’in Türk Rotary’sini ve Kulübümüzü en iyi şekilde yurtdışında temsil edeceğine inananarak, kendisine başarılar diliyoruz.</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p:txBody>
      </p:sp>
      <p:sp>
        <p:nvSpPr>
          <p:cNvPr id="9" name="Rectangle 8"/>
          <p:cNvSpPr>
            <a:spLocks noChangeArrowheads="1"/>
          </p:cNvSpPr>
          <p:nvPr/>
        </p:nvSpPr>
        <p:spPr bwMode="auto">
          <a:xfrm>
            <a:off x="936427" y="1980431"/>
            <a:ext cx="3435695" cy="289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Duyuruları</a:t>
            </a:r>
            <a:endParaRPr lang="tr-TR" altLang="tr-TR" dirty="0">
              <a:solidFill>
                <a:srgbClr val="0070C0"/>
              </a:solidFill>
              <a:latin typeface="+mj-lt"/>
            </a:endParaRPr>
          </a:p>
        </p:txBody>
      </p:sp>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2536" b="22582"/>
          <a:stretch/>
        </p:blipFill>
        <p:spPr bwMode="auto">
          <a:xfrm>
            <a:off x="4313718" y="108223"/>
            <a:ext cx="943189" cy="92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3612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2" name="Rectangle 1"/>
          <p:cNvSpPr/>
          <p:nvPr/>
        </p:nvSpPr>
        <p:spPr>
          <a:xfrm>
            <a:off x="159103" y="3924647"/>
            <a:ext cx="5025796" cy="3429138"/>
          </a:xfrm>
          <a:prstGeom prst="rect">
            <a:avLst/>
          </a:prstGeom>
        </p:spPr>
        <p:txBody>
          <a:bodyPr wrap="square" lIns="73655" tIns="36827" rIns="73655" bIns="36827">
            <a:spAutoFit/>
          </a:bodyPr>
          <a:lstStyle/>
          <a:p>
            <a:pPr algn="ctr"/>
            <a:r>
              <a:rPr lang="en-US" b="1" dirty="0" err="1">
                <a:solidFill>
                  <a:srgbClr val="0070C0"/>
                </a:solidFill>
              </a:rPr>
              <a:t>Tarihte</a:t>
            </a:r>
            <a:r>
              <a:rPr lang="en-US" b="1" dirty="0">
                <a:solidFill>
                  <a:srgbClr val="0070C0"/>
                </a:solidFill>
              </a:rPr>
              <a:t> Bu </a:t>
            </a:r>
            <a:r>
              <a:rPr lang="en-US" b="1" dirty="0" smtClean="0">
                <a:solidFill>
                  <a:srgbClr val="0070C0"/>
                </a:solidFill>
              </a:rPr>
              <a:t>Ay</a:t>
            </a:r>
            <a:endParaRPr lang="tr-TR" b="1" dirty="0" smtClean="0">
              <a:solidFill>
                <a:srgbClr val="0070C0"/>
              </a:solidFill>
            </a:endParaRPr>
          </a:p>
          <a:p>
            <a:pPr algn="ctr"/>
            <a:endParaRPr lang="tr-TR" b="1" dirty="0">
              <a:solidFill>
                <a:srgbClr val="0070C0"/>
              </a:solidFill>
            </a:endParaRPr>
          </a:p>
          <a:p>
            <a:r>
              <a:rPr lang="tr-TR" sz="1000" dirty="0" smtClean="0"/>
              <a:t>0</a:t>
            </a:r>
            <a:r>
              <a:rPr lang="en-US" sz="1000" dirty="0" smtClean="0"/>
              <a:t>1 </a:t>
            </a:r>
            <a:r>
              <a:rPr lang="en-US" sz="1000" dirty="0" err="1"/>
              <a:t>Temmuz</a:t>
            </a:r>
            <a:r>
              <a:rPr lang="en-US" sz="1000" dirty="0"/>
              <a:t> 2008: </a:t>
            </a:r>
            <a:r>
              <a:rPr lang="en-US" sz="1000" dirty="0" err="1" smtClean="0"/>
              <a:t>Em</a:t>
            </a:r>
            <a:r>
              <a:rPr lang="tr-TR" sz="1000" dirty="0" smtClean="0"/>
              <a:t>ekli </a:t>
            </a:r>
            <a:r>
              <a:rPr lang="en-US" sz="1000" dirty="0" err="1" smtClean="0"/>
              <a:t>Orgeneral</a:t>
            </a:r>
            <a:r>
              <a:rPr lang="en-US" sz="1000" dirty="0" smtClean="0"/>
              <a:t> </a:t>
            </a:r>
            <a:r>
              <a:rPr lang="en-US" sz="1000" dirty="0" err="1"/>
              <a:t>Hurşit</a:t>
            </a:r>
            <a:r>
              <a:rPr lang="en-US" sz="1000" dirty="0"/>
              <a:t> </a:t>
            </a:r>
            <a:r>
              <a:rPr lang="en-US" sz="1000" dirty="0" err="1"/>
              <a:t>Tolon</a:t>
            </a:r>
            <a:r>
              <a:rPr lang="en-US" sz="1000" dirty="0"/>
              <a:t> </a:t>
            </a:r>
            <a:r>
              <a:rPr lang="en-US" sz="1000" dirty="0" err="1"/>
              <a:t>gözaltına</a:t>
            </a:r>
            <a:r>
              <a:rPr lang="en-US" sz="1000" dirty="0"/>
              <a:t> </a:t>
            </a:r>
            <a:r>
              <a:rPr lang="en-US" sz="1000" dirty="0" err="1"/>
              <a:t>alındı</a:t>
            </a:r>
            <a:endParaRPr lang="tr-TR" sz="1000" dirty="0"/>
          </a:p>
          <a:p>
            <a:r>
              <a:rPr lang="tr-TR" sz="1000" dirty="0" smtClean="0"/>
              <a:t>0</a:t>
            </a:r>
            <a:r>
              <a:rPr lang="en-US" sz="1000" dirty="0" smtClean="0"/>
              <a:t>4 </a:t>
            </a:r>
            <a:r>
              <a:rPr lang="en-US" sz="1000" dirty="0" err="1"/>
              <a:t>Temmuz</a:t>
            </a:r>
            <a:r>
              <a:rPr lang="en-US" sz="1000" dirty="0"/>
              <a:t> 1776: </a:t>
            </a:r>
            <a:r>
              <a:rPr lang="en-US" sz="1000" dirty="0" err="1"/>
              <a:t>Amerikan</a:t>
            </a:r>
            <a:r>
              <a:rPr lang="en-US" sz="1000" dirty="0"/>
              <a:t> </a:t>
            </a:r>
            <a:r>
              <a:rPr lang="en-US" sz="1000" dirty="0" err="1"/>
              <a:t>bağımsızlık</a:t>
            </a:r>
            <a:r>
              <a:rPr lang="en-US" sz="1000" dirty="0"/>
              <a:t> </a:t>
            </a:r>
            <a:r>
              <a:rPr lang="en-US" sz="1000" dirty="0" err="1"/>
              <a:t>günü</a:t>
            </a:r>
            <a:r>
              <a:rPr lang="en-US" sz="1000" dirty="0"/>
              <a:t> </a:t>
            </a:r>
            <a:r>
              <a:rPr lang="en-US" sz="1000" dirty="0" err="1"/>
              <a:t>ilan</a:t>
            </a:r>
            <a:r>
              <a:rPr lang="en-US" sz="1000" dirty="0"/>
              <a:t> </a:t>
            </a:r>
            <a:r>
              <a:rPr lang="en-US" sz="1000" dirty="0" err="1"/>
              <a:t>edildi</a:t>
            </a:r>
            <a:endParaRPr lang="tr-TR" sz="1000" dirty="0"/>
          </a:p>
          <a:p>
            <a:r>
              <a:rPr lang="tr-TR" sz="1000" dirty="0" smtClean="0"/>
              <a:t>0</a:t>
            </a:r>
            <a:r>
              <a:rPr lang="en-US" sz="1000" dirty="0" smtClean="0"/>
              <a:t>5 </a:t>
            </a:r>
            <a:r>
              <a:rPr lang="en-US" sz="1000" dirty="0" err="1"/>
              <a:t>TEmmuz</a:t>
            </a:r>
            <a:r>
              <a:rPr lang="en-US" sz="1000" dirty="0"/>
              <a:t> 1964: </a:t>
            </a:r>
            <a:r>
              <a:rPr lang="en-US" sz="1000" dirty="0" err="1" smtClean="0"/>
              <a:t>Em</a:t>
            </a:r>
            <a:r>
              <a:rPr lang="tr-TR" sz="1000" dirty="0" smtClean="0"/>
              <a:t>ekli </a:t>
            </a:r>
            <a:r>
              <a:rPr lang="en-US" sz="1000" dirty="0" err="1" smtClean="0"/>
              <a:t>Albay</a:t>
            </a:r>
            <a:r>
              <a:rPr lang="en-US" sz="1000" dirty="0" smtClean="0"/>
              <a:t> </a:t>
            </a:r>
            <a:r>
              <a:rPr lang="en-US" sz="1000" dirty="0" err="1"/>
              <a:t>Talat</a:t>
            </a:r>
            <a:r>
              <a:rPr lang="en-US" sz="1000" dirty="0"/>
              <a:t> </a:t>
            </a:r>
            <a:r>
              <a:rPr lang="en-US" sz="1000" dirty="0" err="1" smtClean="0"/>
              <a:t>Aydemir</a:t>
            </a:r>
            <a:r>
              <a:rPr lang="tr-TR" sz="1000" dirty="0" smtClean="0"/>
              <a:t> darbe girişim nedeniyle </a:t>
            </a:r>
            <a:r>
              <a:rPr lang="en-US" sz="1000" dirty="0" smtClean="0"/>
              <a:t> </a:t>
            </a:r>
            <a:r>
              <a:rPr lang="en-US" sz="1000" dirty="0" err="1"/>
              <a:t>idam</a:t>
            </a:r>
            <a:r>
              <a:rPr lang="en-US" sz="1000" dirty="0"/>
              <a:t> </a:t>
            </a:r>
            <a:r>
              <a:rPr lang="en-US" sz="1000" dirty="0" err="1"/>
              <a:t>edildi</a:t>
            </a:r>
            <a:endParaRPr lang="tr-TR" sz="1000" dirty="0"/>
          </a:p>
          <a:p>
            <a:r>
              <a:rPr lang="tr-TR" sz="1000" dirty="0" smtClean="0"/>
              <a:t>0</a:t>
            </a:r>
            <a:r>
              <a:rPr lang="en-US" sz="1000" dirty="0" smtClean="0"/>
              <a:t>9 </a:t>
            </a:r>
            <a:r>
              <a:rPr lang="en-US" sz="1000" dirty="0" err="1"/>
              <a:t>Temmuz</a:t>
            </a:r>
            <a:r>
              <a:rPr lang="en-US" sz="1000" dirty="0"/>
              <a:t> 1961: </a:t>
            </a:r>
            <a:r>
              <a:rPr lang="en-US" sz="1000" dirty="0" err="1"/>
              <a:t>Anayasa</a:t>
            </a:r>
            <a:r>
              <a:rPr lang="en-US" sz="1000" dirty="0"/>
              <a:t> %61,5 </a:t>
            </a:r>
            <a:r>
              <a:rPr lang="en-US" sz="1000" dirty="0" err="1"/>
              <a:t>oyla</a:t>
            </a:r>
            <a:r>
              <a:rPr lang="en-US" sz="1000" dirty="0"/>
              <a:t> </a:t>
            </a:r>
            <a:r>
              <a:rPr lang="tr-TR" sz="1000" dirty="0" smtClean="0"/>
              <a:t>k</a:t>
            </a:r>
            <a:r>
              <a:rPr lang="en-US" sz="1000" dirty="0" err="1" smtClean="0"/>
              <a:t>abul</a:t>
            </a:r>
            <a:r>
              <a:rPr lang="en-US" sz="1000" dirty="0" smtClean="0"/>
              <a:t> </a:t>
            </a:r>
            <a:r>
              <a:rPr lang="en-US" sz="1000" dirty="0" err="1"/>
              <a:t>edildi</a:t>
            </a:r>
            <a:r>
              <a:rPr lang="en-US" sz="1000" dirty="0"/>
              <a:t>.</a:t>
            </a:r>
            <a:endParaRPr lang="tr-TR" sz="1000" dirty="0"/>
          </a:p>
          <a:p>
            <a:r>
              <a:rPr lang="en-US" sz="1000" dirty="0"/>
              <a:t>10 </a:t>
            </a:r>
            <a:r>
              <a:rPr lang="en-US" sz="1000" dirty="0" err="1"/>
              <a:t>Temmuz</a:t>
            </a:r>
            <a:r>
              <a:rPr lang="en-US" sz="1000" dirty="0"/>
              <a:t> 1947: Muhammed Ali </a:t>
            </a:r>
            <a:r>
              <a:rPr lang="en-US" sz="1000" dirty="0" err="1"/>
              <a:t>Cinnah</a:t>
            </a:r>
            <a:r>
              <a:rPr lang="en-US" sz="1000" dirty="0"/>
              <a:t> Pakistan </a:t>
            </a:r>
            <a:r>
              <a:rPr lang="en-US" sz="1000" dirty="0" err="1"/>
              <a:t>Genel</a:t>
            </a:r>
            <a:r>
              <a:rPr lang="en-US" sz="1000" dirty="0"/>
              <a:t> </a:t>
            </a:r>
            <a:r>
              <a:rPr lang="en-US" sz="1000" dirty="0" err="1"/>
              <a:t>Valiliğine</a:t>
            </a:r>
            <a:r>
              <a:rPr lang="en-US" sz="1000" dirty="0"/>
              <a:t> </a:t>
            </a:r>
            <a:r>
              <a:rPr lang="en-US" sz="1000" dirty="0" err="1"/>
              <a:t>getirildi</a:t>
            </a:r>
            <a:r>
              <a:rPr lang="en-US" sz="1000" dirty="0"/>
              <a:t>.</a:t>
            </a:r>
            <a:endParaRPr lang="tr-TR" sz="1000" dirty="0"/>
          </a:p>
          <a:p>
            <a:r>
              <a:rPr lang="en-US" sz="1000" dirty="0"/>
              <a:t>11 </a:t>
            </a:r>
            <a:r>
              <a:rPr lang="en-US" sz="1000" dirty="0" err="1"/>
              <a:t>Temmuz</a:t>
            </a:r>
            <a:r>
              <a:rPr lang="en-US" sz="1000" dirty="0"/>
              <a:t> 1789: </a:t>
            </a:r>
            <a:r>
              <a:rPr lang="en-US" sz="1000" dirty="0" err="1"/>
              <a:t>İnsan</a:t>
            </a:r>
            <a:r>
              <a:rPr lang="en-US" sz="1000" dirty="0"/>
              <a:t> </a:t>
            </a:r>
            <a:r>
              <a:rPr lang="en-US" sz="1000" dirty="0" err="1"/>
              <a:t>ve</a:t>
            </a:r>
            <a:r>
              <a:rPr lang="en-US" sz="1000" dirty="0"/>
              <a:t> </a:t>
            </a:r>
            <a:r>
              <a:rPr lang="en-US" sz="1000" dirty="0" err="1"/>
              <a:t>Yurttaş</a:t>
            </a:r>
            <a:r>
              <a:rPr lang="en-US" sz="1000" dirty="0"/>
              <a:t> </a:t>
            </a:r>
            <a:r>
              <a:rPr lang="tr-TR" sz="1000" dirty="0" smtClean="0"/>
              <a:t>Hakları </a:t>
            </a:r>
            <a:r>
              <a:rPr lang="en-US" sz="1000" dirty="0" err="1" smtClean="0"/>
              <a:t>Bildirgesi</a:t>
            </a:r>
            <a:r>
              <a:rPr lang="en-US" sz="1000" dirty="0" smtClean="0"/>
              <a:t> </a:t>
            </a:r>
            <a:r>
              <a:rPr lang="en-US" sz="1000" dirty="0" err="1"/>
              <a:t>Fransız</a:t>
            </a:r>
            <a:r>
              <a:rPr lang="en-US" sz="1000" dirty="0"/>
              <a:t> </a:t>
            </a:r>
            <a:r>
              <a:rPr lang="en-US" sz="1000" dirty="0" err="1" smtClean="0"/>
              <a:t>Devr</a:t>
            </a:r>
            <a:r>
              <a:rPr lang="tr-TR" sz="1000" dirty="0" smtClean="0"/>
              <a:t>i</a:t>
            </a:r>
            <a:r>
              <a:rPr lang="en-US" sz="1000" dirty="0" smtClean="0"/>
              <a:t>mci </a:t>
            </a:r>
            <a:r>
              <a:rPr lang="en-US" sz="1000" dirty="0" err="1"/>
              <a:t>Meclis’ine</a:t>
            </a:r>
            <a:r>
              <a:rPr lang="en-US" sz="1000" dirty="0"/>
              <a:t> </a:t>
            </a:r>
            <a:r>
              <a:rPr lang="en-US" sz="1000" dirty="0" err="1" smtClean="0"/>
              <a:t>sunuldu</a:t>
            </a:r>
            <a:r>
              <a:rPr lang="tr-TR" sz="1000" dirty="0" smtClean="0"/>
              <a:t>.</a:t>
            </a:r>
            <a:endParaRPr lang="tr-TR" sz="1000" dirty="0"/>
          </a:p>
          <a:p>
            <a:r>
              <a:rPr lang="tr-TR" sz="1000" dirty="0" smtClean="0"/>
              <a:t>12 Temmuz 1932: Türk Dil Kurumu kuruldu. </a:t>
            </a:r>
          </a:p>
          <a:p>
            <a:r>
              <a:rPr lang="en-US" sz="1000" dirty="0" smtClean="0"/>
              <a:t>13 </a:t>
            </a:r>
            <a:r>
              <a:rPr lang="en-US" sz="1000" dirty="0" err="1"/>
              <a:t>Temmuz</a:t>
            </a:r>
            <a:r>
              <a:rPr lang="en-US" sz="1000" dirty="0"/>
              <a:t> 2009: </a:t>
            </a:r>
            <a:r>
              <a:rPr lang="en-US" sz="1000" dirty="0" err="1"/>
              <a:t>Nabucco</a:t>
            </a:r>
            <a:r>
              <a:rPr lang="en-US" sz="1000" dirty="0"/>
              <a:t> </a:t>
            </a:r>
            <a:r>
              <a:rPr lang="en-US" sz="1000" dirty="0" err="1"/>
              <a:t>Projesi</a:t>
            </a:r>
            <a:r>
              <a:rPr lang="en-US" sz="1000" dirty="0"/>
              <a:t> </a:t>
            </a:r>
            <a:r>
              <a:rPr lang="en-US" sz="1000" dirty="0" err="1" smtClean="0"/>
              <a:t>imzalandı</a:t>
            </a:r>
            <a:r>
              <a:rPr lang="tr-TR" sz="1000" dirty="0" smtClean="0"/>
              <a:t>.</a:t>
            </a:r>
            <a:endParaRPr lang="tr-TR" sz="1000" dirty="0"/>
          </a:p>
          <a:p>
            <a:r>
              <a:rPr lang="en-US" sz="1000" dirty="0"/>
              <a:t>15 </a:t>
            </a:r>
            <a:r>
              <a:rPr lang="en-US" sz="1000" dirty="0" err="1"/>
              <a:t>Temmuz</a:t>
            </a:r>
            <a:r>
              <a:rPr lang="en-US" sz="1000" dirty="0"/>
              <a:t> 1099: 1.Haçlı </a:t>
            </a:r>
            <a:r>
              <a:rPr lang="en-US" sz="1000" dirty="0" err="1"/>
              <a:t>Ordusu</a:t>
            </a:r>
            <a:r>
              <a:rPr lang="en-US" sz="1000" dirty="0"/>
              <a:t> </a:t>
            </a:r>
            <a:r>
              <a:rPr lang="en-US" sz="1000" dirty="0" err="1"/>
              <a:t>Kudüs’ü</a:t>
            </a:r>
            <a:r>
              <a:rPr lang="en-US" sz="1000" dirty="0"/>
              <a:t> </a:t>
            </a:r>
            <a:r>
              <a:rPr lang="en-US" sz="1000" dirty="0" err="1"/>
              <a:t>ele</a:t>
            </a:r>
            <a:r>
              <a:rPr lang="en-US" sz="1000" dirty="0"/>
              <a:t> </a:t>
            </a:r>
            <a:r>
              <a:rPr lang="en-US" sz="1000" dirty="0" err="1" smtClean="0"/>
              <a:t>geçirdi</a:t>
            </a:r>
            <a:r>
              <a:rPr lang="tr-TR" sz="1000" dirty="0" smtClean="0"/>
              <a:t>.</a:t>
            </a:r>
          </a:p>
          <a:p>
            <a:r>
              <a:rPr lang="en-US" sz="1000" dirty="0"/>
              <a:t>15 </a:t>
            </a:r>
            <a:r>
              <a:rPr lang="en-US" sz="1000" dirty="0" err="1"/>
              <a:t>Temmuz</a:t>
            </a:r>
            <a:r>
              <a:rPr lang="en-US" sz="1000" dirty="0"/>
              <a:t> </a:t>
            </a:r>
            <a:r>
              <a:rPr lang="tr-TR" sz="1000" dirty="0" smtClean="0"/>
              <a:t>2016</a:t>
            </a:r>
            <a:r>
              <a:rPr lang="en-US" sz="1000" dirty="0" smtClean="0"/>
              <a:t>: </a:t>
            </a:r>
            <a:r>
              <a:rPr lang="tr-TR" sz="1000" dirty="0" smtClean="0">
                <a:solidFill>
                  <a:srgbClr val="000000"/>
                </a:solidFill>
                <a:ea typeface="Calibri" pitchFamily="34" charset="0"/>
                <a:cs typeface="Times New Roman" pitchFamily="18" charset="0"/>
              </a:rPr>
              <a:t>TSK bünyesinde </a:t>
            </a:r>
            <a:r>
              <a:rPr lang="tr-TR" sz="1000" dirty="0">
                <a:solidFill>
                  <a:srgbClr val="000000"/>
                </a:solidFill>
                <a:ea typeface="Calibri" pitchFamily="34" charset="0"/>
                <a:cs typeface="Times New Roman" pitchFamily="18" charset="0"/>
              </a:rPr>
              <a:t>bir grup asker tarafından </a:t>
            </a:r>
            <a:r>
              <a:rPr lang="tr-TR" sz="1000" dirty="0" smtClean="0">
                <a:solidFill>
                  <a:srgbClr val="000000"/>
                </a:solidFill>
                <a:ea typeface="Calibri" pitchFamily="34" charset="0"/>
                <a:cs typeface="Times New Roman" pitchFamily="18" charset="0"/>
              </a:rPr>
              <a:t>darbe </a:t>
            </a:r>
            <a:r>
              <a:rPr lang="tr-TR" sz="1000" dirty="0">
                <a:solidFill>
                  <a:srgbClr val="000000"/>
                </a:solidFill>
                <a:ea typeface="Calibri" pitchFamily="34" charset="0"/>
                <a:cs typeface="Times New Roman" pitchFamily="18" charset="0"/>
              </a:rPr>
              <a:t>girişiminde </a:t>
            </a:r>
            <a:r>
              <a:rPr lang="tr-TR" sz="1000" dirty="0" smtClean="0">
                <a:solidFill>
                  <a:srgbClr val="000000"/>
                </a:solidFill>
                <a:ea typeface="Calibri" pitchFamily="34" charset="0"/>
                <a:cs typeface="Times New Roman" pitchFamily="18" charset="0"/>
              </a:rPr>
              <a:t>bulunuldu.</a:t>
            </a:r>
          </a:p>
          <a:p>
            <a:r>
              <a:rPr lang="tr-TR" sz="1000" dirty="0">
                <a:solidFill>
                  <a:srgbClr val="000000"/>
                </a:solidFill>
                <a:cs typeface="Times New Roman" pitchFamily="18" charset="0"/>
              </a:rPr>
              <a:t>2</a:t>
            </a:r>
            <a:r>
              <a:rPr lang="tr-TR" sz="1000" dirty="0" smtClean="0"/>
              <a:t>0 Temmuz 1974: Kıbrıs Barış Harekatı başladı.</a:t>
            </a:r>
          </a:p>
          <a:p>
            <a:r>
              <a:rPr lang="tr-TR" sz="1000" dirty="0" smtClean="0"/>
              <a:t>21 Temmuz 1969: Astronot Neil Armsrong ve Edwin Buzz Aldrin Ay’ın yüzüne ayak bastılar.</a:t>
            </a:r>
            <a:endParaRPr lang="tr-TR" sz="1000" dirty="0"/>
          </a:p>
          <a:p>
            <a:r>
              <a:rPr lang="en-US" sz="1000" dirty="0"/>
              <a:t>22 </a:t>
            </a:r>
            <a:r>
              <a:rPr lang="en-US" sz="1000" dirty="0" err="1"/>
              <a:t>Temmuz</a:t>
            </a:r>
            <a:r>
              <a:rPr lang="en-US" sz="1000" dirty="0"/>
              <a:t> 1980: DİSK </a:t>
            </a:r>
            <a:r>
              <a:rPr lang="en-US" sz="1000" dirty="0" err="1"/>
              <a:t>Başkanı</a:t>
            </a:r>
            <a:r>
              <a:rPr lang="en-US" sz="1000" dirty="0"/>
              <a:t> Kemal </a:t>
            </a:r>
            <a:r>
              <a:rPr lang="en-US" sz="1000" dirty="0" err="1"/>
              <a:t>Türkler</a:t>
            </a:r>
            <a:r>
              <a:rPr lang="en-US" sz="1000" dirty="0"/>
              <a:t> </a:t>
            </a:r>
            <a:r>
              <a:rPr lang="en-US" sz="1000" dirty="0" err="1"/>
              <a:t>öldürüldü</a:t>
            </a:r>
            <a:endParaRPr lang="tr-TR" sz="1000" dirty="0"/>
          </a:p>
          <a:p>
            <a:r>
              <a:rPr lang="en-US" sz="1000" dirty="0"/>
              <a:t>23 </a:t>
            </a:r>
            <a:r>
              <a:rPr lang="en-US" sz="1000" dirty="0" err="1"/>
              <a:t>Temmuz</a:t>
            </a:r>
            <a:r>
              <a:rPr lang="en-US" sz="1000" dirty="0"/>
              <a:t> 1981: Din </a:t>
            </a:r>
            <a:r>
              <a:rPr lang="en-US" sz="1000" dirty="0" err="1"/>
              <a:t>dersleri</a:t>
            </a:r>
            <a:r>
              <a:rPr lang="en-US" sz="1000" dirty="0"/>
              <a:t> </a:t>
            </a:r>
            <a:r>
              <a:rPr lang="en-US" sz="1000" dirty="0" err="1"/>
              <a:t>zorunlu</a:t>
            </a:r>
            <a:r>
              <a:rPr lang="en-US" sz="1000" dirty="0"/>
              <a:t> hale </a:t>
            </a:r>
            <a:r>
              <a:rPr lang="en-US" sz="1000" dirty="0" err="1" smtClean="0"/>
              <a:t>getirildi</a:t>
            </a:r>
            <a:endParaRPr lang="tr-TR" sz="1000" dirty="0"/>
          </a:p>
          <a:p>
            <a:r>
              <a:rPr lang="en-US" sz="1000" dirty="0"/>
              <a:t>24 </a:t>
            </a:r>
            <a:r>
              <a:rPr lang="en-US" sz="1000" dirty="0" err="1"/>
              <a:t>TEmmuz</a:t>
            </a:r>
            <a:r>
              <a:rPr lang="en-US" sz="1000" dirty="0"/>
              <a:t> 1923: </a:t>
            </a:r>
            <a:r>
              <a:rPr lang="en-US" sz="1000" dirty="0" err="1"/>
              <a:t>Lozan</a:t>
            </a:r>
            <a:r>
              <a:rPr lang="en-US" sz="1000" dirty="0"/>
              <a:t> </a:t>
            </a:r>
            <a:r>
              <a:rPr lang="en-US" sz="1000" dirty="0" err="1"/>
              <a:t>Antlaşması</a:t>
            </a:r>
            <a:r>
              <a:rPr lang="en-US" sz="1000" dirty="0"/>
              <a:t> </a:t>
            </a:r>
            <a:r>
              <a:rPr lang="en-US" sz="1000" dirty="0" err="1" smtClean="0"/>
              <a:t>im</a:t>
            </a:r>
            <a:r>
              <a:rPr lang="tr-TR" sz="1000" dirty="0" smtClean="0"/>
              <a:t>z</a:t>
            </a:r>
            <a:r>
              <a:rPr lang="en-US" sz="1000" dirty="0" err="1" smtClean="0"/>
              <a:t>alandı</a:t>
            </a:r>
            <a:endParaRPr lang="tr-TR" sz="1000" dirty="0"/>
          </a:p>
          <a:p>
            <a:r>
              <a:rPr lang="en-US" sz="1000" dirty="0"/>
              <a:t>25 </a:t>
            </a:r>
            <a:r>
              <a:rPr lang="en-US" sz="1000" dirty="0" err="1"/>
              <a:t>Temmuz</a:t>
            </a:r>
            <a:r>
              <a:rPr lang="en-US" sz="1000" dirty="0"/>
              <a:t> 2000: Concorde </a:t>
            </a:r>
            <a:r>
              <a:rPr lang="en-US" sz="1000" dirty="0" err="1"/>
              <a:t>uçağı</a:t>
            </a:r>
            <a:r>
              <a:rPr lang="en-US" sz="1000" dirty="0"/>
              <a:t> </a:t>
            </a:r>
            <a:r>
              <a:rPr lang="en-US" sz="1000" dirty="0" err="1"/>
              <a:t>düştü</a:t>
            </a:r>
            <a:r>
              <a:rPr lang="en-US" sz="1000" dirty="0"/>
              <a:t>, 100 </a:t>
            </a:r>
            <a:r>
              <a:rPr lang="en-US" sz="1000" dirty="0" err="1"/>
              <a:t>yolcu</a:t>
            </a:r>
            <a:r>
              <a:rPr lang="en-US" sz="1000" dirty="0"/>
              <a:t> </a:t>
            </a:r>
            <a:r>
              <a:rPr lang="en-US" sz="1000" dirty="0" err="1"/>
              <a:t>ve</a:t>
            </a:r>
            <a:r>
              <a:rPr lang="en-US" sz="1000" dirty="0"/>
              <a:t> 9 </a:t>
            </a:r>
            <a:r>
              <a:rPr lang="en-US" sz="1000" dirty="0" err="1"/>
              <a:t>mürettebatın</a:t>
            </a:r>
            <a:r>
              <a:rPr lang="en-US" sz="1000" dirty="0"/>
              <a:t> </a:t>
            </a:r>
            <a:r>
              <a:rPr lang="en-US" sz="1000" dirty="0" err="1"/>
              <a:t>tamamı</a:t>
            </a:r>
            <a:r>
              <a:rPr lang="en-US" sz="1000" dirty="0"/>
              <a:t> </a:t>
            </a:r>
            <a:r>
              <a:rPr lang="en-US" sz="1000" dirty="0" err="1"/>
              <a:t>öldü</a:t>
            </a:r>
            <a:endParaRPr lang="tr-TR" sz="1000" dirty="0"/>
          </a:p>
          <a:p>
            <a:r>
              <a:rPr lang="en-US" sz="1000" dirty="0"/>
              <a:t>27 </a:t>
            </a:r>
            <a:r>
              <a:rPr lang="en-US" sz="1000" dirty="0" err="1"/>
              <a:t>Temmuz</a:t>
            </a:r>
            <a:r>
              <a:rPr lang="en-US" sz="1000" dirty="0"/>
              <a:t> 1794: </a:t>
            </a:r>
            <a:r>
              <a:rPr lang="en-US" sz="1000" dirty="0" err="1"/>
              <a:t>Maximilien</a:t>
            </a:r>
            <a:r>
              <a:rPr lang="en-US" sz="1000" dirty="0"/>
              <a:t> Robespierre </a:t>
            </a:r>
            <a:r>
              <a:rPr lang="en-US" sz="1000" dirty="0" err="1"/>
              <a:t>tutuklanarak</a:t>
            </a:r>
            <a:r>
              <a:rPr lang="en-US" sz="1000" dirty="0"/>
              <a:t> </a:t>
            </a:r>
            <a:r>
              <a:rPr lang="en-US" sz="1000" dirty="0" err="1"/>
              <a:t>hapse</a:t>
            </a:r>
            <a:r>
              <a:rPr lang="en-US" sz="1000" dirty="0"/>
              <a:t> </a:t>
            </a:r>
            <a:r>
              <a:rPr lang="en-US" sz="1000" dirty="0" err="1"/>
              <a:t>gönderildi</a:t>
            </a:r>
            <a:r>
              <a:rPr lang="en-US" sz="1000" dirty="0"/>
              <a:t>.</a:t>
            </a:r>
            <a:endParaRPr lang="tr-TR" sz="1000" dirty="0"/>
          </a:p>
          <a:p>
            <a:r>
              <a:rPr lang="en-US" sz="1000" dirty="0"/>
              <a:t>28 </a:t>
            </a:r>
            <a:r>
              <a:rPr lang="en-US" sz="1000" dirty="0" err="1"/>
              <a:t>Temmuz</a:t>
            </a:r>
            <a:r>
              <a:rPr lang="en-US" sz="1000" dirty="0"/>
              <a:t> 1402: Yıldırım </a:t>
            </a:r>
            <a:r>
              <a:rPr lang="en-US" sz="1000" dirty="0" err="1"/>
              <a:t>Bayezid</a:t>
            </a:r>
            <a:r>
              <a:rPr lang="en-US" sz="1000" dirty="0"/>
              <a:t> </a:t>
            </a:r>
            <a:r>
              <a:rPr lang="en-US" sz="1000" dirty="0" err="1"/>
              <a:t>Timur’a</a:t>
            </a:r>
            <a:r>
              <a:rPr lang="en-US" sz="1000" dirty="0"/>
              <a:t> </a:t>
            </a:r>
            <a:r>
              <a:rPr lang="en-US" sz="1000" dirty="0" err="1"/>
              <a:t>esir</a:t>
            </a:r>
            <a:r>
              <a:rPr lang="en-US" sz="1000" dirty="0"/>
              <a:t> </a:t>
            </a:r>
            <a:r>
              <a:rPr lang="en-US" sz="1000" dirty="0" err="1"/>
              <a:t>düştü</a:t>
            </a:r>
            <a:r>
              <a:rPr lang="en-US" sz="1000" dirty="0"/>
              <a:t>.</a:t>
            </a:r>
            <a:endParaRPr lang="tr-TR" sz="1000" dirty="0"/>
          </a:p>
          <a:p>
            <a:r>
              <a:rPr lang="en-US" sz="1000" dirty="0"/>
              <a:t>31 </a:t>
            </a:r>
            <a:r>
              <a:rPr lang="en-US" sz="1000" dirty="0" err="1"/>
              <a:t>Temmuz</a:t>
            </a:r>
            <a:r>
              <a:rPr lang="en-US" sz="1000" dirty="0"/>
              <a:t> 1932: </a:t>
            </a:r>
            <a:r>
              <a:rPr lang="en-US" sz="1000" dirty="0" err="1"/>
              <a:t>Keriman</a:t>
            </a:r>
            <a:r>
              <a:rPr lang="en-US" sz="1000" dirty="0"/>
              <a:t> </a:t>
            </a:r>
            <a:r>
              <a:rPr lang="en-US" sz="1000" dirty="0" err="1"/>
              <a:t>Halis</a:t>
            </a:r>
            <a:r>
              <a:rPr lang="en-US" sz="1000" dirty="0"/>
              <a:t> </a:t>
            </a:r>
            <a:r>
              <a:rPr lang="en-US" sz="1000" dirty="0" err="1"/>
              <a:t>Dünya</a:t>
            </a:r>
            <a:r>
              <a:rPr lang="en-US" sz="1000" dirty="0"/>
              <a:t> </a:t>
            </a:r>
            <a:r>
              <a:rPr lang="en-US" sz="1000" dirty="0" err="1"/>
              <a:t>Güzellik</a:t>
            </a:r>
            <a:r>
              <a:rPr lang="en-US" sz="1000" dirty="0"/>
              <a:t> </a:t>
            </a:r>
            <a:r>
              <a:rPr lang="en-US" sz="1000" dirty="0" err="1"/>
              <a:t>Kraliçesi</a:t>
            </a:r>
            <a:r>
              <a:rPr lang="en-US" sz="1000" dirty="0"/>
              <a:t> </a:t>
            </a:r>
            <a:r>
              <a:rPr lang="en-US" sz="1000" dirty="0" err="1"/>
              <a:t>seçildi</a:t>
            </a:r>
            <a:r>
              <a:rPr lang="en-US" sz="1000" dirty="0"/>
              <a:t>.</a:t>
            </a:r>
            <a:endParaRPr lang="tr-TR" sz="1000" dirty="0"/>
          </a:p>
        </p:txBody>
      </p:sp>
      <p:sp>
        <p:nvSpPr>
          <p:cNvPr id="3" name="Rectangle 2"/>
          <p:cNvSpPr>
            <a:spLocks noChangeArrowheads="1"/>
          </p:cNvSpPr>
          <p:nvPr/>
        </p:nvSpPr>
        <p:spPr bwMode="auto">
          <a:xfrm>
            <a:off x="144339" y="396255"/>
            <a:ext cx="3761986" cy="2228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tr-TR" sz="1000" dirty="0">
                <a:latin typeface="+mn-lt"/>
              </a:rPr>
              <a:t>1937 yılında bir Eylül akşamı, on arkadaş iki sandala binerek </a:t>
            </a:r>
            <a:r>
              <a:rPr lang="tr-TR" sz="1000" dirty="0" smtClean="0">
                <a:latin typeface="+mn-lt"/>
              </a:rPr>
              <a:t>Florya’da</a:t>
            </a:r>
          </a:p>
          <a:p>
            <a:r>
              <a:rPr lang="tr-TR" sz="1000" dirty="0" smtClean="0">
                <a:latin typeface="+mn-lt"/>
              </a:rPr>
              <a:t>geziyorlardı</a:t>
            </a:r>
            <a:r>
              <a:rPr lang="tr-TR" sz="1000" dirty="0">
                <a:latin typeface="+mn-lt"/>
              </a:rPr>
              <a:t>. Bir aralık deniz köşkünden bir sandalın kendilerine </a:t>
            </a:r>
            <a:r>
              <a:rPr lang="tr-TR" sz="1000" dirty="0" smtClean="0">
                <a:latin typeface="+mn-lt"/>
              </a:rPr>
              <a:t>doğru</a:t>
            </a:r>
          </a:p>
          <a:p>
            <a:r>
              <a:rPr lang="tr-TR" sz="1000" dirty="0" smtClean="0">
                <a:latin typeface="+mn-lt"/>
              </a:rPr>
              <a:t>geldiğini </a:t>
            </a:r>
            <a:r>
              <a:rPr lang="tr-TR" sz="1000" dirty="0">
                <a:latin typeface="+mn-lt"/>
              </a:rPr>
              <a:t>fark ettiler. Herkes gürültüyü kesmişti. ATA’mızın gür, aynı </a:t>
            </a:r>
            <a:r>
              <a:rPr lang="tr-TR" sz="1000" dirty="0" smtClean="0">
                <a:latin typeface="+mn-lt"/>
              </a:rPr>
              <a:t>zamanda </a:t>
            </a:r>
            <a:r>
              <a:rPr lang="tr-TR" sz="1000" dirty="0">
                <a:latin typeface="+mn-lt"/>
              </a:rPr>
              <a:t>müşfik sesi duyuldu:  </a:t>
            </a:r>
          </a:p>
          <a:p>
            <a:r>
              <a:rPr lang="tr-TR" sz="1000" dirty="0">
                <a:latin typeface="+mn-lt"/>
              </a:rPr>
              <a:t>-Çocuklar, eğlentiniz çok hoşuma gitti. Aranızda bulunmayı arzu ettim.  </a:t>
            </a:r>
          </a:p>
          <a:p>
            <a:r>
              <a:rPr lang="tr-TR" sz="1000" dirty="0">
                <a:latin typeface="+mn-lt"/>
              </a:rPr>
              <a:t>Gençler bu ani ziyaretten son derece memnun ve heyecanlı, derhâl ATA’nın bizzat kullandığı </a:t>
            </a:r>
            <a:r>
              <a:rPr lang="tr-TR" sz="1000" dirty="0" smtClean="0">
                <a:latin typeface="+mn-lt"/>
              </a:rPr>
              <a:t>sandalını </a:t>
            </a:r>
            <a:r>
              <a:rPr lang="tr-TR" sz="1000" dirty="0">
                <a:latin typeface="+mn-lt"/>
              </a:rPr>
              <a:t>aralarına alırlar. Üç sandal mehtaba karşı yol alırken ATA:  </a:t>
            </a:r>
          </a:p>
          <a:p>
            <a:r>
              <a:rPr lang="tr-TR" sz="1000" dirty="0">
                <a:latin typeface="+mn-lt"/>
              </a:rPr>
              <a:t>-Aferin çocuklar, Türk gençleri hem çalışmasını, hem eğlenmesini bilmelidir. Memleket sizindir. Çalışın ve eğlenin, der. Gençler hep bir ağızdan bütün millet gibi kendilerinin de minnettar oldukları bu güzel vatanın </a:t>
            </a:r>
            <a:r>
              <a:rPr lang="tr-TR" sz="1000" dirty="0" smtClean="0">
                <a:latin typeface="+mn-lt"/>
              </a:rPr>
              <a:t>güzelliklerin den </a:t>
            </a:r>
            <a:r>
              <a:rPr lang="tr-TR" sz="1000" dirty="0">
                <a:latin typeface="+mn-lt"/>
              </a:rPr>
              <a:t>onun sayesinde yararlandıklarını tekrar tekrar söyleyince, ATATÜRK yine:  </a:t>
            </a:r>
          </a:p>
          <a:p>
            <a:r>
              <a:rPr lang="tr-TR" sz="1000" dirty="0">
                <a:latin typeface="+mn-lt"/>
              </a:rPr>
              <a:t>-Çocuklar, der, ben bu inkılâbı sizin babanızla, dayınızla, </a:t>
            </a:r>
            <a:r>
              <a:rPr lang="tr-TR" sz="1000" dirty="0" smtClean="0">
                <a:latin typeface="+mn-lt"/>
              </a:rPr>
              <a:t>ananızla</a:t>
            </a:r>
            <a:endParaRPr lang="tr-TR" altLang="tr-TR" sz="1000" dirty="0">
              <a:latin typeface="+mn-lt"/>
            </a:endParaRPr>
          </a:p>
        </p:txBody>
      </p:sp>
      <p:pic>
        <p:nvPicPr>
          <p:cNvPr id="1028" name="Picture 4" descr="http://iso.ankara.edu.tr/files/2013/10/ATATU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6101" y="540271"/>
            <a:ext cx="1330806" cy="20162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4" name="Rectangle 3"/>
          <p:cNvSpPr/>
          <p:nvPr/>
        </p:nvSpPr>
        <p:spPr>
          <a:xfrm>
            <a:off x="1981235" y="108223"/>
            <a:ext cx="1365181" cy="307777"/>
          </a:xfrm>
          <a:prstGeom prst="rect">
            <a:avLst/>
          </a:prstGeom>
        </p:spPr>
        <p:txBody>
          <a:bodyPr wrap="none">
            <a:spAutoFit/>
          </a:bodyPr>
          <a:lstStyle/>
          <a:p>
            <a:pPr algn="ctr"/>
            <a:r>
              <a:rPr lang="tr-TR" altLang="tr-TR" b="1" dirty="0">
                <a:solidFill>
                  <a:srgbClr val="0070C0"/>
                </a:solidFill>
                <a:ea typeface="Times New Roman" pitchFamily="18" charset="0"/>
              </a:rPr>
              <a:t>Anılarla Atatürk</a:t>
            </a:r>
            <a:endParaRPr lang="tr-TR" altLang="tr-TR" dirty="0">
              <a:solidFill>
                <a:srgbClr val="0070C0"/>
              </a:solidFill>
            </a:endParaRPr>
          </a:p>
        </p:txBody>
      </p:sp>
      <p:sp>
        <p:nvSpPr>
          <p:cNvPr id="6" name="Rectangle 5"/>
          <p:cNvSpPr/>
          <p:nvPr/>
        </p:nvSpPr>
        <p:spPr>
          <a:xfrm>
            <a:off x="137872" y="2556495"/>
            <a:ext cx="5191043" cy="1323439"/>
          </a:xfrm>
          <a:prstGeom prst="rect">
            <a:avLst/>
          </a:prstGeom>
        </p:spPr>
        <p:txBody>
          <a:bodyPr>
            <a:spAutoFit/>
          </a:bodyPr>
          <a:lstStyle/>
          <a:p>
            <a:r>
              <a:rPr lang="tr-TR" sz="1000" dirty="0"/>
              <a:t>velhasıl bütün vatandaşlarınızla yaptım. Bu sizin hakkınız. Ancak, görüyorum ki, bana karşı güveniniz çok kuvvetli. Size bir soru soracağım: Kabiliyetsiz bir milletin başında bulunsaydım, bu inkılâbı yapabilir miydim?...  </a:t>
            </a:r>
          </a:p>
          <a:p>
            <a:r>
              <a:rPr lang="tr-TR" sz="1000" dirty="0"/>
              <a:t>İçlerinden Sadi adında biri atılır:  </a:t>
            </a:r>
          </a:p>
          <a:p>
            <a:r>
              <a:rPr lang="tr-TR" sz="1000" dirty="0"/>
              <a:t>-ATA’m, der, siz kabiliyetsiz bir milletin başına gelemezdiniz. Çünkü, kabiliyetsiz milletten böyle şef çıkmaz!...  </a:t>
            </a:r>
          </a:p>
          <a:p>
            <a:r>
              <a:rPr lang="tr-TR" sz="1000" dirty="0"/>
              <a:t>ATA heyecanla ayağa kalkarak bu gencin elini sıkar ve:  </a:t>
            </a:r>
          </a:p>
          <a:p>
            <a:r>
              <a:rPr lang="tr-TR" sz="1000" dirty="0"/>
              <a:t>-Bunu söylemenizi bekliyordum, der.</a:t>
            </a:r>
            <a:endParaRPr lang="tr-TR" altLang="tr-TR" sz="1000" dirty="0"/>
          </a:p>
        </p:txBody>
      </p:sp>
    </p:spTree>
    <p:extLst>
      <p:ext uri="{BB962C8B-B14F-4D97-AF65-F5344CB8AC3E}">
        <p14:creationId xmlns:p14="http://schemas.microsoft.com/office/powerpoint/2010/main" val="14554636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39742" y="1623239"/>
            <a:ext cx="4084804" cy="4346721"/>
          </a:xfrm>
          <a:prstGeom prst="rect">
            <a:avLst/>
          </a:prstGeom>
        </p:spPr>
      </p:pic>
      <p:sp>
        <p:nvSpPr>
          <p:cNvPr id="7" name="Rectangle 6"/>
          <p:cNvSpPr/>
          <p:nvPr/>
        </p:nvSpPr>
        <p:spPr>
          <a:xfrm>
            <a:off x="159104" y="7695729"/>
            <a:ext cx="5025795" cy="3213694"/>
          </a:xfrm>
          <a:prstGeom prst="rect">
            <a:avLst/>
          </a:prstGeom>
        </p:spPr>
        <p:txBody>
          <a:bodyPr wrap="square" lIns="73655" tIns="36827" rIns="73655" bIns="36827">
            <a:spAutoFit/>
          </a:bodyPr>
          <a:lstStyle/>
          <a:p>
            <a:pPr algn="ctr"/>
            <a:r>
              <a:rPr lang="tr-TR" b="1" dirty="0" smtClean="0">
                <a:solidFill>
                  <a:srgbClr val="0070C0"/>
                </a:solidFill>
              </a:rPr>
              <a:t>Rotary Bilgileri</a:t>
            </a:r>
            <a:endParaRPr lang="tr-TR" b="1" dirty="0">
              <a:solidFill>
                <a:srgbClr val="0070C0"/>
              </a:solidFill>
            </a:endParaRPr>
          </a:p>
          <a:p>
            <a:r>
              <a:rPr lang="tr-TR" sz="1000" dirty="0" smtClean="0"/>
              <a:t>Harry </a:t>
            </a:r>
            <a:r>
              <a:rPr lang="tr-TR" sz="1000" dirty="0"/>
              <a:t>Ruggles, 1905 yılında Chicago'da ilk Rotary kulübünün kurulmasına varan konuşmalarda Paul Harnis'e katılan 5. kişi idi. Harry şarkı söylemeyi seven birisi idi ve bu da asrın başında yaygın bir faaliyet türü idi. Yeni kurulmak olan kulübün bir toplantısında, Harry bir sandalyeye çıktı ve herkesi kendisi ile birlikte şarkı söylemeye davet etti.</a:t>
            </a:r>
          </a:p>
          <a:p>
            <a:r>
              <a:rPr lang="tr-TR" sz="1000" dirty="0"/>
              <a:t/>
            </a:r>
            <a:br>
              <a:rPr lang="tr-TR" sz="1000" dirty="0"/>
            </a:br>
            <a:r>
              <a:rPr lang="tr-TR" sz="1000" dirty="0" smtClean="0"/>
              <a:t>Grup </a:t>
            </a:r>
            <a:r>
              <a:rPr lang="tr-TR" sz="1000" dirty="0"/>
              <a:t>halinde şarkı söyleme kısa bir sürede her Rotary toplantısının geleneksel bir kısım haline geldi. Bu adet, ABD'nin pek çok kulübüne yayıldı ve hala Avustralya, Japonya, Nijerya, Yeni Zelanda ve Kanada gibi değişik ülkelerin popüler bir faaliyeti durumundadır. Bazı kulüpler toplantının resmi açılışı biçiminde ulusal bir şarkıyı söylerler. Bununla birlikte, şarkı söylemeye Avrupa, Güney Amerika ve Asya'daki kulüplerde nadiren rastlanır. -Çocuklar, der, ben bu inkılâbı sizin babanızla, dayınızla, ananızla velhasıl bütün vatandaşlarınızla yaptım. Bu sizin hakkınız. Ancak, görüyorum ki, bana karşı güveniniz çok kuvvetli. Size bir soru soracağım: Kabiliyetsiz bir milletin başında bulunsaydım, bu inkılâbı yapabilir miydim?...  </a:t>
            </a:r>
          </a:p>
          <a:p>
            <a:r>
              <a:rPr lang="tr-TR" sz="1000" dirty="0"/>
              <a:t>İçlerinden Sadi adında biri atılır:  </a:t>
            </a:r>
          </a:p>
          <a:p>
            <a:r>
              <a:rPr lang="tr-TR" sz="1000" dirty="0"/>
              <a:t>-ATA’m, der, siz kabiliyetsiz bir milletin başına gelemezdiniz. Çünkü, kabiliyetsiz milletten böyle şef çıkmaz!...  </a:t>
            </a:r>
          </a:p>
          <a:p>
            <a:r>
              <a:rPr lang="tr-TR" sz="1000" dirty="0"/>
              <a:t>ATA heyecanla ayağa kalkarak bu gencin elini sıkar ve:  </a:t>
            </a:r>
          </a:p>
          <a:p>
            <a:r>
              <a:rPr lang="tr-TR" sz="1000" dirty="0"/>
              <a:t>-Bunu söylemenizi bekliyordum, der.</a:t>
            </a:r>
            <a:endParaRPr lang="tr-TR" altLang="tr-TR" sz="1000" dirty="0"/>
          </a:p>
          <a:p>
            <a:endParaRPr lang="tr-TR" sz="1000" dirty="0"/>
          </a:p>
        </p:txBody>
      </p:sp>
      <p:sp>
        <p:nvSpPr>
          <p:cNvPr id="8" name="Rectangle 7"/>
          <p:cNvSpPr/>
          <p:nvPr/>
        </p:nvSpPr>
        <p:spPr>
          <a:xfrm>
            <a:off x="304260" y="180231"/>
            <a:ext cx="4719130" cy="4985980"/>
          </a:xfrm>
          <a:prstGeom prst="rect">
            <a:avLst/>
          </a:prstGeom>
        </p:spPr>
        <p:txBody>
          <a:bodyPr>
            <a:spAutoFit/>
          </a:bodyPr>
          <a:lstStyle/>
          <a:p>
            <a:pPr algn="ctr"/>
            <a:r>
              <a:rPr lang="tr-TR" b="1" dirty="0">
                <a:solidFill>
                  <a:schemeClr val="tx2">
                    <a:lumMod val="60000"/>
                    <a:lumOff val="40000"/>
                  </a:schemeClr>
                </a:solidFill>
              </a:rPr>
              <a:t>Rotary </a:t>
            </a:r>
            <a:r>
              <a:rPr lang="tr-TR" b="1" dirty="0" smtClean="0">
                <a:solidFill>
                  <a:schemeClr val="tx2">
                    <a:lumMod val="60000"/>
                    <a:lumOff val="40000"/>
                  </a:schemeClr>
                </a:solidFill>
              </a:rPr>
              <a:t>Bilgileri</a:t>
            </a:r>
          </a:p>
          <a:p>
            <a:pPr algn="ctr"/>
            <a:endParaRPr lang="tr-TR" b="1" dirty="0">
              <a:solidFill>
                <a:srgbClr val="FF0000"/>
              </a:solidFill>
            </a:endParaRPr>
          </a:p>
          <a:p>
            <a:r>
              <a:rPr lang="tr-TR" sz="1000" b="1" dirty="0"/>
              <a:t>YENİ ÜYE </a:t>
            </a:r>
            <a:r>
              <a:rPr lang="tr-TR" sz="1000" b="1" dirty="0" smtClean="0"/>
              <a:t>TEKLİFİ</a:t>
            </a:r>
          </a:p>
          <a:p>
            <a:r>
              <a:rPr lang="tr-TR" sz="1000" dirty="0"/>
              <a:t/>
            </a:r>
            <a:br>
              <a:rPr lang="tr-TR" sz="1000" dirty="0"/>
            </a:br>
            <a:r>
              <a:rPr lang="tr-TR" sz="1000" dirty="0"/>
              <a:t>Rotary’nin yazılı kurallarında, Rotary kulüp üyeliğine teklif edilecek adayların nasıl ve ne şekilde teklif edileceği ayrıntılı biçimde yazılmıştır. Rotary’nin büyümesi ve ilerlemesinde yeni adaylık için isim öneren ve yeni adayı teklif eden kişi çok önemlidir. Öneriyi getiren ve onu teklif eden bir kişi yoksa hiç kimse Rotary üyesi olma fırsatını bulamaz.</a:t>
            </a:r>
            <a:br>
              <a:rPr lang="tr-TR" sz="1000" dirty="0"/>
            </a:br>
            <a:r>
              <a:rPr lang="tr-TR" sz="1000" dirty="0"/>
              <a:t>Üyelik için aday önerisinde bulunan Rotaryen’ in görevi, kulüp sekreteri veya üyelik komitesine isim önerisinde bulunmakla sona ermez. Aslında, Rotary’ de yeni üyelik için öneride bulunan kişinin sorumlulukları yazılı olarak belirlenmiş değildir. Ancak gelenek ve usul olarak aşağıda yazılı yöntemler kulüplerin birçoğu tarafından uygulanmaktadır.</a:t>
            </a:r>
            <a:br>
              <a:rPr lang="tr-TR" sz="1000" dirty="0"/>
            </a:br>
            <a:r>
              <a:rPr lang="tr-TR" sz="1000" dirty="0"/>
              <a:t>Üye teklif eden;</a:t>
            </a:r>
            <a:br>
              <a:rPr lang="tr-TR" sz="1000" dirty="0"/>
            </a:br>
            <a:r>
              <a:rPr lang="tr-TR" sz="1000" dirty="0"/>
              <a:t>1. Önermek istediği kişiyi önceden birkaç Rotary toplantısına davet etmek,</a:t>
            </a:r>
            <a:br>
              <a:rPr lang="tr-TR" sz="1000" dirty="0"/>
            </a:br>
            <a:r>
              <a:rPr lang="tr-TR" sz="1000" dirty="0"/>
              <a:t>2. Yeni üye olacak kişiyle beraber bir veya birkaç bilgilendirme ve oryantasyon toplantısına katılmak,</a:t>
            </a:r>
            <a:br>
              <a:rPr lang="tr-TR" sz="1000" dirty="0"/>
            </a:br>
            <a:r>
              <a:rPr lang="tr-TR" sz="1000" dirty="0"/>
              <a:t>3. Yeni üyeyi birinci ay içerisinde her hafta diğer kulüp üyelerine tanıştırmak,</a:t>
            </a:r>
            <a:br>
              <a:rPr lang="tr-TR" sz="1000" dirty="0"/>
            </a:br>
            <a:r>
              <a:rPr lang="tr-TR" sz="1000" dirty="0"/>
              <a:t>4. Yeni üyeyi kulübün yürümekte olan bir hizmet projesinde yer almaya teşvik etmek,</a:t>
            </a:r>
            <a:br>
              <a:rPr lang="tr-TR" sz="1000" dirty="0"/>
            </a:br>
            <a:r>
              <a:rPr lang="tr-TR" sz="1000" dirty="0"/>
              <a:t>5. Yeni üyeyi kulübün kurucusu olduğu Rotaract veya Interact Kulübün toplantısına katılmaya davet etmek,</a:t>
            </a:r>
            <a:br>
              <a:rPr lang="tr-TR" sz="1000" dirty="0"/>
            </a:br>
            <a:r>
              <a:rPr lang="tr-TR" sz="1000" dirty="0"/>
              <a:t>6. Yeni üyeye Grup İnceleme Değişim, Gençlik Değişim gibi bir uluslararası etkinliğe dahil olmasını sağlayacak fırsatlar yaratmak,</a:t>
            </a:r>
            <a:br>
              <a:rPr lang="tr-TR" sz="1000" dirty="0"/>
            </a:br>
            <a:r>
              <a:rPr lang="tr-TR" sz="1000" dirty="0"/>
              <a:t>7. Yeni üye ile birlikte diğer komşu kulüpleri ziyaret etmek ve Rotary usullerini öğrenmesine, dostluk ilişkilerini geliştirmesine yardımcı olmak,</a:t>
            </a:r>
            <a:br>
              <a:rPr lang="tr-TR" sz="1000" dirty="0"/>
            </a:br>
            <a:r>
              <a:rPr lang="tr-TR" sz="1000" dirty="0"/>
              <a:t>8. Yeni üye ve eşinin, kendi eşi ile birlikte kulübün soysal faaliyetlerine katılmasını, yemeklere ve özel toplantılara gelmelerini sağlamak,</a:t>
            </a:r>
            <a:br>
              <a:rPr lang="tr-TR" sz="1000" dirty="0"/>
            </a:br>
            <a:r>
              <a:rPr lang="tr-TR" sz="1000" dirty="0"/>
              <a:t>9. Yeni üye ile eşinin, kendi eşi ile beraber bölge konferansına katılmalarını teşvik etmek,</a:t>
            </a:r>
            <a:br>
              <a:rPr lang="tr-TR" sz="1000" dirty="0"/>
            </a:br>
            <a:r>
              <a:rPr lang="tr-TR" sz="1000" dirty="0"/>
              <a:t>10. Yeni üyenin aktif bir Rotaryen olabilmesi için yeni üye olacak kişiye özel bir arkadaş gibi davranmak.</a:t>
            </a:r>
            <a:br>
              <a:rPr lang="tr-TR" sz="1000" dirty="0"/>
            </a:br>
            <a:r>
              <a:rPr lang="tr-TR" sz="1000" dirty="0"/>
              <a:t>Yeni üye teklif sahibinin, yukarıda yazılı olan işleri yaptığında, yeni üye olacak kişinin de istekli varlığıyla Rotary’nin daha da güçlendiği görülecektir</a:t>
            </a:r>
            <a:r>
              <a:rPr lang="tr-TR" sz="1000" dirty="0" smtClean="0"/>
              <a:t>.</a:t>
            </a:r>
            <a:endParaRPr lang="tr-TR" sz="1000" dirty="0"/>
          </a:p>
        </p:txBody>
      </p:sp>
    </p:spTree>
    <p:extLst>
      <p:ext uri="{BB962C8B-B14F-4D97-AF65-F5344CB8AC3E}">
        <p14:creationId xmlns:p14="http://schemas.microsoft.com/office/powerpoint/2010/main" val="13337727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1128" y="743882"/>
            <a:ext cx="2486983" cy="2646448"/>
          </a:xfrm>
          <a:prstGeom prst="rect">
            <a:avLst/>
          </a:prstGeom>
        </p:spPr>
      </p:pic>
      <p:sp>
        <p:nvSpPr>
          <p:cNvPr id="3" name="TextBox 2"/>
          <p:cNvSpPr txBox="1"/>
          <p:nvPr/>
        </p:nvSpPr>
        <p:spPr>
          <a:xfrm>
            <a:off x="1210477" y="6998231"/>
            <a:ext cx="2971829" cy="366761"/>
          </a:xfrm>
          <a:prstGeom prst="rect">
            <a:avLst/>
          </a:prstGeom>
          <a:noFill/>
        </p:spPr>
        <p:txBody>
          <a:bodyPr wrap="none" lIns="73655" tIns="36827" rIns="73655" bIns="36827" rtlCol="0">
            <a:spAutoFit/>
          </a:bodyPr>
          <a:lstStyle/>
          <a:p>
            <a:r>
              <a:rPr lang="tr-TR" sz="1900" dirty="0">
                <a:solidFill>
                  <a:schemeClr val="bg1"/>
                </a:solidFill>
              </a:rPr>
              <a:t>www.bahcelievler-rotary.org</a:t>
            </a:r>
          </a:p>
        </p:txBody>
      </p:sp>
      <p:sp>
        <p:nvSpPr>
          <p:cNvPr id="5" name="TextBox 4"/>
          <p:cNvSpPr txBox="1"/>
          <p:nvPr/>
        </p:nvSpPr>
        <p:spPr>
          <a:xfrm>
            <a:off x="874022" y="3899721"/>
            <a:ext cx="3726908" cy="1582478"/>
          </a:xfrm>
          <a:prstGeom prst="rect">
            <a:avLst/>
          </a:prstGeom>
          <a:noFill/>
        </p:spPr>
        <p:txBody>
          <a:bodyPr wrap="none" lIns="73655" tIns="36827" rIns="73655" bIns="36827" rtlCol="0">
            <a:spAutoFit/>
          </a:bodyPr>
          <a:lstStyle/>
          <a:p>
            <a:r>
              <a:rPr lang="tr-TR" dirty="0" smtClean="0">
                <a:solidFill>
                  <a:schemeClr val="bg1"/>
                </a:solidFill>
              </a:rPr>
              <a:t>Dörtlü Özdenetim</a:t>
            </a:r>
          </a:p>
          <a:p>
            <a:endParaRPr lang="tr-TR" dirty="0" smtClean="0">
              <a:solidFill>
                <a:schemeClr val="bg1"/>
              </a:solidFill>
            </a:endParaRPr>
          </a:p>
          <a:p>
            <a:r>
              <a:rPr lang="tr-TR" dirty="0" smtClean="0">
                <a:solidFill>
                  <a:schemeClr val="bg1"/>
                </a:solidFill>
              </a:rPr>
              <a:t>Düşündüklerimiz, söylediklerimiz ve yaptıklarımız</a:t>
            </a:r>
          </a:p>
          <a:p>
            <a:pPr marL="276206" indent="-276206">
              <a:buAutoNum type="arabicPeriod"/>
            </a:pPr>
            <a:r>
              <a:rPr lang="tr-TR" dirty="0" smtClean="0">
                <a:solidFill>
                  <a:schemeClr val="bg1"/>
                </a:solidFill>
              </a:rPr>
              <a:t>Gerçeğe uygun mu?</a:t>
            </a:r>
          </a:p>
          <a:p>
            <a:pPr marL="276206" indent="-276206">
              <a:buAutoNum type="arabicPeriod"/>
            </a:pPr>
            <a:r>
              <a:rPr lang="tr-TR" dirty="0" smtClean="0">
                <a:solidFill>
                  <a:schemeClr val="bg1"/>
                </a:solidFill>
              </a:rPr>
              <a:t>İlgililerin tümü için adil mi?</a:t>
            </a:r>
          </a:p>
          <a:p>
            <a:pPr marL="276206" indent="-276206">
              <a:buAutoNum type="arabicPeriod"/>
            </a:pPr>
            <a:r>
              <a:rPr lang="tr-TR" dirty="0" smtClean="0">
                <a:solidFill>
                  <a:schemeClr val="bg1"/>
                </a:solidFill>
              </a:rPr>
              <a:t>İyi niyet ve daha iyi dostluklar sağlayacak mı?</a:t>
            </a:r>
          </a:p>
          <a:p>
            <a:pPr marL="276206" indent="-276206">
              <a:buAutoNum type="arabicPeriod"/>
            </a:pPr>
            <a:r>
              <a:rPr lang="tr-TR" dirty="0" smtClean="0">
                <a:solidFill>
                  <a:schemeClr val="bg1"/>
                </a:solidFill>
              </a:rPr>
              <a:t>İlgililerin tümü için yararlı mı?</a:t>
            </a:r>
            <a:endParaRPr lang="tr-TR" dirty="0">
              <a:solidFill>
                <a:schemeClr val="bg1"/>
              </a:solidFill>
            </a:endParaRPr>
          </a:p>
        </p:txBody>
      </p:sp>
    </p:spTree>
    <p:extLst>
      <p:ext uri="{BB962C8B-B14F-4D97-AF65-F5344CB8AC3E}">
        <p14:creationId xmlns:p14="http://schemas.microsoft.com/office/powerpoint/2010/main" val="2194103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1207</TotalTime>
  <Words>3060</Words>
  <Application>Microsoft Office PowerPoint</Application>
  <PresentationFormat>Custom</PresentationFormat>
  <Paragraphs>274</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Monotype Corsiva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emre ozturk</dc:creator>
  <cp:lastModifiedBy>CengizKaya</cp:lastModifiedBy>
  <cp:revision>149</cp:revision>
  <cp:lastPrinted>2015-07-20T20:37:19Z</cp:lastPrinted>
  <dcterms:created xsi:type="dcterms:W3CDTF">2015-07-17T21:22:56Z</dcterms:created>
  <dcterms:modified xsi:type="dcterms:W3CDTF">2016-08-05T10:01:04Z</dcterms:modified>
</cp:coreProperties>
</file>