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7.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Lst>
  <p:sldSz cx="7556500" cy="10693400"/>
  <p:notesSz cx="7556500" cy="106934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691" autoAdjust="0"/>
    <p:restoredTop sz="94660"/>
  </p:normalViewPr>
  <p:slideViewPr>
    <p:cSldViewPr>
      <p:cViewPr varScale="1">
        <p:scale>
          <a:sx n="50" d="100"/>
          <a:sy n="50" d="100"/>
        </p:scale>
        <p:origin x="1482"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4/21/2016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4/21/2016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4/21/2016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4/21/2016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4/21/2016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4/21/2016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483491" y="1852683"/>
            <a:ext cx="4366637" cy="436017"/>
          </a:xfrm>
          <a:prstGeom prst="rect">
            <a:avLst/>
          </a:prstGeom>
        </p:spPr>
        <p:txBody>
          <a:bodyPr vert="horz" wrap="square" lIns="0" tIns="0" rIns="0" bIns="0" rtlCol="0">
            <a:spAutoFit/>
          </a:bodyPr>
          <a:lstStyle/>
          <a:p>
            <a:pPr marL="12700">
              <a:lnSpc>
                <a:spcPts val="3354"/>
              </a:lnSpc>
            </a:pPr>
            <a:r>
              <a:rPr sz="2000" b="1" spc="-60" dirty="0" smtClean="0">
                <a:solidFill>
                  <a:srgbClr val="69676D"/>
                </a:solidFill>
                <a:latin typeface="Arial"/>
                <a:cs typeface="Arial"/>
              </a:rPr>
              <a:t>SAMSUN</a:t>
            </a:r>
            <a:r>
              <a:rPr lang="tr-TR" sz="2000" dirty="0">
                <a:latin typeface="Arial"/>
                <a:cs typeface="Arial"/>
              </a:rPr>
              <a:t> </a:t>
            </a:r>
            <a:r>
              <a:rPr sz="2000" b="1" spc="-40" dirty="0" smtClean="0">
                <a:solidFill>
                  <a:srgbClr val="69676D"/>
                </a:solidFill>
                <a:latin typeface="Arial"/>
                <a:cs typeface="Arial"/>
              </a:rPr>
              <a:t>19 </a:t>
            </a:r>
            <a:r>
              <a:rPr sz="2000" b="1" spc="-110" dirty="0">
                <a:solidFill>
                  <a:srgbClr val="69676D"/>
                </a:solidFill>
                <a:latin typeface="Arial"/>
                <a:cs typeface="Arial"/>
              </a:rPr>
              <a:t>MAYIS </a:t>
            </a:r>
            <a:r>
              <a:rPr sz="2000" b="1" spc="-110" dirty="0" smtClean="0">
                <a:solidFill>
                  <a:srgbClr val="69676D"/>
                </a:solidFill>
                <a:latin typeface="Arial"/>
                <a:cs typeface="Arial"/>
              </a:rPr>
              <a:t>R</a:t>
            </a:r>
            <a:r>
              <a:rPr lang="tr-TR" sz="2000" b="1" spc="-110" dirty="0">
                <a:solidFill>
                  <a:srgbClr val="69676D"/>
                </a:solidFill>
                <a:latin typeface="Arial"/>
                <a:cs typeface="Arial"/>
              </a:rPr>
              <a:t>O</a:t>
            </a:r>
            <a:r>
              <a:rPr sz="2000" b="1" spc="-110" dirty="0" smtClean="0">
                <a:solidFill>
                  <a:srgbClr val="69676D"/>
                </a:solidFill>
                <a:latin typeface="Arial"/>
                <a:cs typeface="Arial"/>
              </a:rPr>
              <a:t>TARY</a:t>
            </a:r>
            <a:r>
              <a:rPr sz="2000" b="1" spc="-375" dirty="0" smtClean="0">
                <a:solidFill>
                  <a:srgbClr val="69676D"/>
                </a:solidFill>
                <a:latin typeface="Arial"/>
                <a:cs typeface="Arial"/>
              </a:rPr>
              <a:t> </a:t>
            </a:r>
            <a:r>
              <a:rPr sz="2000" b="1" spc="-60" dirty="0">
                <a:solidFill>
                  <a:srgbClr val="69676D"/>
                </a:solidFill>
                <a:latin typeface="Arial"/>
                <a:cs typeface="Arial"/>
              </a:rPr>
              <a:t>KULÜBÜ</a:t>
            </a:r>
            <a:endParaRPr sz="2000" dirty="0">
              <a:latin typeface="Arial"/>
              <a:cs typeface="Arial"/>
            </a:endParaRPr>
          </a:p>
        </p:txBody>
      </p:sp>
      <p:sp>
        <p:nvSpPr>
          <p:cNvPr id="17" name="object 17"/>
          <p:cNvSpPr txBox="1"/>
          <p:nvPr/>
        </p:nvSpPr>
        <p:spPr>
          <a:xfrm>
            <a:off x="670462" y="2356074"/>
            <a:ext cx="3107788" cy="230832"/>
          </a:xfrm>
          <a:prstGeom prst="rect">
            <a:avLst/>
          </a:prstGeom>
        </p:spPr>
        <p:txBody>
          <a:bodyPr vert="horz" wrap="square" lIns="0" tIns="0" rIns="0" bIns="0" rtlCol="0">
            <a:spAutoFit/>
          </a:bodyPr>
          <a:lstStyle/>
          <a:p>
            <a:pPr>
              <a:lnSpc>
                <a:spcPts val="1789"/>
              </a:lnSpc>
            </a:pPr>
            <a:r>
              <a:rPr sz="1500" b="1" spc="-10" dirty="0">
                <a:solidFill>
                  <a:srgbClr val="FFFFFF"/>
                </a:solidFill>
                <a:latin typeface="Arial"/>
                <a:cs typeface="Arial"/>
              </a:rPr>
              <a:t>AYLIK </a:t>
            </a:r>
            <a:r>
              <a:rPr sz="1500" b="1" spc="20" dirty="0">
                <a:solidFill>
                  <a:srgbClr val="FFFFFF"/>
                </a:solidFill>
                <a:latin typeface="Arial"/>
                <a:cs typeface="Arial"/>
              </a:rPr>
              <a:t>HABER</a:t>
            </a:r>
            <a:r>
              <a:rPr sz="1500" b="1" spc="-15" dirty="0">
                <a:solidFill>
                  <a:srgbClr val="FFFFFF"/>
                </a:solidFill>
                <a:latin typeface="Arial"/>
                <a:cs typeface="Arial"/>
              </a:rPr>
              <a:t> </a:t>
            </a:r>
            <a:r>
              <a:rPr sz="1500" b="1" spc="5" dirty="0" smtClean="0">
                <a:solidFill>
                  <a:srgbClr val="FFFFFF"/>
                </a:solidFill>
                <a:latin typeface="Arial"/>
                <a:cs typeface="Arial"/>
              </a:rPr>
              <a:t>BÜLTENİ</a:t>
            </a:r>
            <a:r>
              <a:rPr lang="tr-TR" sz="1500" b="1" spc="5" dirty="0" smtClean="0">
                <a:solidFill>
                  <a:srgbClr val="FFFFFF"/>
                </a:solidFill>
                <a:latin typeface="Arial"/>
                <a:cs typeface="Arial"/>
              </a:rPr>
              <a:t>      NO : 1  </a:t>
            </a:r>
            <a:endParaRPr sz="1500" dirty="0">
              <a:latin typeface="Arial"/>
              <a:cs typeface="Arial"/>
            </a:endParaRPr>
          </a:p>
        </p:txBody>
      </p:sp>
      <p:sp>
        <p:nvSpPr>
          <p:cNvPr id="19" name="object 19"/>
          <p:cNvSpPr txBox="1"/>
          <p:nvPr/>
        </p:nvSpPr>
        <p:spPr>
          <a:xfrm>
            <a:off x="6149352" y="2414510"/>
            <a:ext cx="836294" cy="124460"/>
          </a:xfrm>
          <a:prstGeom prst="rect">
            <a:avLst/>
          </a:prstGeom>
        </p:spPr>
        <p:txBody>
          <a:bodyPr vert="horz" wrap="square" lIns="0" tIns="0" rIns="0" bIns="0" rtlCol="0">
            <a:spAutoFit/>
          </a:bodyPr>
          <a:lstStyle/>
          <a:p>
            <a:pPr>
              <a:lnSpc>
                <a:spcPct val="100000"/>
              </a:lnSpc>
            </a:pPr>
            <a:r>
              <a:rPr lang="tr-TR" sz="800" spc="80" dirty="0" smtClean="0">
                <a:solidFill>
                  <a:srgbClr val="FFFFFF"/>
                </a:solidFill>
                <a:latin typeface="Arial"/>
                <a:cs typeface="Arial"/>
              </a:rPr>
              <a:t>Mart</a:t>
            </a:r>
            <a:r>
              <a:rPr sz="800" spc="215" dirty="0" smtClean="0">
                <a:solidFill>
                  <a:srgbClr val="FFFFFF"/>
                </a:solidFill>
                <a:latin typeface="Arial"/>
                <a:cs typeface="Arial"/>
              </a:rPr>
              <a:t> </a:t>
            </a:r>
            <a:r>
              <a:rPr sz="800" spc="90" dirty="0" smtClean="0">
                <a:solidFill>
                  <a:srgbClr val="FFFFFF"/>
                </a:solidFill>
                <a:latin typeface="Arial"/>
                <a:cs typeface="Arial"/>
              </a:rPr>
              <a:t>201</a:t>
            </a:r>
            <a:r>
              <a:rPr lang="tr-TR" sz="800" spc="90" dirty="0" smtClean="0">
                <a:solidFill>
                  <a:srgbClr val="FFFFFF"/>
                </a:solidFill>
                <a:latin typeface="Arial"/>
                <a:cs typeface="Arial"/>
              </a:rPr>
              <a:t>6</a:t>
            </a:r>
            <a:endParaRPr sz="800" dirty="0">
              <a:latin typeface="Arial"/>
              <a:cs typeface="Arial"/>
            </a:endParaRPr>
          </a:p>
        </p:txBody>
      </p:sp>
      <p:sp>
        <p:nvSpPr>
          <p:cNvPr id="21" name="object 21"/>
          <p:cNvSpPr/>
          <p:nvPr/>
        </p:nvSpPr>
        <p:spPr>
          <a:xfrm>
            <a:off x="5929705" y="1043673"/>
            <a:ext cx="1275587" cy="1275587"/>
          </a:xfrm>
          <a:prstGeom prst="rect">
            <a:avLst/>
          </a:prstGeom>
          <a:blipFill>
            <a:blip r:embed="rId2" cstate="print"/>
            <a:stretch>
              <a:fillRect/>
            </a:stretch>
          </a:blipFill>
        </p:spPr>
        <p:txBody>
          <a:bodyPr wrap="square" lIns="0" tIns="0" rIns="0" bIns="0" rtlCol="0"/>
          <a:lstStyle/>
          <a:p>
            <a:endParaRPr/>
          </a:p>
        </p:txBody>
      </p:sp>
      <p:pic>
        <p:nvPicPr>
          <p:cNvPr id="22" name="Resim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583" y="1043673"/>
            <a:ext cx="1018332" cy="1287871"/>
          </a:xfrm>
          <a:prstGeom prst="rect">
            <a:avLst/>
          </a:prstGeom>
        </p:spPr>
      </p:pic>
      <p:graphicFrame>
        <p:nvGraphicFramePr>
          <p:cNvPr id="114" name="Tablo 113"/>
          <p:cNvGraphicFramePr>
            <a:graphicFrameLocks noGrp="1"/>
          </p:cNvGraphicFramePr>
          <p:nvPr>
            <p:extLst>
              <p:ext uri="{D42A27DB-BD31-4B8C-83A1-F6EECF244321}">
                <p14:modId xmlns:p14="http://schemas.microsoft.com/office/powerpoint/2010/main" val="3817002187"/>
              </p:ext>
            </p:extLst>
          </p:nvPr>
        </p:nvGraphicFramePr>
        <p:xfrm>
          <a:off x="353834" y="2356074"/>
          <a:ext cx="6851458" cy="365760"/>
        </p:xfrm>
        <a:graphic>
          <a:graphicData uri="http://schemas.openxmlformats.org/drawingml/2006/table">
            <a:tbl>
              <a:tblPr firstRow="1" bandRow="1">
                <a:tableStyleId>{5C22544A-7EE6-4342-B048-85BDC9FD1C3A}</a:tableStyleId>
              </a:tblPr>
              <a:tblGrid>
                <a:gridCol w="6851458"/>
              </a:tblGrid>
              <a:tr h="323626">
                <a:tc>
                  <a:txBody>
                    <a:bodyPr/>
                    <a:lstStyle/>
                    <a:p>
                      <a:endParaRPr lang="tr-TR" dirty="0"/>
                    </a:p>
                  </a:txBody>
                  <a:tcPr>
                    <a:solidFill>
                      <a:srgbClr val="00B050"/>
                    </a:solidFill>
                  </a:tcPr>
                </a:tc>
              </a:tr>
            </a:tbl>
          </a:graphicData>
        </a:graphic>
      </p:graphicFrame>
      <p:sp>
        <p:nvSpPr>
          <p:cNvPr id="115" name="Metin kutusu 114"/>
          <p:cNvSpPr txBox="1"/>
          <p:nvPr/>
        </p:nvSpPr>
        <p:spPr>
          <a:xfrm>
            <a:off x="360184" y="2373215"/>
            <a:ext cx="6851458" cy="369332"/>
          </a:xfrm>
          <a:prstGeom prst="rect">
            <a:avLst/>
          </a:prstGeom>
          <a:noFill/>
        </p:spPr>
        <p:txBody>
          <a:bodyPr wrap="square" rtlCol="0">
            <a:spAutoFit/>
          </a:bodyPr>
          <a:lstStyle/>
          <a:p>
            <a:r>
              <a:rPr lang="tr-TR" dirty="0" smtClean="0"/>
              <a:t>BÜLTEN NO :2                                                                                 NİSAN 2016</a:t>
            </a:r>
            <a:endParaRPr lang="tr-TR" dirty="0"/>
          </a:p>
        </p:txBody>
      </p:sp>
      <p:graphicFrame>
        <p:nvGraphicFramePr>
          <p:cNvPr id="116" name="Tablo 115"/>
          <p:cNvGraphicFramePr>
            <a:graphicFrameLocks noGrp="1"/>
          </p:cNvGraphicFramePr>
          <p:nvPr>
            <p:extLst>
              <p:ext uri="{D42A27DB-BD31-4B8C-83A1-F6EECF244321}">
                <p14:modId xmlns:p14="http://schemas.microsoft.com/office/powerpoint/2010/main" val="1853715081"/>
              </p:ext>
            </p:extLst>
          </p:nvPr>
        </p:nvGraphicFramePr>
        <p:xfrm>
          <a:off x="4768850" y="2742547"/>
          <a:ext cx="2444287" cy="7391400"/>
        </p:xfrm>
        <a:graphic>
          <a:graphicData uri="http://schemas.openxmlformats.org/drawingml/2006/table">
            <a:tbl>
              <a:tblPr firstRow="1" bandRow="1">
                <a:tableStyleId>{5C22544A-7EE6-4342-B048-85BDC9FD1C3A}</a:tableStyleId>
              </a:tblPr>
              <a:tblGrid>
                <a:gridCol w="2444287"/>
              </a:tblGrid>
              <a:tr h="7391400">
                <a:tc>
                  <a:txBody>
                    <a:bodyPr/>
                    <a:lstStyle/>
                    <a:p>
                      <a:endParaRPr lang="tr-TR" dirty="0"/>
                    </a:p>
                  </a:txBody>
                  <a:tcPr>
                    <a:solidFill>
                      <a:srgbClr val="00B050"/>
                    </a:solidFill>
                  </a:tcPr>
                </a:tc>
              </a:tr>
            </a:tbl>
          </a:graphicData>
        </a:graphic>
      </p:graphicFrame>
      <p:sp>
        <p:nvSpPr>
          <p:cNvPr id="117" name="Metin kutusu 116"/>
          <p:cNvSpPr txBox="1"/>
          <p:nvPr/>
        </p:nvSpPr>
        <p:spPr>
          <a:xfrm>
            <a:off x="4768850" y="3365500"/>
            <a:ext cx="2501821" cy="461665"/>
          </a:xfrm>
          <a:prstGeom prst="rect">
            <a:avLst/>
          </a:prstGeom>
          <a:noFill/>
        </p:spPr>
        <p:txBody>
          <a:bodyPr wrap="square" rtlCol="0">
            <a:spAutoFit/>
          </a:bodyPr>
          <a:lstStyle/>
          <a:p>
            <a:pPr algn="ctr"/>
            <a:r>
              <a:rPr lang="tr-TR" sz="1200" dirty="0" smtClean="0"/>
              <a:t>BAŞKAN</a:t>
            </a:r>
          </a:p>
          <a:p>
            <a:pPr algn="ctr"/>
            <a:r>
              <a:rPr lang="tr-TR" sz="1200" dirty="0" smtClean="0"/>
              <a:t>Faysal Serkan GENÇ</a:t>
            </a:r>
            <a:endParaRPr lang="tr-TR" sz="1200" dirty="0"/>
          </a:p>
        </p:txBody>
      </p:sp>
      <p:sp>
        <p:nvSpPr>
          <p:cNvPr id="118" name="Metin kutusu 117"/>
          <p:cNvSpPr txBox="1"/>
          <p:nvPr/>
        </p:nvSpPr>
        <p:spPr>
          <a:xfrm>
            <a:off x="4768850" y="3887142"/>
            <a:ext cx="2426513" cy="461665"/>
          </a:xfrm>
          <a:prstGeom prst="rect">
            <a:avLst/>
          </a:prstGeom>
          <a:noFill/>
        </p:spPr>
        <p:txBody>
          <a:bodyPr wrap="square" rtlCol="0">
            <a:spAutoFit/>
          </a:bodyPr>
          <a:lstStyle/>
          <a:p>
            <a:pPr algn="ctr"/>
            <a:r>
              <a:rPr lang="tr-TR" sz="1200" dirty="0" smtClean="0"/>
              <a:t>SEKRETER</a:t>
            </a:r>
          </a:p>
          <a:p>
            <a:pPr algn="ctr"/>
            <a:r>
              <a:rPr lang="tr-TR" sz="1200" dirty="0" smtClean="0"/>
              <a:t>Ali Serkan BİLGİN</a:t>
            </a:r>
            <a:endParaRPr lang="tr-TR" sz="1200" dirty="0"/>
          </a:p>
        </p:txBody>
      </p:sp>
      <p:sp>
        <p:nvSpPr>
          <p:cNvPr id="119" name="Metin kutusu 118"/>
          <p:cNvSpPr txBox="1"/>
          <p:nvPr/>
        </p:nvSpPr>
        <p:spPr>
          <a:xfrm>
            <a:off x="4768850" y="4408784"/>
            <a:ext cx="2545549" cy="461665"/>
          </a:xfrm>
          <a:prstGeom prst="rect">
            <a:avLst/>
          </a:prstGeom>
          <a:noFill/>
        </p:spPr>
        <p:txBody>
          <a:bodyPr wrap="square" rtlCol="0">
            <a:spAutoFit/>
          </a:bodyPr>
          <a:lstStyle/>
          <a:p>
            <a:pPr algn="ctr"/>
            <a:r>
              <a:rPr lang="tr-TR" sz="1200" dirty="0" smtClean="0"/>
              <a:t>SAYMAN</a:t>
            </a:r>
          </a:p>
          <a:p>
            <a:pPr algn="ctr"/>
            <a:r>
              <a:rPr lang="tr-TR" sz="1200" dirty="0" smtClean="0"/>
              <a:t> Mehmet SARAÇOĞLU</a:t>
            </a:r>
            <a:endParaRPr lang="tr-TR" sz="1200" dirty="0"/>
          </a:p>
        </p:txBody>
      </p:sp>
      <p:sp>
        <p:nvSpPr>
          <p:cNvPr id="120" name="Metin kutusu 119"/>
          <p:cNvSpPr txBox="1"/>
          <p:nvPr/>
        </p:nvSpPr>
        <p:spPr>
          <a:xfrm>
            <a:off x="4768850" y="4919016"/>
            <a:ext cx="2426514" cy="461665"/>
          </a:xfrm>
          <a:prstGeom prst="rect">
            <a:avLst/>
          </a:prstGeom>
          <a:noFill/>
        </p:spPr>
        <p:txBody>
          <a:bodyPr wrap="square" rtlCol="0">
            <a:spAutoFit/>
          </a:bodyPr>
          <a:lstStyle/>
          <a:p>
            <a:pPr algn="ctr"/>
            <a:r>
              <a:rPr lang="tr-TR" sz="1200" dirty="0" smtClean="0"/>
              <a:t>AS BAŞKAN</a:t>
            </a:r>
          </a:p>
          <a:p>
            <a:pPr algn="ctr"/>
            <a:r>
              <a:rPr lang="tr-TR" sz="1200" dirty="0" smtClean="0"/>
              <a:t>Özgü ÇOLAK</a:t>
            </a:r>
            <a:endParaRPr lang="tr-TR" sz="1200" dirty="0"/>
          </a:p>
        </p:txBody>
      </p:sp>
      <p:sp>
        <p:nvSpPr>
          <p:cNvPr id="121" name="Metin kutusu 120"/>
          <p:cNvSpPr txBox="1"/>
          <p:nvPr/>
        </p:nvSpPr>
        <p:spPr>
          <a:xfrm>
            <a:off x="4768850" y="5429248"/>
            <a:ext cx="2445227" cy="461665"/>
          </a:xfrm>
          <a:prstGeom prst="rect">
            <a:avLst/>
          </a:prstGeom>
          <a:noFill/>
        </p:spPr>
        <p:txBody>
          <a:bodyPr wrap="square" rtlCol="0">
            <a:spAutoFit/>
          </a:bodyPr>
          <a:lstStyle/>
          <a:p>
            <a:pPr algn="ctr"/>
            <a:r>
              <a:rPr lang="tr-TR" sz="1200" dirty="0" smtClean="0"/>
              <a:t>DENEYİMLİ BAŞKAN</a:t>
            </a:r>
          </a:p>
          <a:p>
            <a:pPr algn="ctr"/>
            <a:r>
              <a:rPr lang="tr-TR" sz="1200" dirty="0" smtClean="0"/>
              <a:t>Selda GENÇDUR</a:t>
            </a:r>
            <a:endParaRPr lang="tr-TR" sz="1200" dirty="0"/>
          </a:p>
        </p:txBody>
      </p:sp>
      <p:sp>
        <p:nvSpPr>
          <p:cNvPr id="122" name="Metin kutusu 121"/>
          <p:cNvSpPr txBox="1"/>
          <p:nvPr/>
        </p:nvSpPr>
        <p:spPr>
          <a:xfrm>
            <a:off x="4768851" y="5939480"/>
            <a:ext cx="2426512" cy="276999"/>
          </a:xfrm>
          <a:prstGeom prst="rect">
            <a:avLst/>
          </a:prstGeom>
          <a:noFill/>
        </p:spPr>
        <p:txBody>
          <a:bodyPr wrap="square" rtlCol="0">
            <a:spAutoFit/>
          </a:bodyPr>
          <a:lstStyle/>
          <a:p>
            <a:pPr algn="ctr"/>
            <a:r>
              <a:rPr lang="tr-TR" sz="1200" dirty="0" smtClean="0"/>
              <a:t>******</a:t>
            </a:r>
          </a:p>
        </p:txBody>
      </p:sp>
      <p:sp>
        <p:nvSpPr>
          <p:cNvPr id="123" name="Metin kutusu 122"/>
          <p:cNvSpPr txBox="1"/>
          <p:nvPr/>
        </p:nvSpPr>
        <p:spPr>
          <a:xfrm>
            <a:off x="4768850" y="6263161"/>
            <a:ext cx="2474925" cy="276999"/>
          </a:xfrm>
          <a:prstGeom prst="rect">
            <a:avLst/>
          </a:prstGeom>
          <a:noFill/>
        </p:spPr>
        <p:txBody>
          <a:bodyPr wrap="square" rtlCol="0">
            <a:spAutoFit/>
          </a:bodyPr>
          <a:lstStyle/>
          <a:p>
            <a:pPr algn="ctr"/>
            <a:r>
              <a:rPr lang="tr-TR" sz="1200" dirty="0" smtClean="0"/>
              <a:t>KOMİTE BAŞKANLARI</a:t>
            </a:r>
          </a:p>
        </p:txBody>
      </p:sp>
      <p:sp>
        <p:nvSpPr>
          <p:cNvPr id="124" name="Metin kutusu 123"/>
          <p:cNvSpPr txBox="1"/>
          <p:nvPr/>
        </p:nvSpPr>
        <p:spPr>
          <a:xfrm>
            <a:off x="4768850" y="6586842"/>
            <a:ext cx="2426513" cy="461665"/>
          </a:xfrm>
          <a:prstGeom prst="rect">
            <a:avLst/>
          </a:prstGeom>
          <a:noFill/>
        </p:spPr>
        <p:txBody>
          <a:bodyPr wrap="square" rtlCol="0">
            <a:spAutoFit/>
          </a:bodyPr>
          <a:lstStyle/>
          <a:p>
            <a:pPr algn="ctr"/>
            <a:r>
              <a:rPr lang="tr-TR" sz="1200" dirty="0" smtClean="0"/>
              <a:t>ÜYELİK VE ÜYELİK GEL. KOM. BŞK.</a:t>
            </a:r>
          </a:p>
          <a:p>
            <a:pPr algn="ctr"/>
            <a:r>
              <a:rPr lang="tr-TR" sz="1200" dirty="0" smtClean="0"/>
              <a:t>Şemsettin Berk EYÜBOĞLU</a:t>
            </a:r>
            <a:endParaRPr lang="tr-TR" sz="1200" dirty="0"/>
          </a:p>
        </p:txBody>
      </p:sp>
      <p:sp>
        <p:nvSpPr>
          <p:cNvPr id="125" name="Metin kutusu 124"/>
          <p:cNvSpPr txBox="1"/>
          <p:nvPr/>
        </p:nvSpPr>
        <p:spPr>
          <a:xfrm>
            <a:off x="4793055" y="7095189"/>
            <a:ext cx="2426513" cy="461665"/>
          </a:xfrm>
          <a:prstGeom prst="rect">
            <a:avLst/>
          </a:prstGeom>
          <a:noFill/>
        </p:spPr>
        <p:txBody>
          <a:bodyPr wrap="square" rtlCol="0">
            <a:spAutoFit/>
          </a:bodyPr>
          <a:lstStyle/>
          <a:p>
            <a:pPr algn="ctr"/>
            <a:r>
              <a:rPr lang="tr-TR" sz="1200" dirty="0" smtClean="0"/>
              <a:t>VAKIF KOMİTE BAŞKANI</a:t>
            </a:r>
          </a:p>
          <a:p>
            <a:pPr algn="ctr"/>
            <a:r>
              <a:rPr lang="tr-TR" sz="1200" dirty="0" smtClean="0"/>
              <a:t>Onur ÇUBUKCU</a:t>
            </a:r>
            <a:endParaRPr lang="tr-TR" sz="1200" dirty="0"/>
          </a:p>
        </p:txBody>
      </p:sp>
      <p:sp>
        <p:nvSpPr>
          <p:cNvPr id="126" name="Metin kutusu 125"/>
          <p:cNvSpPr txBox="1"/>
          <p:nvPr/>
        </p:nvSpPr>
        <p:spPr>
          <a:xfrm>
            <a:off x="4793056" y="7603536"/>
            <a:ext cx="2412236" cy="461665"/>
          </a:xfrm>
          <a:prstGeom prst="rect">
            <a:avLst/>
          </a:prstGeom>
          <a:noFill/>
        </p:spPr>
        <p:txBody>
          <a:bodyPr wrap="square" rtlCol="0">
            <a:spAutoFit/>
          </a:bodyPr>
          <a:lstStyle/>
          <a:p>
            <a:pPr algn="ctr"/>
            <a:r>
              <a:rPr lang="tr-TR" sz="1200" dirty="0" smtClean="0"/>
              <a:t>HİZMET PROJELERİ KOM. BŞK.</a:t>
            </a:r>
          </a:p>
          <a:p>
            <a:pPr algn="ctr"/>
            <a:r>
              <a:rPr lang="tr-TR" sz="1200" dirty="0" smtClean="0"/>
              <a:t>Özgü ÇOLAK</a:t>
            </a:r>
            <a:endParaRPr lang="tr-TR" sz="1200" dirty="0"/>
          </a:p>
        </p:txBody>
      </p:sp>
      <p:sp>
        <p:nvSpPr>
          <p:cNvPr id="127" name="Metin kutusu 126"/>
          <p:cNvSpPr txBox="1"/>
          <p:nvPr/>
        </p:nvSpPr>
        <p:spPr>
          <a:xfrm>
            <a:off x="4730750" y="8213434"/>
            <a:ext cx="2442792" cy="461665"/>
          </a:xfrm>
          <a:prstGeom prst="rect">
            <a:avLst/>
          </a:prstGeom>
          <a:noFill/>
        </p:spPr>
        <p:txBody>
          <a:bodyPr wrap="square" rtlCol="0">
            <a:spAutoFit/>
          </a:bodyPr>
          <a:lstStyle/>
          <a:p>
            <a:pPr algn="ctr"/>
            <a:r>
              <a:rPr lang="tr-TR" sz="1200" dirty="0" smtClean="0"/>
              <a:t>HALKLA İLİŞKİLER</a:t>
            </a:r>
          </a:p>
          <a:p>
            <a:pPr algn="ctr"/>
            <a:r>
              <a:rPr lang="tr-TR" sz="1200" dirty="0" smtClean="0"/>
              <a:t>Berat Deniz ÖZTÜRK</a:t>
            </a:r>
            <a:endParaRPr lang="tr-TR" sz="1200" dirty="0"/>
          </a:p>
        </p:txBody>
      </p:sp>
      <p:sp>
        <p:nvSpPr>
          <p:cNvPr id="128" name="Metin kutusu 127"/>
          <p:cNvSpPr txBox="1"/>
          <p:nvPr/>
        </p:nvSpPr>
        <p:spPr>
          <a:xfrm>
            <a:off x="4768850" y="8721781"/>
            <a:ext cx="2450717" cy="461665"/>
          </a:xfrm>
          <a:prstGeom prst="rect">
            <a:avLst/>
          </a:prstGeom>
          <a:noFill/>
        </p:spPr>
        <p:txBody>
          <a:bodyPr wrap="square" rtlCol="0">
            <a:spAutoFit/>
          </a:bodyPr>
          <a:lstStyle/>
          <a:p>
            <a:pPr algn="ctr"/>
            <a:r>
              <a:rPr lang="tr-TR" sz="1200" dirty="0" smtClean="0"/>
              <a:t>KULÜP HİZMETLERİ KOM. BŞK.</a:t>
            </a:r>
          </a:p>
          <a:p>
            <a:pPr algn="ctr"/>
            <a:r>
              <a:rPr lang="tr-TR" sz="1200" dirty="0" smtClean="0"/>
              <a:t>Berat Deniz ÖZTÜRK</a:t>
            </a:r>
            <a:endParaRPr lang="tr-TR" sz="1200" dirty="0"/>
          </a:p>
        </p:txBody>
      </p:sp>
      <p:graphicFrame>
        <p:nvGraphicFramePr>
          <p:cNvPr id="129" name="Tablo 128"/>
          <p:cNvGraphicFramePr>
            <a:graphicFrameLocks noGrp="1"/>
          </p:cNvGraphicFramePr>
          <p:nvPr>
            <p:extLst>
              <p:ext uri="{D42A27DB-BD31-4B8C-83A1-F6EECF244321}">
                <p14:modId xmlns:p14="http://schemas.microsoft.com/office/powerpoint/2010/main" val="3190056518"/>
              </p:ext>
            </p:extLst>
          </p:nvPr>
        </p:nvGraphicFramePr>
        <p:xfrm>
          <a:off x="385583" y="10147300"/>
          <a:ext cx="6821667" cy="370840"/>
        </p:xfrm>
        <a:graphic>
          <a:graphicData uri="http://schemas.openxmlformats.org/drawingml/2006/table">
            <a:tbl>
              <a:tblPr firstRow="1" bandRow="1">
                <a:tableStyleId>{5C22544A-7EE6-4342-B048-85BDC9FD1C3A}</a:tableStyleId>
              </a:tblPr>
              <a:tblGrid>
                <a:gridCol w="6821667"/>
              </a:tblGrid>
              <a:tr h="370840">
                <a:tc>
                  <a:txBody>
                    <a:bodyPr/>
                    <a:lstStyle/>
                    <a:p>
                      <a:pPr algn="ctr"/>
                      <a:r>
                        <a:rPr lang="tr-TR" dirty="0" smtClean="0">
                          <a:solidFill>
                            <a:schemeClr val="tx1"/>
                          </a:solidFill>
                        </a:rPr>
                        <a:t>HİZMETLERİNİZ</a:t>
                      </a:r>
                      <a:r>
                        <a:rPr lang="tr-TR" baseline="0" dirty="0" smtClean="0">
                          <a:solidFill>
                            <a:schemeClr val="tx1"/>
                          </a:solidFill>
                        </a:rPr>
                        <a:t> DÜNYAYA ARMAĞAN OLSUN</a:t>
                      </a:r>
                      <a:endParaRPr lang="tr-TR" dirty="0">
                        <a:solidFill>
                          <a:schemeClr val="tx1"/>
                        </a:solidFill>
                      </a:endParaRPr>
                    </a:p>
                  </a:txBody>
                  <a:tcPr>
                    <a:solidFill>
                      <a:srgbClr val="FFFF00"/>
                    </a:solidFill>
                  </a:tcPr>
                </a:tc>
              </a:tr>
            </a:tbl>
          </a:graphicData>
        </a:graphic>
      </p:graphicFrame>
      <p:pic>
        <p:nvPicPr>
          <p:cNvPr id="130" name="6 Resim" descr="2015-2016-dönem-logosu.png"/>
          <p:cNvPicPr>
            <a:picLocks noChangeAspect="1"/>
          </p:cNvPicPr>
          <p:nvPr/>
        </p:nvPicPr>
        <p:blipFill>
          <a:blip r:embed="rId4" cstate="print"/>
          <a:stretch>
            <a:fillRect/>
          </a:stretch>
        </p:blipFill>
        <p:spPr>
          <a:xfrm>
            <a:off x="1573313" y="349705"/>
            <a:ext cx="4053077" cy="1428760"/>
          </a:xfrm>
          <a:prstGeom prst="rect">
            <a:avLst/>
          </a:prstGeom>
        </p:spPr>
      </p:pic>
      <p:sp>
        <p:nvSpPr>
          <p:cNvPr id="4" name="Metin kutusu 3"/>
          <p:cNvSpPr txBox="1"/>
          <p:nvPr/>
        </p:nvSpPr>
        <p:spPr>
          <a:xfrm>
            <a:off x="385583" y="3085852"/>
            <a:ext cx="1563867" cy="2012382"/>
          </a:xfrm>
          <a:prstGeom prst="rect">
            <a:avLst/>
          </a:prstGeom>
          <a:noFill/>
        </p:spPr>
        <p:txBody>
          <a:bodyPr wrap="square" rtlCol="0">
            <a:spAutoFit/>
          </a:bodyPr>
          <a:lstStyle/>
          <a:p>
            <a:endParaRPr lang="tr-TR" dirty="0"/>
          </a:p>
        </p:txBody>
      </p:sp>
      <p:sp>
        <p:nvSpPr>
          <p:cNvPr id="5" name="Metin kutusu 4"/>
          <p:cNvSpPr txBox="1"/>
          <p:nvPr/>
        </p:nvSpPr>
        <p:spPr>
          <a:xfrm>
            <a:off x="1684381" y="2827236"/>
            <a:ext cx="3011880" cy="1015663"/>
          </a:xfrm>
          <a:prstGeom prst="rect">
            <a:avLst/>
          </a:prstGeom>
          <a:noFill/>
        </p:spPr>
        <p:txBody>
          <a:bodyPr wrap="square" rtlCol="0">
            <a:spAutoFit/>
          </a:bodyPr>
          <a:lstStyle/>
          <a:p>
            <a:pPr algn="just"/>
            <a:r>
              <a:rPr lang="tr-TR" sz="1200" dirty="0" smtClean="0"/>
              <a:t>Sevgili dostlar,  kulübümüz ikinci bültenin de bizler ve kulübümüz için  çok mutlu bir haberi paylaşmak istedim.18  Mart tarihin de </a:t>
            </a:r>
            <a:r>
              <a:rPr lang="tr-TR" sz="1200" dirty="0" err="1" smtClean="0"/>
              <a:t>Guv</a:t>
            </a:r>
            <a:r>
              <a:rPr lang="tr-TR" sz="1200" dirty="0" smtClean="0"/>
              <a:t>. </a:t>
            </a:r>
            <a:r>
              <a:rPr lang="tr-TR" sz="1200" dirty="0" err="1" smtClean="0"/>
              <a:t>Yard</a:t>
            </a:r>
            <a:r>
              <a:rPr lang="tr-TR" sz="1200" dirty="0" smtClean="0"/>
              <a:t>. Şeyda Akıncı’ </a:t>
            </a:r>
            <a:r>
              <a:rPr lang="tr-TR" sz="1200" dirty="0" err="1" smtClean="0"/>
              <a:t>nın</a:t>
            </a:r>
            <a:r>
              <a:rPr lang="tr-TR" sz="1200" dirty="0" smtClean="0"/>
              <a:t> katılımıyla yaptığımız dört yeni üyemizin  yeni üye alım törenlerini  </a:t>
            </a:r>
            <a:endParaRPr lang="tr-TR" dirty="0"/>
          </a:p>
        </p:txBody>
      </p:sp>
      <p:pic>
        <p:nvPicPr>
          <p:cNvPr id="6" name="Resim 5"/>
          <p:cNvPicPr>
            <a:picLocks noChangeAspect="1"/>
          </p:cNvPicPr>
          <p:nvPr/>
        </p:nvPicPr>
        <p:blipFill>
          <a:blip r:embed="rId5"/>
          <a:stretch>
            <a:fillRect/>
          </a:stretch>
        </p:blipFill>
        <p:spPr>
          <a:xfrm>
            <a:off x="390201" y="2784474"/>
            <a:ext cx="1316405" cy="911400"/>
          </a:xfrm>
          <a:prstGeom prst="rect">
            <a:avLst/>
          </a:prstGeom>
        </p:spPr>
      </p:pic>
      <p:sp>
        <p:nvSpPr>
          <p:cNvPr id="3" name="Metin kutusu 2"/>
          <p:cNvSpPr txBox="1"/>
          <p:nvPr/>
        </p:nvSpPr>
        <p:spPr>
          <a:xfrm>
            <a:off x="302591" y="3752689"/>
            <a:ext cx="4415895" cy="1754326"/>
          </a:xfrm>
          <a:prstGeom prst="rect">
            <a:avLst/>
          </a:prstGeom>
          <a:noFill/>
        </p:spPr>
        <p:txBody>
          <a:bodyPr wrap="square" rtlCol="0">
            <a:spAutoFit/>
          </a:bodyPr>
          <a:lstStyle/>
          <a:p>
            <a:pPr algn="just"/>
            <a:r>
              <a:rPr lang="tr-TR" sz="1200" dirty="0" smtClean="0"/>
              <a:t>gerçekleştirdik. Eşlerimizin katılımıyla yaptığımız toplantımız da,  yeni dostlarımıza aramıza hoş geldiniz dedik ve rozet takma törenlerini yaptık.. Kulübümüz yeni dostlarımızla daha da büyüdü, daha da güçlendi. İlerleyen zaman için de yeni dostlarımızla ve aileleriyle çok daha büyük ve güçlü projelere imza atacağımız kaçınılmaz bir gerçektir. Yeni dostlarımızla beraber hepimize başarılı, mutlu ve bol projeli günler dilerim</a:t>
            </a:r>
          </a:p>
          <a:p>
            <a:endParaRPr lang="tr-TR" sz="1200" dirty="0"/>
          </a:p>
          <a:p>
            <a:r>
              <a:rPr lang="tr-TR" sz="1200" dirty="0" smtClean="0"/>
              <a:t>2015-2016 Dönem Başkanı Faysal Serkan GENÇ </a:t>
            </a:r>
            <a:endParaRPr lang="tr-TR" sz="1200" dirty="0"/>
          </a:p>
        </p:txBody>
      </p:sp>
      <p:pic>
        <p:nvPicPr>
          <p:cNvPr id="7" name="Resim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3649" y="5644205"/>
            <a:ext cx="2033001" cy="1759895"/>
          </a:xfrm>
          <a:prstGeom prst="rect">
            <a:avLst/>
          </a:prstGeom>
        </p:spPr>
      </p:pic>
      <p:pic>
        <p:nvPicPr>
          <p:cNvPr id="8" name="Resim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76619" y="5660080"/>
            <a:ext cx="2046466" cy="1759895"/>
          </a:xfrm>
          <a:prstGeom prst="rect">
            <a:avLst/>
          </a:prstGeom>
        </p:spPr>
      </p:pic>
      <p:pic>
        <p:nvPicPr>
          <p:cNvPr id="9" name="Resim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2591" y="8032412"/>
            <a:ext cx="4320494" cy="2038687"/>
          </a:xfrm>
          <a:prstGeom prst="rect">
            <a:avLst/>
          </a:prstGeom>
        </p:spPr>
      </p:pic>
    </p:spTree>
    <p:extLst>
      <p:ext uri="{BB962C8B-B14F-4D97-AF65-F5344CB8AC3E}">
        <p14:creationId xmlns:p14="http://schemas.microsoft.com/office/powerpoint/2010/main" val="4163319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483491" y="1852683"/>
            <a:ext cx="4366637" cy="436017"/>
          </a:xfrm>
          <a:prstGeom prst="rect">
            <a:avLst/>
          </a:prstGeom>
        </p:spPr>
        <p:txBody>
          <a:bodyPr vert="horz" wrap="square" lIns="0" tIns="0" rIns="0" bIns="0" rtlCol="0">
            <a:spAutoFit/>
          </a:bodyPr>
          <a:lstStyle/>
          <a:p>
            <a:pPr marL="12700">
              <a:lnSpc>
                <a:spcPts val="3354"/>
              </a:lnSpc>
            </a:pPr>
            <a:r>
              <a:rPr sz="2000" b="1" spc="-60" dirty="0" smtClean="0">
                <a:solidFill>
                  <a:srgbClr val="69676D"/>
                </a:solidFill>
                <a:latin typeface="Arial"/>
                <a:cs typeface="Arial"/>
              </a:rPr>
              <a:t>SAMSUN</a:t>
            </a:r>
            <a:r>
              <a:rPr lang="tr-TR" sz="2000" dirty="0">
                <a:latin typeface="Arial"/>
                <a:cs typeface="Arial"/>
              </a:rPr>
              <a:t> </a:t>
            </a:r>
            <a:r>
              <a:rPr sz="2000" b="1" spc="-40" dirty="0" smtClean="0">
                <a:solidFill>
                  <a:srgbClr val="69676D"/>
                </a:solidFill>
                <a:latin typeface="Arial"/>
                <a:cs typeface="Arial"/>
              </a:rPr>
              <a:t>19 </a:t>
            </a:r>
            <a:r>
              <a:rPr sz="2000" b="1" spc="-110" dirty="0">
                <a:solidFill>
                  <a:srgbClr val="69676D"/>
                </a:solidFill>
                <a:latin typeface="Arial"/>
                <a:cs typeface="Arial"/>
              </a:rPr>
              <a:t>MAYIS </a:t>
            </a:r>
            <a:r>
              <a:rPr sz="2000" b="1" spc="-110" dirty="0" smtClean="0">
                <a:solidFill>
                  <a:srgbClr val="69676D"/>
                </a:solidFill>
                <a:latin typeface="Arial"/>
                <a:cs typeface="Arial"/>
              </a:rPr>
              <a:t>R</a:t>
            </a:r>
            <a:r>
              <a:rPr lang="tr-TR" sz="2000" b="1" spc="-110" dirty="0">
                <a:solidFill>
                  <a:srgbClr val="69676D"/>
                </a:solidFill>
                <a:latin typeface="Arial"/>
                <a:cs typeface="Arial"/>
              </a:rPr>
              <a:t>O</a:t>
            </a:r>
            <a:r>
              <a:rPr sz="2000" b="1" spc="-110" dirty="0" smtClean="0">
                <a:solidFill>
                  <a:srgbClr val="69676D"/>
                </a:solidFill>
                <a:latin typeface="Arial"/>
                <a:cs typeface="Arial"/>
              </a:rPr>
              <a:t>TARY</a:t>
            </a:r>
            <a:r>
              <a:rPr sz="2000" b="1" spc="-375" dirty="0" smtClean="0">
                <a:solidFill>
                  <a:srgbClr val="69676D"/>
                </a:solidFill>
                <a:latin typeface="Arial"/>
                <a:cs typeface="Arial"/>
              </a:rPr>
              <a:t> </a:t>
            </a:r>
            <a:r>
              <a:rPr sz="2000" b="1" spc="-60" dirty="0">
                <a:solidFill>
                  <a:srgbClr val="69676D"/>
                </a:solidFill>
                <a:latin typeface="Arial"/>
                <a:cs typeface="Arial"/>
              </a:rPr>
              <a:t>KULÜBÜ</a:t>
            </a:r>
            <a:endParaRPr sz="2000" dirty="0">
              <a:latin typeface="Arial"/>
              <a:cs typeface="Arial"/>
            </a:endParaRPr>
          </a:p>
        </p:txBody>
      </p:sp>
      <p:sp>
        <p:nvSpPr>
          <p:cNvPr id="17" name="object 17"/>
          <p:cNvSpPr txBox="1"/>
          <p:nvPr/>
        </p:nvSpPr>
        <p:spPr>
          <a:xfrm>
            <a:off x="670462" y="2356074"/>
            <a:ext cx="3107788" cy="230832"/>
          </a:xfrm>
          <a:prstGeom prst="rect">
            <a:avLst/>
          </a:prstGeom>
        </p:spPr>
        <p:txBody>
          <a:bodyPr vert="horz" wrap="square" lIns="0" tIns="0" rIns="0" bIns="0" rtlCol="0">
            <a:spAutoFit/>
          </a:bodyPr>
          <a:lstStyle/>
          <a:p>
            <a:pPr>
              <a:lnSpc>
                <a:spcPts val="1789"/>
              </a:lnSpc>
            </a:pPr>
            <a:r>
              <a:rPr sz="1500" b="1" spc="-10" dirty="0">
                <a:solidFill>
                  <a:srgbClr val="FFFFFF"/>
                </a:solidFill>
                <a:latin typeface="Arial"/>
                <a:cs typeface="Arial"/>
              </a:rPr>
              <a:t>AYLIK </a:t>
            </a:r>
            <a:r>
              <a:rPr sz="1500" b="1" spc="20" dirty="0">
                <a:solidFill>
                  <a:srgbClr val="FFFFFF"/>
                </a:solidFill>
                <a:latin typeface="Arial"/>
                <a:cs typeface="Arial"/>
              </a:rPr>
              <a:t>HABER</a:t>
            </a:r>
            <a:r>
              <a:rPr sz="1500" b="1" spc="-15" dirty="0">
                <a:solidFill>
                  <a:srgbClr val="FFFFFF"/>
                </a:solidFill>
                <a:latin typeface="Arial"/>
                <a:cs typeface="Arial"/>
              </a:rPr>
              <a:t> </a:t>
            </a:r>
            <a:r>
              <a:rPr sz="1500" b="1" spc="5" dirty="0" smtClean="0">
                <a:solidFill>
                  <a:srgbClr val="FFFFFF"/>
                </a:solidFill>
                <a:latin typeface="Arial"/>
                <a:cs typeface="Arial"/>
              </a:rPr>
              <a:t>BÜLTENİ</a:t>
            </a:r>
            <a:r>
              <a:rPr lang="tr-TR" sz="1500" b="1" spc="5" dirty="0" smtClean="0">
                <a:solidFill>
                  <a:srgbClr val="FFFFFF"/>
                </a:solidFill>
                <a:latin typeface="Arial"/>
                <a:cs typeface="Arial"/>
              </a:rPr>
              <a:t>      NO : 1  </a:t>
            </a:r>
            <a:endParaRPr sz="1500" dirty="0">
              <a:latin typeface="Arial"/>
              <a:cs typeface="Arial"/>
            </a:endParaRPr>
          </a:p>
        </p:txBody>
      </p:sp>
      <p:sp>
        <p:nvSpPr>
          <p:cNvPr id="19" name="object 19"/>
          <p:cNvSpPr txBox="1"/>
          <p:nvPr/>
        </p:nvSpPr>
        <p:spPr>
          <a:xfrm>
            <a:off x="6149352" y="2414510"/>
            <a:ext cx="836294" cy="124460"/>
          </a:xfrm>
          <a:prstGeom prst="rect">
            <a:avLst/>
          </a:prstGeom>
        </p:spPr>
        <p:txBody>
          <a:bodyPr vert="horz" wrap="square" lIns="0" tIns="0" rIns="0" bIns="0" rtlCol="0">
            <a:spAutoFit/>
          </a:bodyPr>
          <a:lstStyle/>
          <a:p>
            <a:pPr>
              <a:lnSpc>
                <a:spcPct val="100000"/>
              </a:lnSpc>
            </a:pPr>
            <a:r>
              <a:rPr lang="tr-TR" sz="800" spc="80" dirty="0" smtClean="0">
                <a:solidFill>
                  <a:srgbClr val="FFFFFF"/>
                </a:solidFill>
                <a:latin typeface="Arial"/>
                <a:cs typeface="Arial"/>
              </a:rPr>
              <a:t>Mart</a:t>
            </a:r>
            <a:r>
              <a:rPr sz="800" spc="215" dirty="0" smtClean="0">
                <a:solidFill>
                  <a:srgbClr val="FFFFFF"/>
                </a:solidFill>
                <a:latin typeface="Arial"/>
                <a:cs typeface="Arial"/>
              </a:rPr>
              <a:t> </a:t>
            </a:r>
            <a:r>
              <a:rPr sz="800" spc="90" dirty="0" smtClean="0">
                <a:solidFill>
                  <a:srgbClr val="FFFFFF"/>
                </a:solidFill>
                <a:latin typeface="Arial"/>
                <a:cs typeface="Arial"/>
              </a:rPr>
              <a:t>201</a:t>
            </a:r>
            <a:r>
              <a:rPr lang="tr-TR" sz="800" spc="90" dirty="0" smtClean="0">
                <a:solidFill>
                  <a:srgbClr val="FFFFFF"/>
                </a:solidFill>
                <a:latin typeface="Arial"/>
                <a:cs typeface="Arial"/>
              </a:rPr>
              <a:t>6</a:t>
            </a:r>
            <a:endParaRPr sz="800" dirty="0">
              <a:latin typeface="Arial"/>
              <a:cs typeface="Arial"/>
            </a:endParaRPr>
          </a:p>
        </p:txBody>
      </p:sp>
      <p:sp>
        <p:nvSpPr>
          <p:cNvPr id="21" name="object 21"/>
          <p:cNvSpPr/>
          <p:nvPr/>
        </p:nvSpPr>
        <p:spPr>
          <a:xfrm>
            <a:off x="5929705" y="1043673"/>
            <a:ext cx="1275587" cy="1275587"/>
          </a:xfrm>
          <a:prstGeom prst="rect">
            <a:avLst/>
          </a:prstGeom>
          <a:blipFill>
            <a:blip r:embed="rId2" cstate="print"/>
            <a:stretch>
              <a:fillRect/>
            </a:stretch>
          </a:blipFill>
        </p:spPr>
        <p:txBody>
          <a:bodyPr wrap="square" lIns="0" tIns="0" rIns="0" bIns="0" rtlCol="0"/>
          <a:lstStyle/>
          <a:p>
            <a:endParaRPr/>
          </a:p>
        </p:txBody>
      </p:sp>
      <p:pic>
        <p:nvPicPr>
          <p:cNvPr id="22" name="Resim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583" y="1043673"/>
            <a:ext cx="1018332" cy="1287871"/>
          </a:xfrm>
          <a:prstGeom prst="rect">
            <a:avLst/>
          </a:prstGeom>
        </p:spPr>
      </p:pic>
      <p:graphicFrame>
        <p:nvGraphicFramePr>
          <p:cNvPr id="114" name="Tablo 113"/>
          <p:cNvGraphicFramePr>
            <a:graphicFrameLocks noGrp="1"/>
          </p:cNvGraphicFramePr>
          <p:nvPr>
            <p:extLst>
              <p:ext uri="{D42A27DB-BD31-4B8C-83A1-F6EECF244321}">
                <p14:modId xmlns:p14="http://schemas.microsoft.com/office/powerpoint/2010/main" val="3817002187"/>
              </p:ext>
            </p:extLst>
          </p:nvPr>
        </p:nvGraphicFramePr>
        <p:xfrm>
          <a:off x="353834" y="2356074"/>
          <a:ext cx="6851458" cy="365760"/>
        </p:xfrm>
        <a:graphic>
          <a:graphicData uri="http://schemas.openxmlformats.org/drawingml/2006/table">
            <a:tbl>
              <a:tblPr firstRow="1" bandRow="1">
                <a:tableStyleId>{5C22544A-7EE6-4342-B048-85BDC9FD1C3A}</a:tableStyleId>
              </a:tblPr>
              <a:tblGrid>
                <a:gridCol w="6851458"/>
              </a:tblGrid>
              <a:tr h="323626">
                <a:tc>
                  <a:txBody>
                    <a:bodyPr/>
                    <a:lstStyle/>
                    <a:p>
                      <a:endParaRPr lang="tr-TR" dirty="0"/>
                    </a:p>
                  </a:txBody>
                  <a:tcPr>
                    <a:solidFill>
                      <a:srgbClr val="00B050"/>
                    </a:solidFill>
                  </a:tcPr>
                </a:tc>
              </a:tr>
            </a:tbl>
          </a:graphicData>
        </a:graphic>
      </p:graphicFrame>
      <p:sp>
        <p:nvSpPr>
          <p:cNvPr id="115" name="Metin kutusu 114"/>
          <p:cNvSpPr txBox="1"/>
          <p:nvPr/>
        </p:nvSpPr>
        <p:spPr>
          <a:xfrm>
            <a:off x="360184" y="2373215"/>
            <a:ext cx="6851458" cy="369332"/>
          </a:xfrm>
          <a:prstGeom prst="rect">
            <a:avLst/>
          </a:prstGeom>
          <a:noFill/>
        </p:spPr>
        <p:txBody>
          <a:bodyPr wrap="square" rtlCol="0">
            <a:spAutoFit/>
          </a:bodyPr>
          <a:lstStyle/>
          <a:p>
            <a:r>
              <a:rPr lang="tr-TR" dirty="0" smtClean="0"/>
              <a:t>BÜLTEN NO :2                                                                                 NİSAN 2016</a:t>
            </a:r>
            <a:endParaRPr lang="tr-TR" dirty="0"/>
          </a:p>
        </p:txBody>
      </p:sp>
      <p:graphicFrame>
        <p:nvGraphicFramePr>
          <p:cNvPr id="116" name="Tablo 115"/>
          <p:cNvGraphicFramePr>
            <a:graphicFrameLocks noGrp="1"/>
          </p:cNvGraphicFramePr>
          <p:nvPr>
            <p:extLst>
              <p:ext uri="{D42A27DB-BD31-4B8C-83A1-F6EECF244321}">
                <p14:modId xmlns:p14="http://schemas.microsoft.com/office/powerpoint/2010/main" val="1853715081"/>
              </p:ext>
            </p:extLst>
          </p:nvPr>
        </p:nvGraphicFramePr>
        <p:xfrm>
          <a:off x="4768850" y="2742547"/>
          <a:ext cx="2444287" cy="7391400"/>
        </p:xfrm>
        <a:graphic>
          <a:graphicData uri="http://schemas.openxmlformats.org/drawingml/2006/table">
            <a:tbl>
              <a:tblPr firstRow="1" bandRow="1">
                <a:tableStyleId>{5C22544A-7EE6-4342-B048-85BDC9FD1C3A}</a:tableStyleId>
              </a:tblPr>
              <a:tblGrid>
                <a:gridCol w="2444287"/>
              </a:tblGrid>
              <a:tr h="7391400">
                <a:tc>
                  <a:txBody>
                    <a:bodyPr/>
                    <a:lstStyle/>
                    <a:p>
                      <a:endParaRPr lang="tr-TR" dirty="0"/>
                    </a:p>
                  </a:txBody>
                  <a:tcPr>
                    <a:solidFill>
                      <a:srgbClr val="00B050"/>
                    </a:solidFill>
                  </a:tcPr>
                </a:tc>
              </a:tr>
            </a:tbl>
          </a:graphicData>
        </a:graphic>
      </p:graphicFrame>
      <p:sp>
        <p:nvSpPr>
          <p:cNvPr id="117" name="Metin kutusu 116"/>
          <p:cNvSpPr txBox="1"/>
          <p:nvPr/>
        </p:nvSpPr>
        <p:spPr>
          <a:xfrm>
            <a:off x="4768850" y="3365500"/>
            <a:ext cx="2501821" cy="461665"/>
          </a:xfrm>
          <a:prstGeom prst="rect">
            <a:avLst/>
          </a:prstGeom>
          <a:noFill/>
        </p:spPr>
        <p:txBody>
          <a:bodyPr wrap="square" rtlCol="0">
            <a:spAutoFit/>
          </a:bodyPr>
          <a:lstStyle/>
          <a:p>
            <a:pPr algn="ctr"/>
            <a:r>
              <a:rPr lang="tr-TR" sz="1200" dirty="0" smtClean="0"/>
              <a:t>BAŞKAN</a:t>
            </a:r>
          </a:p>
          <a:p>
            <a:pPr algn="ctr"/>
            <a:r>
              <a:rPr lang="tr-TR" sz="1200" dirty="0" smtClean="0"/>
              <a:t>Faysal Serkan GENÇ</a:t>
            </a:r>
            <a:endParaRPr lang="tr-TR" sz="1200" dirty="0"/>
          </a:p>
        </p:txBody>
      </p:sp>
      <p:sp>
        <p:nvSpPr>
          <p:cNvPr id="118" name="Metin kutusu 117"/>
          <p:cNvSpPr txBox="1"/>
          <p:nvPr/>
        </p:nvSpPr>
        <p:spPr>
          <a:xfrm>
            <a:off x="4768850" y="3887142"/>
            <a:ext cx="2426513" cy="461665"/>
          </a:xfrm>
          <a:prstGeom prst="rect">
            <a:avLst/>
          </a:prstGeom>
          <a:noFill/>
        </p:spPr>
        <p:txBody>
          <a:bodyPr wrap="square" rtlCol="0">
            <a:spAutoFit/>
          </a:bodyPr>
          <a:lstStyle/>
          <a:p>
            <a:pPr algn="ctr"/>
            <a:r>
              <a:rPr lang="tr-TR" sz="1200" dirty="0" smtClean="0"/>
              <a:t>SEKRETER</a:t>
            </a:r>
          </a:p>
          <a:p>
            <a:pPr algn="ctr"/>
            <a:r>
              <a:rPr lang="tr-TR" sz="1200" dirty="0" smtClean="0"/>
              <a:t>Ali Serkan BİLGİN</a:t>
            </a:r>
            <a:endParaRPr lang="tr-TR" sz="1200" dirty="0"/>
          </a:p>
        </p:txBody>
      </p:sp>
      <p:sp>
        <p:nvSpPr>
          <p:cNvPr id="119" name="Metin kutusu 118"/>
          <p:cNvSpPr txBox="1"/>
          <p:nvPr/>
        </p:nvSpPr>
        <p:spPr>
          <a:xfrm>
            <a:off x="4768850" y="4408784"/>
            <a:ext cx="2545549" cy="461665"/>
          </a:xfrm>
          <a:prstGeom prst="rect">
            <a:avLst/>
          </a:prstGeom>
          <a:noFill/>
        </p:spPr>
        <p:txBody>
          <a:bodyPr wrap="square" rtlCol="0">
            <a:spAutoFit/>
          </a:bodyPr>
          <a:lstStyle/>
          <a:p>
            <a:pPr algn="ctr"/>
            <a:r>
              <a:rPr lang="tr-TR" sz="1200" dirty="0" smtClean="0"/>
              <a:t>SAYMAN</a:t>
            </a:r>
          </a:p>
          <a:p>
            <a:pPr algn="ctr"/>
            <a:r>
              <a:rPr lang="tr-TR" sz="1200" dirty="0" smtClean="0"/>
              <a:t> Mehmet SARAÇOĞLU</a:t>
            </a:r>
            <a:endParaRPr lang="tr-TR" sz="1200" dirty="0"/>
          </a:p>
        </p:txBody>
      </p:sp>
      <p:sp>
        <p:nvSpPr>
          <p:cNvPr id="120" name="Metin kutusu 119"/>
          <p:cNvSpPr txBox="1"/>
          <p:nvPr/>
        </p:nvSpPr>
        <p:spPr>
          <a:xfrm>
            <a:off x="4768850" y="4919016"/>
            <a:ext cx="2426514" cy="461665"/>
          </a:xfrm>
          <a:prstGeom prst="rect">
            <a:avLst/>
          </a:prstGeom>
          <a:noFill/>
        </p:spPr>
        <p:txBody>
          <a:bodyPr wrap="square" rtlCol="0">
            <a:spAutoFit/>
          </a:bodyPr>
          <a:lstStyle/>
          <a:p>
            <a:pPr algn="ctr"/>
            <a:r>
              <a:rPr lang="tr-TR" sz="1200" dirty="0" smtClean="0"/>
              <a:t>AS BAŞKAN</a:t>
            </a:r>
          </a:p>
          <a:p>
            <a:pPr algn="ctr"/>
            <a:r>
              <a:rPr lang="tr-TR" sz="1200" dirty="0" smtClean="0"/>
              <a:t>Özgü ÇOLAK</a:t>
            </a:r>
            <a:endParaRPr lang="tr-TR" sz="1200" dirty="0"/>
          </a:p>
        </p:txBody>
      </p:sp>
      <p:sp>
        <p:nvSpPr>
          <p:cNvPr id="121" name="Metin kutusu 120"/>
          <p:cNvSpPr txBox="1"/>
          <p:nvPr/>
        </p:nvSpPr>
        <p:spPr>
          <a:xfrm>
            <a:off x="4768850" y="5429248"/>
            <a:ext cx="2445227" cy="461665"/>
          </a:xfrm>
          <a:prstGeom prst="rect">
            <a:avLst/>
          </a:prstGeom>
          <a:noFill/>
        </p:spPr>
        <p:txBody>
          <a:bodyPr wrap="square" rtlCol="0">
            <a:spAutoFit/>
          </a:bodyPr>
          <a:lstStyle/>
          <a:p>
            <a:pPr algn="ctr"/>
            <a:r>
              <a:rPr lang="tr-TR" sz="1200" dirty="0" smtClean="0"/>
              <a:t>DENEYİMLİ BAŞKAN</a:t>
            </a:r>
          </a:p>
          <a:p>
            <a:pPr algn="ctr"/>
            <a:r>
              <a:rPr lang="tr-TR" sz="1200" dirty="0" smtClean="0"/>
              <a:t>Selda GENÇDUR</a:t>
            </a:r>
            <a:endParaRPr lang="tr-TR" sz="1200" dirty="0"/>
          </a:p>
        </p:txBody>
      </p:sp>
      <p:sp>
        <p:nvSpPr>
          <p:cNvPr id="122" name="Metin kutusu 121"/>
          <p:cNvSpPr txBox="1"/>
          <p:nvPr/>
        </p:nvSpPr>
        <p:spPr>
          <a:xfrm>
            <a:off x="4768851" y="5939480"/>
            <a:ext cx="2426512" cy="276999"/>
          </a:xfrm>
          <a:prstGeom prst="rect">
            <a:avLst/>
          </a:prstGeom>
          <a:noFill/>
        </p:spPr>
        <p:txBody>
          <a:bodyPr wrap="square" rtlCol="0">
            <a:spAutoFit/>
          </a:bodyPr>
          <a:lstStyle/>
          <a:p>
            <a:pPr algn="ctr"/>
            <a:r>
              <a:rPr lang="tr-TR" sz="1200" dirty="0" smtClean="0"/>
              <a:t>******</a:t>
            </a:r>
          </a:p>
        </p:txBody>
      </p:sp>
      <p:sp>
        <p:nvSpPr>
          <p:cNvPr id="123" name="Metin kutusu 122"/>
          <p:cNvSpPr txBox="1"/>
          <p:nvPr/>
        </p:nvSpPr>
        <p:spPr>
          <a:xfrm>
            <a:off x="4768850" y="6263161"/>
            <a:ext cx="2474925" cy="276999"/>
          </a:xfrm>
          <a:prstGeom prst="rect">
            <a:avLst/>
          </a:prstGeom>
          <a:noFill/>
        </p:spPr>
        <p:txBody>
          <a:bodyPr wrap="square" rtlCol="0">
            <a:spAutoFit/>
          </a:bodyPr>
          <a:lstStyle/>
          <a:p>
            <a:pPr algn="ctr"/>
            <a:r>
              <a:rPr lang="tr-TR" sz="1200" dirty="0" smtClean="0"/>
              <a:t>KOMİTE BAŞKANLARI</a:t>
            </a:r>
          </a:p>
        </p:txBody>
      </p:sp>
      <p:sp>
        <p:nvSpPr>
          <p:cNvPr id="124" name="Metin kutusu 123"/>
          <p:cNvSpPr txBox="1"/>
          <p:nvPr/>
        </p:nvSpPr>
        <p:spPr>
          <a:xfrm>
            <a:off x="4768850" y="6586842"/>
            <a:ext cx="2426513" cy="461665"/>
          </a:xfrm>
          <a:prstGeom prst="rect">
            <a:avLst/>
          </a:prstGeom>
          <a:noFill/>
        </p:spPr>
        <p:txBody>
          <a:bodyPr wrap="square" rtlCol="0">
            <a:spAutoFit/>
          </a:bodyPr>
          <a:lstStyle/>
          <a:p>
            <a:pPr algn="ctr"/>
            <a:r>
              <a:rPr lang="tr-TR" sz="1200" dirty="0" smtClean="0"/>
              <a:t>ÜYELİK VE ÜYELİK GEL. KOM. BŞK.</a:t>
            </a:r>
          </a:p>
          <a:p>
            <a:pPr algn="ctr"/>
            <a:r>
              <a:rPr lang="tr-TR" sz="1200" dirty="0" smtClean="0"/>
              <a:t>Şemsettin Berk EYÜBOĞLU</a:t>
            </a:r>
            <a:endParaRPr lang="tr-TR" sz="1200" dirty="0"/>
          </a:p>
        </p:txBody>
      </p:sp>
      <p:sp>
        <p:nvSpPr>
          <p:cNvPr id="125" name="Metin kutusu 124"/>
          <p:cNvSpPr txBox="1"/>
          <p:nvPr/>
        </p:nvSpPr>
        <p:spPr>
          <a:xfrm>
            <a:off x="4793055" y="7095189"/>
            <a:ext cx="2426513" cy="461665"/>
          </a:xfrm>
          <a:prstGeom prst="rect">
            <a:avLst/>
          </a:prstGeom>
          <a:noFill/>
        </p:spPr>
        <p:txBody>
          <a:bodyPr wrap="square" rtlCol="0">
            <a:spAutoFit/>
          </a:bodyPr>
          <a:lstStyle/>
          <a:p>
            <a:pPr algn="ctr"/>
            <a:r>
              <a:rPr lang="tr-TR" sz="1200" dirty="0" smtClean="0"/>
              <a:t>VAKIF KOMİTE BAŞKANI</a:t>
            </a:r>
          </a:p>
          <a:p>
            <a:pPr algn="ctr"/>
            <a:r>
              <a:rPr lang="tr-TR" sz="1200" dirty="0" smtClean="0"/>
              <a:t>Onur ÇUBUKCU</a:t>
            </a:r>
            <a:endParaRPr lang="tr-TR" sz="1200" dirty="0"/>
          </a:p>
        </p:txBody>
      </p:sp>
      <p:sp>
        <p:nvSpPr>
          <p:cNvPr id="126" name="Metin kutusu 125"/>
          <p:cNvSpPr txBox="1"/>
          <p:nvPr/>
        </p:nvSpPr>
        <p:spPr>
          <a:xfrm>
            <a:off x="4793056" y="7603536"/>
            <a:ext cx="2412236" cy="461665"/>
          </a:xfrm>
          <a:prstGeom prst="rect">
            <a:avLst/>
          </a:prstGeom>
          <a:noFill/>
        </p:spPr>
        <p:txBody>
          <a:bodyPr wrap="square" rtlCol="0">
            <a:spAutoFit/>
          </a:bodyPr>
          <a:lstStyle/>
          <a:p>
            <a:pPr algn="ctr"/>
            <a:r>
              <a:rPr lang="tr-TR" sz="1200" dirty="0" smtClean="0"/>
              <a:t>HİZMET PROJELERİ KOM. BŞK.</a:t>
            </a:r>
          </a:p>
          <a:p>
            <a:pPr algn="ctr"/>
            <a:r>
              <a:rPr lang="tr-TR" sz="1200" dirty="0" smtClean="0"/>
              <a:t>Özgü ÇOLAK</a:t>
            </a:r>
            <a:endParaRPr lang="tr-TR" sz="1200" dirty="0"/>
          </a:p>
        </p:txBody>
      </p:sp>
      <p:sp>
        <p:nvSpPr>
          <p:cNvPr id="127" name="Metin kutusu 126"/>
          <p:cNvSpPr txBox="1"/>
          <p:nvPr/>
        </p:nvSpPr>
        <p:spPr>
          <a:xfrm>
            <a:off x="4730750" y="8213434"/>
            <a:ext cx="2442792" cy="461665"/>
          </a:xfrm>
          <a:prstGeom prst="rect">
            <a:avLst/>
          </a:prstGeom>
          <a:noFill/>
        </p:spPr>
        <p:txBody>
          <a:bodyPr wrap="square" rtlCol="0">
            <a:spAutoFit/>
          </a:bodyPr>
          <a:lstStyle/>
          <a:p>
            <a:pPr algn="ctr"/>
            <a:r>
              <a:rPr lang="tr-TR" sz="1200" dirty="0" smtClean="0"/>
              <a:t>HALKLA İLİŞKİLER</a:t>
            </a:r>
          </a:p>
          <a:p>
            <a:pPr algn="ctr"/>
            <a:r>
              <a:rPr lang="tr-TR" sz="1200" dirty="0" smtClean="0"/>
              <a:t>Berat Deniz ÖZTÜRK</a:t>
            </a:r>
            <a:endParaRPr lang="tr-TR" sz="1200" dirty="0"/>
          </a:p>
        </p:txBody>
      </p:sp>
      <p:sp>
        <p:nvSpPr>
          <p:cNvPr id="128" name="Metin kutusu 127"/>
          <p:cNvSpPr txBox="1"/>
          <p:nvPr/>
        </p:nvSpPr>
        <p:spPr>
          <a:xfrm>
            <a:off x="4768850" y="8721781"/>
            <a:ext cx="2450717" cy="461665"/>
          </a:xfrm>
          <a:prstGeom prst="rect">
            <a:avLst/>
          </a:prstGeom>
          <a:noFill/>
        </p:spPr>
        <p:txBody>
          <a:bodyPr wrap="square" rtlCol="0">
            <a:spAutoFit/>
          </a:bodyPr>
          <a:lstStyle/>
          <a:p>
            <a:pPr algn="ctr"/>
            <a:r>
              <a:rPr lang="tr-TR" sz="1200" dirty="0" smtClean="0"/>
              <a:t>KULÜP HİZMETLERİ KOM. BŞK.</a:t>
            </a:r>
          </a:p>
          <a:p>
            <a:pPr algn="ctr"/>
            <a:r>
              <a:rPr lang="tr-TR" sz="1200" dirty="0" smtClean="0"/>
              <a:t>Berat Deniz ÖZTÜRK</a:t>
            </a:r>
            <a:endParaRPr lang="tr-TR" sz="1200" dirty="0"/>
          </a:p>
        </p:txBody>
      </p:sp>
      <p:graphicFrame>
        <p:nvGraphicFramePr>
          <p:cNvPr id="129" name="Tablo 128"/>
          <p:cNvGraphicFramePr>
            <a:graphicFrameLocks noGrp="1"/>
          </p:cNvGraphicFramePr>
          <p:nvPr>
            <p:extLst>
              <p:ext uri="{D42A27DB-BD31-4B8C-83A1-F6EECF244321}">
                <p14:modId xmlns:p14="http://schemas.microsoft.com/office/powerpoint/2010/main" val="3190056518"/>
              </p:ext>
            </p:extLst>
          </p:nvPr>
        </p:nvGraphicFramePr>
        <p:xfrm>
          <a:off x="385583" y="10147300"/>
          <a:ext cx="6821667" cy="370840"/>
        </p:xfrm>
        <a:graphic>
          <a:graphicData uri="http://schemas.openxmlformats.org/drawingml/2006/table">
            <a:tbl>
              <a:tblPr firstRow="1" bandRow="1">
                <a:tableStyleId>{5C22544A-7EE6-4342-B048-85BDC9FD1C3A}</a:tableStyleId>
              </a:tblPr>
              <a:tblGrid>
                <a:gridCol w="6821667"/>
              </a:tblGrid>
              <a:tr h="370840">
                <a:tc>
                  <a:txBody>
                    <a:bodyPr/>
                    <a:lstStyle/>
                    <a:p>
                      <a:pPr algn="ctr"/>
                      <a:r>
                        <a:rPr lang="tr-TR" dirty="0" smtClean="0">
                          <a:solidFill>
                            <a:schemeClr val="tx1"/>
                          </a:solidFill>
                        </a:rPr>
                        <a:t>HİZMETLERİNİZ</a:t>
                      </a:r>
                      <a:r>
                        <a:rPr lang="tr-TR" baseline="0" dirty="0" smtClean="0">
                          <a:solidFill>
                            <a:schemeClr val="tx1"/>
                          </a:solidFill>
                        </a:rPr>
                        <a:t> DÜNYAYA ARMAĞAN OLSUN</a:t>
                      </a:r>
                      <a:endParaRPr lang="tr-TR" dirty="0">
                        <a:solidFill>
                          <a:schemeClr val="tx1"/>
                        </a:solidFill>
                      </a:endParaRPr>
                    </a:p>
                  </a:txBody>
                  <a:tcPr>
                    <a:solidFill>
                      <a:srgbClr val="FFFF00"/>
                    </a:solidFill>
                  </a:tcPr>
                </a:tc>
              </a:tr>
            </a:tbl>
          </a:graphicData>
        </a:graphic>
      </p:graphicFrame>
      <p:pic>
        <p:nvPicPr>
          <p:cNvPr id="130" name="6 Resim" descr="2015-2016-dönem-logosu.png"/>
          <p:cNvPicPr>
            <a:picLocks noChangeAspect="1"/>
          </p:cNvPicPr>
          <p:nvPr/>
        </p:nvPicPr>
        <p:blipFill>
          <a:blip r:embed="rId4" cstate="print"/>
          <a:stretch>
            <a:fillRect/>
          </a:stretch>
        </p:blipFill>
        <p:spPr>
          <a:xfrm>
            <a:off x="1686126" y="603996"/>
            <a:ext cx="4053077" cy="1428760"/>
          </a:xfrm>
          <a:prstGeom prst="rect">
            <a:avLst/>
          </a:prstGeom>
        </p:spPr>
      </p:pic>
      <p:sp>
        <p:nvSpPr>
          <p:cNvPr id="4" name="Metin kutusu 3"/>
          <p:cNvSpPr txBox="1"/>
          <p:nvPr/>
        </p:nvSpPr>
        <p:spPr>
          <a:xfrm>
            <a:off x="285390" y="3159691"/>
            <a:ext cx="1563867" cy="2012382"/>
          </a:xfrm>
          <a:prstGeom prst="rect">
            <a:avLst/>
          </a:prstGeom>
          <a:noFill/>
        </p:spPr>
        <p:txBody>
          <a:bodyPr wrap="square" rtlCol="0">
            <a:spAutoFit/>
          </a:bodyPr>
          <a:lstStyle/>
          <a:p>
            <a:endParaRPr lang="tr-TR" dirty="0"/>
          </a:p>
        </p:txBody>
      </p:sp>
      <p:graphicFrame>
        <p:nvGraphicFramePr>
          <p:cNvPr id="3" name="Tablo 2"/>
          <p:cNvGraphicFramePr>
            <a:graphicFrameLocks noGrp="1"/>
          </p:cNvGraphicFramePr>
          <p:nvPr>
            <p:extLst>
              <p:ext uri="{D42A27DB-BD31-4B8C-83A1-F6EECF244321}">
                <p14:modId xmlns:p14="http://schemas.microsoft.com/office/powerpoint/2010/main" val="2021532066"/>
              </p:ext>
            </p:extLst>
          </p:nvPr>
        </p:nvGraphicFramePr>
        <p:xfrm>
          <a:off x="407808" y="9183446"/>
          <a:ext cx="4345167" cy="947920"/>
        </p:xfrm>
        <a:graphic>
          <a:graphicData uri="http://schemas.openxmlformats.org/drawingml/2006/table">
            <a:tbl>
              <a:tblPr firstRow="1" bandRow="1">
                <a:tableStyleId>{5C22544A-7EE6-4342-B048-85BDC9FD1C3A}</a:tableStyleId>
              </a:tblPr>
              <a:tblGrid>
                <a:gridCol w="4345167"/>
              </a:tblGrid>
              <a:tr h="947920">
                <a:tc>
                  <a:txBody>
                    <a:bodyPr/>
                    <a:lstStyle/>
                    <a:p>
                      <a:endParaRPr lang="tr-TR" dirty="0"/>
                    </a:p>
                  </a:txBody>
                  <a:tcPr>
                    <a:solidFill>
                      <a:srgbClr val="FFC000"/>
                    </a:solidFill>
                  </a:tcPr>
                </a:tc>
              </a:tr>
            </a:tbl>
          </a:graphicData>
        </a:graphic>
      </p:graphicFrame>
      <p:sp>
        <p:nvSpPr>
          <p:cNvPr id="5" name="Metin kutusu 4"/>
          <p:cNvSpPr txBox="1"/>
          <p:nvPr/>
        </p:nvSpPr>
        <p:spPr>
          <a:xfrm>
            <a:off x="353833" y="9287947"/>
            <a:ext cx="3071225" cy="276999"/>
          </a:xfrm>
          <a:prstGeom prst="rect">
            <a:avLst/>
          </a:prstGeom>
          <a:noFill/>
        </p:spPr>
        <p:txBody>
          <a:bodyPr wrap="none" rtlCol="0">
            <a:spAutoFit/>
          </a:bodyPr>
          <a:lstStyle/>
          <a:p>
            <a:r>
              <a:rPr lang="tr-TR" sz="1200" dirty="0" smtClean="0"/>
              <a:t>TOPLANTI GÜNÜ : AYIN HER PAZARTERİ GÜNÜ</a:t>
            </a:r>
            <a:endParaRPr lang="tr-TR" sz="1200" dirty="0"/>
          </a:p>
        </p:txBody>
      </p:sp>
      <p:sp>
        <p:nvSpPr>
          <p:cNvPr id="30" name="Metin kutusu 29"/>
          <p:cNvSpPr txBox="1"/>
          <p:nvPr/>
        </p:nvSpPr>
        <p:spPr>
          <a:xfrm>
            <a:off x="407808" y="9565501"/>
            <a:ext cx="2845844" cy="276999"/>
          </a:xfrm>
          <a:prstGeom prst="rect">
            <a:avLst/>
          </a:prstGeom>
          <a:noFill/>
        </p:spPr>
        <p:txBody>
          <a:bodyPr wrap="none" rtlCol="0">
            <a:spAutoFit/>
          </a:bodyPr>
          <a:lstStyle/>
          <a:p>
            <a:r>
              <a:rPr lang="tr-TR" sz="1200" dirty="0" smtClean="0"/>
              <a:t>TOPLANTI YERİ : SAMSUN YELKEN KULÜBÜ</a:t>
            </a:r>
            <a:endParaRPr lang="tr-TR" sz="1200" dirty="0"/>
          </a:p>
        </p:txBody>
      </p:sp>
      <p:sp>
        <p:nvSpPr>
          <p:cNvPr id="31" name="Metin kutusu 30"/>
          <p:cNvSpPr txBox="1"/>
          <p:nvPr/>
        </p:nvSpPr>
        <p:spPr>
          <a:xfrm>
            <a:off x="385583" y="9842500"/>
            <a:ext cx="1659493" cy="276999"/>
          </a:xfrm>
          <a:prstGeom prst="rect">
            <a:avLst/>
          </a:prstGeom>
          <a:noFill/>
        </p:spPr>
        <p:txBody>
          <a:bodyPr wrap="none" rtlCol="0">
            <a:spAutoFit/>
          </a:bodyPr>
          <a:lstStyle/>
          <a:p>
            <a:r>
              <a:rPr lang="tr-TR" sz="1200" dirty="0" smtClean="0"/>
              <a:t>TOPLANTI SAATİ : 19:00</a:t>
            </a:r>
            <a:endParaRPr lang="tr-TR" sz="1200" dirty="0"/>
          </a:p>
        </p:txBody>
      </p:sp>
      <p:sp>
        <p:nvSpPr>
          <p:cNvPr id="8" name="Metin kutusu 7"/>
          <p:cNvSpPr txBox="1"/>
          <p:nvPr/>
        </p:nvSpPr>
        <p:spPr>
          <a:xfrm>
            <a:off x="407808" y="2937152"/>
            <a:ext cx="2557716" cy="369332"/>
          </a:xfrm>
          <a:prstGeom prst="rect">
            <a:avLst/>
          </a:prstGeom>
          <a:noFill/>
        </p:spPr>
        <p:txBody>
          <a:bodyPr wrap="square" rtlCol="0">
            <a:spAutoFit/>
          </a:bodyPr>
          <a:lstStyle/>
          <a:p>
            <a:r>
              <a:rPr lang="tr-TR" dirty="0" err="1" smtClean="0"/>
              <a:t>Rotary</a:t>
            </a:r>
            <a:r>
              <a:rPr lang="tr-TR" dirty="0" smtClean="0"/>
              <a:t> Bilgileri</a:t>
            </a:r>
            <a:endParaRPr lang="tr-TR" dirty="0"/>
          </a:p>
        </p:txBody>
      </p:sp>
      <p:sp>
        <p:nvSpPr>
          <p:cNvPr id="6" name="Dikdörtgen 5"/>
          <p:cNvSpPr/>
          <p:nvPr/>
        </p:nvSpPr>
        <p:spPr>
          <a:xfrm>
            <a:off x="385583" y="3501089"/>
            <a:ext cx="4267200" cy="5786199"/>
          </a:xfrm>
          <a:prstGeom prst="rect">
            <a:avLst/>
          </a:prstGeom>
        </p:spPr>
        <p:txBody>
          <a:bodyPr wrap="square">
            <a:spAutoFit/>
          </a:bodyPr>
          <a:lstStyle/>
          <a:p>
            <a:r>
              <a:rPr lang="tr-TR" sz="1000" dirty="0">
                <a:solidFill>
                  <a:srgbClr val="B27700"/>
                </a:solidFill>
              </a:rPr>
              <a:t>İyi Niyet Elçiliği Bursları Nedir? (</a:t>
            </a:r>
            <a:r>
              <a:rPr lang="tr-TR" sz="1000" dirty="0" err="1">
                <a:solidFill>
                  <a:srgbClr val="B27700"/>
                </a:solidFill>
              </a:rPr>
              <a:t>Rotary</a:t>
            </a:r>
            <a:r>
              <a:rPr lang="tr-TR" sz="1000" dirty="0">
                <a:solidFill>
                  <a:srgbClr val="B27700"/>
                </a:solidFill>
              </a:rPr>
              <a:t> </a:t>
            </a:r>
            <a:r>
              <a:rPr lang="tr-TR" sz="1000" dirty="0" err="1">
                <a:solidFill>
                  <a:srgbClr val="B27700"/>
                </a:solidFill>
              </a:rPr>
              <a:t>Ambassadorıal</a:t>
            </a:r>
            <a:r>
              <a:rPr lang="tr-TR" sz="1000" dirty="0">
                <a:solidFill>
                  <a:srgbClr val="B27700"/>
                </a:solidFill>
              </a:rPr>
              <a:t> </a:t>
            </a:r>
            <a:r>
              <a:rPr lang="tr-TR" sz="1000" dirty="0" err="1">
                <a:solidFill>
                  <a:srgbClr val="B27700"/>
                </a:solidFill>
              </a:rPr>
              <a:t>Scholarshıp</a:t>
            </a:r>
            <a:r>
              <a:rPr lang="tr-TR" sz="1000" dirty="0">
                <a:solidFill>
                  <a:srgbClr val="B27700"/>
                </a:solidFill>
              </a:rPr>
              <a:t>) </a:t>
            </a:r>
          </a:p>
          <a:p>
            <a:pPr algn="just">
              <a:lnSpc>
                <a:spcPts val="1200"/>
              </a:lnSpc>
            </a:pPr>
            <a:r>
              <a:rPr lang="tr-TR" sz="1000" dirty="0"/>
              <a:t/>
            </a:r>
            <a:br>
              <a:rPr lang="tr-TR" sz="1000" dirty="0"/>
            </a:br>
            <a:r>
              <a:rPr lang="tr-TR" sz="1000" dirty="0"/>
              <a:t/>
            </a:r>
            <a:br>
              <a:rPr lang="tr-TR" sz="1000" dirty="0"/>
            </a:br>
            <a:r>
              <a:rPr lang="tr-TR" sz="1000" dirty="0" err="1">
                <a:solidFill>
                  <a:srgbClr val="404040"/>
                </a:solidFill>
              </a:rPr>
              <a:t>Rotary</a:t>
            </a:r>
            <a:r>
              <a:rPr lang="tr-TR" sz="1000" dirty="0">
                <a:solidFill>
                  <a:srgbClr val="404040"/>
                </a:solidFill>
              </a:rPr>
              <a:t> Vakfı İyi Niyet Elçiliği Bursları,  dünyanın geniş çaplı, özel fonlu uluslararası burs programıdır. İyi Niyet Elçiliği Bursları, </a:t>
            </a:r>
            <a:r>
              <a:rPr lang="tr-TR" sz="1000" dirty="0" err="1">
                <a:solidFill>
                  <a:srgbClr val="404040"/>
                </a:solidFill>
              </a:rPr>
              <a:t>bursiyerlerine</a:t>
            </a:r>
            <a:r>
              <a:rPr lang="tr-TR" sz="1000" dirty="0">
                <a:solidFill>
                  <a:srgbClr val="404040"/>
                </a:solidFill>
              </a:rPr>
              <a:t> </a:t>
            </a:r>
            <a:r>
              <a:rPr lang="tr-TR" sz="1000" dirty="0" err="1">
                <a:solidFill>
                  <a:srgbClr val="404040"/>
                </a:solidFill>
              </a:rPr>
              <a:t>Rotary</a:t>
            </a:r>
            <a:r>
              <a:rPr lang="tr-TR" sz="1000" dirty="0">
                <a:solidFill>
                  <a:srgbClr val="404040"/>
                </a:solidFill>
              </a:rPr>
              <a:t> kulüplerinin bulunduğu başka bir ülkede eğitim ve staj yapmak olanağı tanımaktadır. 1947 yılında 11 ülkeden seçilen 18  </a:t>
            </a:r>
            <a:r>
              <a:rPr lang="tr-TR" sz="1000" dirty="0" err="1">
                <a:solidFill>
                  <a:srgbClr val="404040"/>
                </a:solidFill>
              </a:rPr>
              <a:t>Rotary</a:t>
            </a:r>
            <a:r>
              <a:rPr lang="tr-TR" sz="1000" dirty="0">
                <a:solidFill>
                  <a:srgbClr val="404040"/>
                </a:solidFill>
              </a:rPr>
              <a:t> Dostu  bir başka ülkede bir akademik yıl öğrenim görürken, aynı zamanda Vakfın amacı olan  iyi niyet elçiliği görevini de üstlenmişlerdi. O günden bu güne </a:t>
            </a:r>
            <a:r>
              <a:rPr lang="tr-TR" sz="1000" dirty="0" err="1">
                <a:solidFill>
                  <a:srgbClr val="404040"/>
                </a:solidFill>
              </a:rPr>
              <a:t>Rotary</a:t>
            </a:r>
            <a:r>
              <a:rPr lang="tr-TR" sz="1000" dirty="0">
                <a:solidFill>
                  <a:srgbClr val="404040"/>
                </a:solidFill>
              </a:rPr>
              <a:t> Vakfı dünya ölçeğinde 125 ülkeden 300’ü aşkın </a:t>
            </a:r>
            <a:r>
              <a:rPr lang="tr-TR" sz="1000" dirty="0" err="1">
                <a:solidFill>
                  <a:srgbClr val="404040"/>
                </a:solidFill>
              </a:rPr>
              <a:t>bursiyeri</a:t>
            </a:r>
            <a:r>
              <a:rPr lang="tr-TR" sz="1000" dirty="0">
                <a:solidFill>
                  <a:srgbClr val="404040"/>
                </a:solidFill>
              </a:rPr>
              <a:t> ile 335 milyon $ maliyetle 105 ülkede bu olanaktan yararlandırmış bulunmaktadır. Burs programının amacı, toplumlar arası anlayış ve dünya barışının geliştirilmesini desteklemektir.  </a:t>
            </a:r>
            <a:r>
              <a:rPr lang="tr-TR" sz="1000" dirty="0" err="1">
                <a:solidFill>
                  <a:srgbClr val="404040"/>
                </a:solidFill>
              </a:rPr>
              <a:t>Bursiyerlerin</a:t>
            </a:r>
            <a:r>
              <a:rPr lang="tr-TR" sz="1000" dirty="0">
                <a:solidFill>
                  <a:srgbClr val="404040"/>
                </a:solidFill>
              </a:rPr>
              <a:t>, konuk edildikleri ülkede, hem </a:t>
            </a:r>
            <a:r>
              <a:rPr lang="tr-TR" sz="1000" dirty="0" err="1">
                <a:solidFill>
                  <a:srgbClr val="404040"/>
                </a:solidFill>
              </a:rPr>
              <a:t>Rotaryen</a:t>
            </a:r>
            <a:r>
              <a:rPr lang="tr-TR" sz="1000" dirty="0">
                <a:solidFill>
                  <a:srgbClr val="404040"/>
                </a:solidFill>
              </a:rPr>
              <a:t> ve hem de </a:t>
            </a:r>
            <a:r>
              <a:rPr lang="tr-TR" sz="1000" dirty="0" err="1">
                <a:solidFill>
                  <a:srgbClr val="404040"/>
                </a:solidFill>
              </a:rPr>
              <a:t>Rotaryen</a:t>
            </a:r>
            <a:r>
              <a:rPr lang="tr-TR" sz="1000" dirty="0">
                <a:solidFill>
                  <a:srgbClr val="404040"/>
                </a:solidFill>
              </a:rPr>
              <a:t> olmayan gruplar önünde, resmi ve gayri oturumlarda yaptıkları konuşmalar ve davranışlarıyla, ülkelerinin birer  iyi niyet elçisi  olduklarını kanıtlamaları beklenir. 1994 – 95 yılından bu yana bir yıllık akademik İyi Niyet Elçilik Bursları  yanında, iki burs daha sunmaktadır.</a:t>
            </a:r>
          </a:p>
          <a:p>
            <a:pPr algn="just">
              <a:lnSpc>
                <a:spcPts val="1200"/>
              </a:lnSpc>
            </a:pPr>
            <a:r>
              <a:rPr lang="tr-TR" sz="1000" dirty="0">
                <a:solidFill>
                  <a:srgbClr val="404040"/>
                </a:solidFill>
              </a:rPr>
              <a:t>Birden çok Yıllık Elçilik Bursları, yurt dışında iki–üç yıllık lisans öğrenimi amacına yönelik olarak verilir. Kültürel Elçilik Bursları ise, bir başka ülkenin kültürünü tanımak ve orada yoğun dil öğrenimi görmek amacına yönelik olarak, 3–6 aylık süreler için  verilmektedir.</a:t>
            </a:r>
          </a:p>
          <a:p>
            <a:pPr algn="just">
              <a:lnSpc>
                <a:spcPts val="1200"/>
              </a:lnSpc>
            </a:pPr>
            <a:r>
              <a:rPr lang="tr-TR" sz="1000" dirty="0" err="1">
                <a:solidFill>
                  <a:srgbClr val="404040"/>
                </a:solidFill>
              </a:rPr>
              <a:t>Rotary</a:t>
            </a:r>
            <a:r>
              <a:rPr lang="tr-TR" sz="1000" dirty="0">
                <a:solidFill>
                  <a:srgbClr val="404040"/>
                </a:solidFill>
              </a:rPr>
              <a:t> Vakfı, geleceğin liderlerine, eğitim alanında yatırım sağlamak yanında, ülkeler arasında kişisel bağlar da oluşturarak, dünyada anlayış ve iyi niyetin gelişmesine de destek vermiş olmaktadır. </a:t>
            </a:r>
            <a:r>
              <a:rPr lang="tr-TR" sz="1000" dirty="0" err="1">
                <a:solidFill>
                  <a:srgbClr val="404040"/>
                </a:solidFill>
              </a:rPr>
              <a:t>Rotary</a:t>
            </a:r>
            <a:r>
              <a:rPr lang="tr-TR" sz="1000" dirty="0">
                <a:solidFill>
                  <a:srgbClr val="404040"/>
                </a:solidFill>
              </a:rPr>
              <a:t> Vakfı bursları için gönderilecek adayların, eğitim, teknik ve pedagojik alanlarda başarılı ve iyi niyet elçisi olabilmek için gerekli olan koşullara sahip olması gerekir. Adaylarda, burs öncesinde son iki yıl üniversite öğrenimi görmüş veya bir yüksek okulu bitirdikten sonra iki yıl pratik yapmış olmak koşulu da aranmaktadır.</a:t>
            </a:r>
          </a:p>
          <a:p>
            <a:pPr algn="just">
              <a:lnSpc>
                <a:spcPts val="1200"/>
              </a:lnSpc>
            </a:pPr>
            <a:r>
              <a:rPr lang="tr-TR" sz="1000" dirty="0">
                <a:solidFill>
                  <a:srgbClr val="404040"/>
                </a:solidFill>
              </a:rPr>
              <a:t> </a:t>
            </a:r>
          </a:p>
          <a:p>
            <a:pPr algn="just">
              <a:lnSpc>
                <a:spcPts val="1200"/>
              </a:lnSpc>
            </a:pPr>
            <a:r>
              <a:rPr lang="tr-TR" sz="1000" dirty="0">
                <a:solidFill>
                  <a:srgbClr val="404040"/>
                </a:solidFill>
              </a:rPr>
              <a:t>BİLGİ NOTU: </a:t>
            </a:r>
            <a:r>
              <a:rPr lang="tr-TR" sz="1000" dirty="0" err="1">
                <a:solidFill>
                  <a:srgbClr val="404040"/>
                </a:solidFill>
              </a:rPr>
              <a:t>Rotary</a:t>
            </a:r>
            <a:r>
              <a:rPr lang="tr-TR" sz="1000" dirty="0">
                <a:solidFill>
                  <a:srgbClr val="404040"/>
                </a:solidFill>
              </a:rPr>
              <a:t> Vakfı’nın İyi Niyet Elçiliği  </a:t>
            </a:r>
            <a:r>
              <a:rPr lang="tr-TR" sz="1000" dirty="0" err="1">
                <a:solidFill>
                  <a:srgbClr val="404040"/>
                </a:solidFill>
              </a:rPr>
              <a:t>Bursları’nın</a:t>
            </a:r>
            <a:r>
              <a:rPr lang="tr-TR" sz="1000" dirty="0">
                <a:solidFill>
                  <a:srgbClr val="404040"/>
                </a:solidFill>
              </a:rPr>
              <a:t> yanı sıra, çeşitli ülkelerdeki </a:t>
            </a:r>
            <a:r>
              <a:rPr lang="tr-TR" sz="1000" dirty="0" err="1">
                <a:solidFill>
                  <a:srgbClr val="404040"/>
                </a:solidFill>
              </a:rPr>
              <a:t>Rotary</a:t>
            </a:r>
            <a:r>
              <a:rPr lang="tr-TR" sz="1000" dirty="0">
                <a:solidFill>
                  <a:srgbClr val="404040"/>
                </a:solidFill>
              </a:rPr>
              <a:t> Bölgelerinin ortaklaşa verdikleri lisans ve lisansüstü özel burslar da bulunmaktadır. Bu bursların en çok bilineni,  Georgia Burslarıdır. ABD’nin Georgia eyaletindeki dört </a:t>
            </a:r>
            <a:r>
              <a:rPr lang="tr-TR" sz="1000" dirty="0" err="1">
                <a:solidFill>
                  <a:srgbClr val="404040"/>
                </a:solidFill>
              </a:rPr>
              <a:t>Rotary</a:t>
            </a:r>
            <a:r>
              <a:rPr lang="tr-TR" sz="1000" dirty="0">
                <a:solidFill>
                  <a:srgbClr val="404040"/>
                </a:solidFill>
              </a:rPr>
              <a:t> bölgesinin birlikte oluşturduğu bu burs programından, her yıl çeşitli ülkelerden 100’ü aşkın öğrenci yararlanmaktadır.</a:t>
            </a:r>
          </a:p>
          <a:p>
            <a:pPr algn="just">
              <a:lnSpc>
                <a:spcPts val="1200"/>
              </a:lnSpc>
            </a:pPr>
            <a:endParaRPr lang="tr-TR" sz="1000" dirty="0">
              <a:solidFill>
                <a:srgbClr val="404040"/>
              </a:solidFill>
            </a:endParaRPr>
          </a:p>
        </p:txBody>
      </p:sp>
    </p:spTree>
    <p:extLst>
      <p:ext uri="{BB962C8B-B14F-4D97-AF65-F5344CB8AC3E}">
        <p14:creationId xmlns:p14="http://schemas.microsoft.com/office/powerpoint/2010/main" val="487855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181</TotalTime>
  <Words>312</Words>
  <Application>Microsoft Office PowerPoint</Application>
  <PresentationFormat>Özel</PresentationFormat>
  <Paragraphs>68</Paragraphs>
  <Slides>2</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vt:i4>
      </vt:variant>
    </vt:vector>
  </HeadingPairs>
  <TitlesOfParts>
    <vt:vector size="5" baseType="lpstr">
      <vt:lpstr>Arial</vt:lpstr>
      <vt:lpstr>Calibri</vt:lpstr>
      <vt:lpstr>Office Theme</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SERKAN</dc:creator>
  <cp:lastModifiedBy>serkan genc</cp:lastModifiedBy>
  <cp:revision>23</cp:revision>
  <dcterms:created xsi:type="dcterms:W3CDTF">2016-04-17T17:45:55Z</dcterms:created>
  <dcterms:modified xsi:type="dcterms:W3CDTF">2016-04-21T15:15:59Z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2015-05-22T00:00:00Z</vt:filetime>
  </property>
  <property fmtid="{D5CDD505-2E9C-101B-9397-08002B2CF9AE}" pid="3" name="LastSaved">
    <vt:filetime>2016-04-17T00:00:00Z</vt:filetime>
  </property>
</Properties>
</file>